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92" r:id="rId2"/>
    <p:sldId id="293" r:id="rId3"/>
    <p:sldId id="288" r:id="rId4"/>
    <p:sldId id="296" r:id="rId5"/>
    <p:sldId id="297" r:id="rId6"/>
    <p:sldId id="287" r:id="rId7"/>
    <p:sldId id="295" r:id="rId8"/>
    <p:sldId id="299" r:id="rId9"/>
    <p:sldId id="282" r:id="rId10"/>
    <p:sldId id="277" r:id="rId11"/>
    <p:sldId id="278" r:id="rId12"/>
    <p:sldId id="279" r:id="rId13"/>
    <p:sldId id="298" r:id="rId14"/>
    <p:sldId id="271" r:id="rId15"/>
    <p:sldId id="272" r:id="rId16"/>
    <p:sldId id="284" r:id="rId17"/>
    <p:sldId id="300" r:id="rId18"/>
    <p:sldId id="294" r:id="rId19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I. Sčítání a odčítání do 5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I. Sčítání a odčítání do 5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34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485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EF_GTa8wLQ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11.png"/><Relationship Id="rId4" Type="http://schemas.openxmlformats.org/officeDocument/2006/relationships/image" Target="../media/image12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gif"/><Relationship Id="rId7" Type="http://schemas.openxmlformats.org/officeDocument/2006/relationships/image" Target="../media/image17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gif"/><Relationship Id="rId9" Type="http://schemas.openxmlformats.org/officeDocument/2006/relationships/image" Target="../media/image19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gif"/><Relationship Id="rId7" Type="http://schemas.openxmlformats.org/officeDocument/2006/relationships/image" Target="../media/image17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gif"/><Relationship Id="rId9" Type="http://schemas.openxmlformats.org/officeDocument/2006/relationships/image" Target="../media/image19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6844185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81696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3, 4, 5, 6 – výkladová část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7 </a:t>
            </a:r>
            <a:r>
              <a:rPr lang="cs-CZ" sz="1600" dirty="0" smtClean="0"/>
              <a:t>– po kliknutí žáků na příklad a správný výsledek se postupně odkrývá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obrázek. Mezipředmětové vztahy PRV – povídáme si o rodině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</a:t>
            </a:r>
            <a:r>
              <a:rPr lang="cs-CZ" sz="1600" dirty="0" smtClean="0"/>
              <a:t>č. </a:t>
            </a:r>
            <a:r>
              <a:rPr lang="cs-CZ" sz="1600" dirty="0"/>
              <a:t>8</a:t>
            </a:r>
            <a:r>
              <a:rPr lang="cs-CZ" sz="1600" dirty="0" smtClean="0"/>
              <a:t> </a:t>
            </a:r>
            <a:r>
              <a:rPr lang="cs-CZ" sz="1600" dirty="0" smtClean="0"/>
              <a:t>– žáci hledají  skupinu </a:t>
            </a:r>
            <a:r>
              <a:rPr lang="cs-CZ" sz="1600" dirty="0" smtClean="0"/>
              <a:t>se správným příkladem, </a:t>
            </a:r>
            <a:r>
              <a:rPr lang="cs-CZ" sz="1600" dirty="0" smtClean="0"/>
              <a:t>po kliknutí na tuto skupinu zmizí </a:t>
            </a:r>
            <a:r>
              <a:rPr lang="cs-CZ" sz="1600" dirty="0" smtClean="0"/>
              <a:t>obláček, po odkrytí j</a:t>
            </a:r>
            <a:r>
              <a:rPr lang="nl-NL" sz="1600" dirty="0" smtClean="0"/>
              <a:t>e </a:t>
            </a:r>
            <a:r>
              <a:rPr lang="nl-NL" sz="1600" dirty="0"/>
              <a:t>zde </a:t>
            </a:r>
            <a:r>
              <a:rPr lang="nl-NL" sz="1600" dirty="0" smtClean="0"/>
              <a:t>vložen</a:t>
            </a:r>
            <a:r>
              <a:rPr lang="cs-CZ" sz="1600" dirty="0" smtClean="0"/>
              <a:t> </a:t>
            </a:r>
            <a:r>
              <a:rPr lang="nl-NL" sz="1600" dirty="0" smtClean="0"/>
              <a:t>hypertextový odkaz</a:t>
            </a:r>
            <a:r>
              <a:rPr lang="cs-CZ" sz="1600" dirty="0" smtClean="0"/>
              <a:t> </a:t>
            </a:r>
            <a:r>
              <a:rPr lang="cs-CZ" sz="1600" dirty="0" smtClean="0"/>
              <a:t>na písničku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</a:t>
            </a:r>
            <a:r>
              <a:rPr lang="cs-CZ" sz="1600" dirty="0" smtClean="0"/>
              <a:t>č.9, 10, 11, 12, 13, 14, 15  – hra, po kliknutí na správný výsledek se žáci posunují o krok dál</a:t>
            </a:r>
          </a:p>
          <a:p>
            <a:pPr marL="301943" lvl="1" indent="0">
              <a:buNone/>
            </a:pPr>
            <a:r>
              <a:rPr lang="cs-CZ" sz="1600" dirty="0" smtClean="0"/>
              <a:t>Snímek </a:t>
            </a:r>
            <a:r>
              <a:rPr lang="cs-CZ" sz="1600" dirty="0" smtClean="0"/>
              <a:t>č. </a:t>
            </a:r>
            <a:r>
              <a:rPr lang="cs-CZ" sz="1600" dirty="0" smtClean="0"/>
              <a:t>16 </a:t>
            </a:r>
            <a:r>
              <a:rPr lang="cs-CZ" sz="1600" dirty="0" smtClean="0"/>
              <a:t>– pracovní list</a:t>
            </a:r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 smtClean="0"/>
              <a:t>17 </a:t>
            </a:r>
            <a:r>
              <a:rPr lang="cs-CZ" sz="1600" dirty="0" smtClean="0"/>
              <a:t>–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18</a:t>
            </a:r>
            <a:r>
              <a:rPr lang="cs-CZ" sz="1600" dirty="0" smtClean="0"/>
              <a:t>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81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Sčítání a odčítání</a:t>
            </a:r>
            <a:endParaRPr lang="cs-CZ" sz="6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54059" y="0"/>
            <a:ext cx="1729961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+</a:t>
            </a:r>
            <a:endParaRPr lang="cs-CZ" sz="239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0"/>
            <a:ext cx="990341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-</a:t>
            </a:r>
            <a:endParaRPr lang="cs-CZ" sz="239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54800" y="3140968"/>
            <a:ext cx="701927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Calibri"/>
                <a:cs typeface="Calibri"/>
              </a:rPr>
              <a:t>⃝</a:t>
            </a:r>
            <a:endParaRPr lang="cs-CZ" sz="44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05763" y="4026462"/>
            <a:ext cx="217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1 + 4 = 5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647959" y="3910409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1 = 4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763765" y="3246834"/>
            <a:ext cx="2287586" cy="554360"/>
            <a:chOff x="2063024" y="4831797"/>
            <a:chExt cx="2287586" cy="554360"/>
          </a:xfrm>
        </p:grpSpPr>
        <p:grpSp>
          <p:nvGrpSpPr>
            <p:cNvPr id="18" name="Skupina 17"/>
            <p:cNvGrpSpPr/>
            <p:nvPr/>
          </p:nvGrpSpPr>
          <p:grpSpPr>
            <a:xfrm>
              <a:off x="2063024" y="4831797"/>
              <a:ext cx="1143793" cy="554360"/>
              <a:chOff x="2031607" y="5254104"/>
              <a:chExt cx="1143793" cy="554360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2031607" y="5254104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2611964" y="5254104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3206817" y="4831797"/>
              <a:ext cx="1143793" cy="554360"/>
              <a:chOff x="1946663" y="5254104"/>
              <a:chExt cx="1143793" cy="554360"/>
            </a:xfrm>
          </p:grpSpPr>
          <p:sp>
            <p:nvSpPr>
              <p:cNvPr id="22" name="Ovál 21"/>
              <p:cNvSpPr/>
              <p:nvPr/>
            </p:nvSpPr>
            <p:spPr>
              <a:xfrm>
                <a:off x="1946663" y="5254104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2527020" y="5254104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" name="Skupina 11"/>
          <p:cNvGrpSpPr/>
          <p:nvPr/>
        </p:nvGrpSpPr>
        <p:grpSpPr>
          <a:xfrm>
            <a:off x="5173382" y="3215903"/>
            <a:ext cx="2979717" cy="554360"/>
            <a:chOff x="5230813" y="4814503"/>
            <a:chExt cx="2979717" cy="554360"/>
          </a:xfrm>
        </p:grpSpPr>
        <p:sp>
          <p:nvSpPr>
            <p:cNvPr id="25" name="Ovál 24"/>
            <p:cNvSpPr/>
            <p:nvPr/>
          </p:nvSpPr>
          <p:spPr>
            <a:xfrm>
              <a:off x="5230813" y="4814503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5855895" y="4814503"/>
              <a:ext cx="2354635" cy="554360"/>
              <a:chOff x="5855895" y="4814503"/>
              <a:chExt cx="2354635" cy="554360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7647094" y="4814503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5855895" y="4814503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6452961" y="4814503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7050027" y="4814503"/>
                <a:ext cx="563436" cy="554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26" name="Přímá spojnice 25"/>
          <p:cNvCxnSpPr/>
          <p:nvPr/>
        </p:nvCxnSpPr>
        <p:spPr>
          <a:xfrm flipV="1">
            <a:off x="7631931" y="316297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34" name="Skupina 33"/>
          <p:cNvGrpSpPr/>
          <p:nvPr/>
        </p:nvGrpSpPr>
        <p:grpSpPr>
          <a:xfrm>
            <a:off x="1075246" y="4869160"/>
            <a:ext cx="1143793" cy="554360"/>
            <a:chOff x="2031607" y="5254104"/>
            <a:chExt cx="1143793" cy="554360"/>
          </a:xfrm>
          <a:noFill/>
        </p:grpSpPr>
        <p:sp>
          <p:nvSpPr>
            <p:cNvPr id="38" name="Ovál 37"/>
            <p:cNvSpPr/>
            <p:nvPr/>
          </p:nvSpPr>
          <p:spPr>
            <a:xfrm>
              <a:off x="2031607" y="5254104"/>
              <a:ext cx="563436" cy="554360"/>
            </a:xfrm>
            <a:prstGeom prst="ellipse">
              <a:avLst/>
            </a:prstGeom>
            <a:grp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611964" y="5254104"/>
              <a:ext cx="563436" cy="554360"/>
            </a:xfrm>
            <a:prstGeom prst="ellipse">
              <a:avLst/>
            </a:prstGeom>
            <a:grp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219039" y="4869160"/>
            <a:ext cx="1707229" cy="554360"/>
            <a:chOff x="2219039" y="4869160"/>
            <a:chExt cx="1707229" cy="554360"/>
          </a:xfrm>
        </p:grpSpPr>
        <p:sp>
          <p:nvSpPr>
            <p:cNvPr id="36" name="Ovál 35"/>
            <p:cNvSpPr/>
            <p:nvPr/>
          </p:nvSpPr>
          <p:spPr>
            <a:xfrm>
              <a:off x="2219039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799396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362832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1465748" y="5517232"/>
            <a:ext cx="217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2 +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5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5233495" y="4869160"/>
            <a:ext cx="2979717" cy="554360"/>
            <a:chOff x="5233495" y="4869160"/>
            <a:chExt cx="2979717" cy="554360"/>
          </a:xfrm>
        </p:grpSpPr>
        <p:sp>
          <p:nvSpPr>
            <p:cNvPr id="44" name="Ovál 43"/>
            <p:cNvSpPr/>
            <p:nvPr/>
          </p:nvSpPr>
          <p:spPr>
            <a:xfrm>
              <a:off x="5233495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649776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>
              <a:off x="5858577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6455643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7052709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0" name="Přímá spojnice 49"/>
          <p:cNvCxnSpPr/>
          <p:nvPr/>
        </p:nvCxnSpPr>
        <p:spPr>
          <a:xfrm flipV="1">
            <a:off x="7098145" y="4826937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7689052" y="4816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5736818" y="5476452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2408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  <p:bldP spid="29" grpId="0"/>
      <p:bldP spid="42" grpId="0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18004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EMA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3" descr="C:\Users\hyp\AppData\Local\Microsoft\Windows\Temporary Internet Files\Content.IE5\XW6T9IK9\MP900403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00" b="91600" l="11329" r="91347">
                        <a14:backgroundMark x1="25602" y1="80133" x2="30419" y2="80133"/>
                        <a14:backgroundMark x1="73238" y1="59600" x2="73238" y2="51067"/>
                        <a14:backgroundMark x1="73238" y1="51067" x2="73238" y2="51067"/>
                        <a14:backgroundMark x1="33185" y1="64400" x2="13738" y2="72933"/>
                        <a14:backgroundMark x1="18644" y1="70533" x2="12935" y2="78933"/>
                        <a14:backgroundMark x1="62266" y1="46400" x2="89741" y2="34267"/>
                        <a14:backgroundMark x1="93756" y1="40267" x2="69492" y2="66933"/>
                        <a14:backgroundMark x1="69492" y1="68133" x2="60660" y2="45200"/>
                        <a14:backgroundMark x1="42819" y1="86133" x2="44514" y2="63200"/>
                        <a14:backgroundMark x1="43622" y1="65600" x2="29081" y2="63200"/>
                        <a14:backgroundMark x1="16236" y1="74133" x2="16236" y2="86133"/>
                        <a14:backgroundMark x1="16236" y1="86133" x2="21053" y2="91067"/>
                        <a14:backgroundMark x1="22658" y1="89867" x2="32382" y2="83733"/>
                        <a14:backgroundMark x1="33185" y1="83733" x2="42819" y2="86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6775">
            <a:off x="5696588" y="969808"/>
            <a:ext cx="1529354" cy="10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141" y="93661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80067" y="105273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7348" y="1025995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697268" y="1019747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pic>
        <p:nvPicPr>
          <p:cNvPr id="12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937" y="254938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28530" y="2549389"/>
            <a:ext cx="4522605" cy="1155576"/>
            <a:chOff x="228530" y="2549389"/>
            <a:chExt cx="4522605" cy="1155576"/>
          </a:xfrm>
        </p:grpSpPr>
        <p:pic>
          <p:nvPicPr>
            <p:cNvPr id="13" name="Picture 2" descr="C:\Users\hyp\AppData\Local\Microsoft\Windows\Temporary Internet Files\Content.IE5\CXBQ4VXK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0094" y="2549389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hyp\AppData\Local\Microsoft\Windows\Temporary Internet Files\Content.IE5\CXBQ4VXK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8158" y="2549389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hyp\AppData\Local\Microsoft\Windows\Temporary Internet Files\Content.IE5\CXBQ4VXK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530" y="2549389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3" descr="C:\Users\hyp\AppData\Local\Microsoft\Windows\Temporary Internet Files\Content.IE5\XW6T9IK9\MP90040315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2400" b="91600" l="11329" r="91347">
                          <a14:backgroundMark x1="25602" y1="80133" x2="30419" y2="80133"/>
                          <a14:backgroundMark x1="73238" y1="59600" x2="73238" y2="51067"/>
                          <a14:backgroundMark x1="73238" y1="51067" x2="73238" y2="51067"/>
                          <a14:backgroundMark x1="33185" y1="64400" x2="13738" y2="72933"/>
                          <a14:backgroundMark x1="18644" y1="70533" x2="12935" y2="78933"/>
                          <a14:backgroundMark x1="62266" y1="46400" x2="89741" y2="34267"/>
                          <a14:backgroundMark x1="93756" y1="40267" x2="69492" y2="66933"/>
                          <a14:backgroundMark x1="69492" y1="68133" x2="60660" y2="45200"/>
                          <a14:backgroundMark x1="42819" y1="86133" x2="44514" y2="63200"/>
                          <a14:backgroundMark x1="43622" y1="65600" x2="29081" y2="63200"/>
                          <a14:backgroundMark x1="16236" y1="74133" x2="16236" y2="86133"/>
                          <a14:backgroundMark x1="16236" y1="86133" x2="21053" y2="91067"/>
                          <a14:backgroundMark x1="22658" y1="89867" x2="32382" y2="83733"/>
                          <a14:backgroundMark x1="33185" y1="83733" x2="42819" y2="861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96775">
              <a:off x="3221781" y="2640316"/>
              <a:ext cx="1529354" cy="10232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3" descr="C:\Users\hyp\AppData\Local\Microsoft\Windows\Temporary Internet Files\Content.IE5\XW6T9IK9\MP90040315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2400" b="91600" l="11329" r="91347">
                          <a14:backgroundMark x1="25602" y1="80133" x2="30419" y2="80133"/>
                          <a14:backgroundMark x1="73238" y1="59600" x2="73238" y2="51067"/>
                          <a14:backgroundMark x1="73238" y1="51067" x2="73238" y2="51067"/>
                          <a14:backgroundMark x1="33185" y1="64400" x2="13738" y2="72933"/>
                          <a14:backgroundMark x1="18644" y1="70533" x2="12935" y2="78933"/>
                          <a14:backgroundMark x1="62266" y1="46400" x2="89741" y2="34267"/>
                          <a14:backgroundMark x1="93756" y1="40267" x2="69492" y2="66933"/>
                          <a14:backgroundMark x1="69492" y1="68133" x2="60660" y2="45200"/>
                          <a14:backgroundMark x1="42819" y1="86133" x2="44514" y2="63200"/>
                          <a14:backgroundMark x1="43622" y1="65600" x2="29081" y2="63200"/>
                          <a14:backgroundMark x1="16236" y1="74133" x2="16236" y2="86133"/>
                          <a14:backgroundMark x1="16236" y1="86133" x2="21053" y2="91067"/>
                          <a14:backgroundMark x1="22658" y1="89867" x2="32382" y2="83733"/>
                          <a14:backgroundMark x1="33185" y1="83733" x2="42819" y2="861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96775">
              <a:off x="2614139" y="2613622"/>
              <a:ext cx="1529354" cy="10232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8" name="Picture 3" descr="C:\Users\hyp\AppData\Local\Microsoft\Windows\Temporary Internet Files\Content.IE5\XW6T9IK9\MP900403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00" b="91600" l="11329" r="91347">
                        <a14:backgroundMark x1="25602" y1="80133" x2="30419" y2="80133"/>
                        <a14:backgroundMark x1="73238" y1="59600" x2="73238" y2="51067"/>
                        <a14:backgroundMark x1="73238" y1="51067" x2="73238" y2="51067"/>
                        <a14:backgroundMark x1="33185" y1="64400" x2="13738" y2="72933"/>
                        <a14:backgroundMark x1="18644" y1="70533" x2="12935" y2="78933"/>
                        <a14:backgroundMark x1="62266" y1="46400" x2="89741" y2="34267"/>
                        <a14:backgroundMark x1="93756" y1="40267" x2="69492" y2="66933"/>
                        <a14:backgroundMark x1="69492" y1="68133" x2="60660" y2="45200"/>
                        <a14:backgroundMark x1="42819" y1="86133" x2="44514" y2="63200"/>
                        <a14:backgroundMark x1="43622" y1="65600" x2="29081" y2="63200"/>
                        <a14:backgroundMark x1="16236" y1="74133" x2="16236" y2="86133"/>
                        <a14:backgroundMark x1="16236" y1="86133" x2="21053" y2="91067"/>
                        <a14:backgroundMark x1="22658" y1="89867" x2="32382" y2="83733"/>
                        <a14:backgroundMark x1="33185" y1="83733" x2="42819" y2="86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6775">
            <a:off x="6930304" y="2613621"/>
            <a:ext cx="1529354" cy="10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 flipV="1">
            <a:off x="2990424" y="2777707"/>
            <a:ext cx="864096" cy="7961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89369" y="2753848"/>
            <a:ext cx="864096" cy="7961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09957" y="2714112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540513" y="2672125"/>
            <a:ext cx="3593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-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99907" y="266583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667968" y="4960822"/>
            <a:ext cx="34179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5 –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3</a:t>
            </a:r>
            <a:endParaRPr lang="cs-CZ" sz="6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4648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22" grpId="0"/>
      <p:bldP spid="21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18004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EMA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pic>
        <p:nvPicPr>
          <p:cNvPr id="3074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97218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610" y="715695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263" y="715695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12360" y="908720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pic>
        <p:nvPicPr>
          <p:cNvPr id="3075" name="Picture 3" descr="C:\Users\hyp\AppData\Local\Microsoft\Windows\Temporary Internet Files\Content.IE5\RDUALIWV\MC90019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064">
            <a:off x="432762" y="1769880"/>
            <a:ext cx="1865014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408" y="2806412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858" y="2824889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yp\AppData\Local\Microsoft\Windows\Temporary Internet Files\Content.IE5\RDUALIWV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824889"/>
            <a:ext cx="1634366" cy="163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hyp\AppData\Local\Microsoft\Windows\Temporary Internet Files\Content.IE5\RDUALIWV\MC90019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064">
            <a:off x="4525103" y="2905725"/>
            <a:ext cx="1865014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667968" y="4960822"/>
            <a:ext cx="347723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507825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611560" y="2982550"/>
            <a:ext cx="1252736" cy="630848"/>
            <a:chOff x="611560" y="2982550"/>
            <a:chExt cx="1252736" cy="630848"/>
          </a:xfrm>
        </p:grpSpPr>
        <p:sp>
          <p:nvSpPr>
            <p:cNvPr id="6" name="Ovál 5"/>
            <p:cNvSpPr/>
            <p:nvPr/>
          </p:nvSpPr>
          <p:spPr>
            <a:xfrm>
              <a:off x="1237928" y="2987030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11560" y="2982550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611560" y="1158880"/>
            <a:ext cx="626368" cy="6263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4061300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61300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61300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061300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615990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4061300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061300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15990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615990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615990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615990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615990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6333675" y="836712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33675" y="1781159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333675" y="2694794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333675" y="3601806"/>
            <a:ext cx="6383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333675" y="4483762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33675" y="5365719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08303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308303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7308303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308303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308303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7308303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4782522" y="836712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+mj-lt"/>
                <a:cs typeface="Times New Roman" pitchFamily="18" charset="0"/>
              </a:rPr>
              <a:t>+</a:t>
            </a:r>
            <a:endParaRPr lang="cs-CZ" sz="6600" b="1" dirty="0">
              <a:latin typeface="+mj-lt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782522" y="1753456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cs typeface="Times New Roman" pitchFamily="18" charset="0"/>
              </a:rPr>
              <a:t>+</a:t>
            </a:r>
            <a:endParaRPr lang="cs-CZ" sz="6600" b="1" dirty="0"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782522" y="2670200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cs typeface="Times New Roman" pitchFamily="18" charset="0"/>
              </a:rPr>
              <a:t>+</a:t>
            </a:r>
            <a:endParaRPr lang="cs-CZ" sz="6600" b="1" dirty="0"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880305" y="3586944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880305" y="4503688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880305" y="5420434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1354608" y="1158880"/>
            <a:ext cx="2513295" cy="626368"/>
            <a:chOff x="1354608" y="1158880"/>
            <a:chExt cx="2513295" cy="626368"/>
          </a:xfrm>
        </p:grpSpPr>
        <p:sp>
          <p:nvSpPr>
            <p:cNvPr id="16" name="Ovál 15"/>
            <p:cNvSpPr/>
            <p:nvPr/>
          </p:nvSpPr>
          <p:spPr>
            <a:xfrm>
              <a:off x="1988096" y="115888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1354608" y="115888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615167" y="115888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3241535" y="115888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980976" y="2987030"/>
            <a:ext cx="1878192" cy="626368"/>
            <a:chOff x="1980976" y="2987030"/>
            <a:chExt cx="1878192" cy="626368"/>
          </a:xfrm>
        </p:grpSpPr>
        <p:sp>
          <p:nvSpPr>
            <p:cNvPr id="8" name="Ovál 7"/>
            <p:cNvSpPr/>
            <p:nvPr/>
          </p:nvSpPr>
          <p:spPr>
            <a:xfrm>
              <a:off x="1980976" y="298703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2606432" y="298703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3232800" y="298703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2091993"/>
            <a:ext cx="1899045" cy="626368"/>
            <a:chOff x="611560" y="2091993"/>
            <a:chExt cx="1899045" cy="626368"/>
          </a:xfrm>
        </p:grpSpPr>
        <p:sp>
          <p:nvSpPr>
            <p:cNvPr id="15" name="Ovál 14"/>
            <p:cNvSpPr/>
            <p:nvPr/>
          </p:nvSpPr>
          <p:spPr>
            <a:xfrm>
              <a:off x="611560" y="2091993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1884237" y="2091993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1257869" y="2091993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583368" y="2114578"/>
            <a:ext cx="1252736" cy="626368"/>
            <a:chOff x="2583368" y="2114578"/>
            <a:chExt cx="1252736" cy="626368"/>
          </a:xfrm>
        </p:grpSpPr>
        <p:sp>
          <p:nvSpPr>
            <p:cNvPr id="14" name="Ovál 13"/>
            <p:cNvSpPr/>
            <p:nvPr/>
          </p:nvSpPr>
          <p:spPr>
            <a:xfrm>
              <a:off x="2583368" y="2114578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3209736" y="2114578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04440" y="3877320"/>
            <a:ext cx="3263463" cy="626368"/>
            <a:chOff x="604440" y="3877320"/>
            <a:chExt cx="3263463" cy="626368"/>
          </a:xfrm>
        </p:grpSpPr>
        <p:sp>
          <p:nvSpPr>
            <p:cNvPr id="7" name="Ovál 6"/>
            <p:cNvSpPr/>
            <p:nvPr/>
          </p:nvSpPr>
          <p:spPr>
            <a:xfrm>
              <a:off x="3241535" y="387732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04440" y="387732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1257869" y="387732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1939255" y="387732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2597475" y="3877320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0" name="Přímá spojnice 19"/>
          <p:cNvCxnSpPr/>
          <p:nvPr/>
        </p:nvCxnSpPr>
        <p:spPr>
          <a:xfrm flipV="1">
            <a:off x="3223843" y="3842620"/>
            <a:ext cx="620452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604440" y="4739351"/>
            <a:ext cx="3386264" cy="626368"/>
            <a:chOff x="604440" y="4739351"/>
            <a:chExt cx="3386264" cy="626368"/>
          </a:xfrm>
        </p:grpSpPr>
        <p:sp>
          <p:nvSpPr>
            <p:cNvPr id="5" name="Ovál 4"/>
            <p:cNvSpPr/>
            <p:nvPr/>
          </p:nvSpPr>
          <p:spPr>
            <a:xfrm>
              <a:off x="2580781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364336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937969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1255202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604440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2" name="Přímá spojnice 21"/>
          <p:cNvCxnSpPr/>
          <p:nvPr/>
        </p:nvCxnSpPr>
        <p:spPr>
          <a:xfrm flipV="1">
            <a:off x="2618125" y="4666392"/>
            <a:ext cx="620452" cy="71258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397995" y="4694940"/>
            <a:ext cx="604813" cy="62636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54" name="Skupina 53"/>
          <p:cNvGrpSpPr/>
          <p:nvPr/>
        </p:nvGrpSpPr>
        <p:grpSpPr>
          <a:xfrm>
            <a:off x="604440" y="5633765"/>
            <a:ext cx="3386264" cy="626368"/>
            <a:chOff x="604440" y="5633765"/>
            <a:chExt cx="3386264" cy="626368"/>
          </a:xfrm>
        </p:grpSpPr>
        <p:sp>
          <p:nvSpPr>
            <p:cNvPr id="3" name="Ovál 2"/>
            <p:cNvSpPr/>
            <p:nvPr/>
          </p:nvSpPr>
          <p:spPr>
            <a:xfrm>
              <a:off x="1988799" y="5633765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684561" y="5633765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364336" y="5633765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vál 80"/>
            <p:cNvSpPr/>
            <p:nvPr/>
          </p:nvSpPr>
          <p:spPr>
            <a:xfrm>
              <a:off x="1257869" y="5633765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604440" y="5633765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3" name="Přímá spojnice 82"/>
          <p:cNvCxnSpPr/>
          <p:nvPr/>
        </p:nvCxnSpPr>
        <p:spPr>
          <a:xfrm flipV="1">
            <a:off x="1272250" y="5633765"/>
            <a:ext cx="626368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V="1">
            <a:off x="2684561" y="5633765"/>
            <a:ext cx="626368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3364336" y="5633765"/>
            <a:ext cx="626368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991757" y="5633765"/>
            <a:ext cx="626368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34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1027" name="Picture 3" descr="C:\Users\hyp\AppData\Local\Microsoft\Windows\Temporary Internet Files\Content.IE5\RB250VLA\MP9004421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yp\AppData\Local\Microsoft\Windows\Temporary Internet Files\Content.IE5\RDUALIWV\MP90044247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3704"/>
            <a:ext cx="9144000" cy="65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3028" y="3475934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483336" y="127755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2+3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833354" y="127755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5-1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59900" y="127755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659900" y="3475934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5-2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836464" y="3475934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4-2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830241" y="5134748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7306771" y="1800532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483336" y="1800532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5-4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659900" y="1800532"/>
            <a:ext cx="1815008" cy="16618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22985" y="127755"/>
            <a:ext cx="1815008" cy="1661864"/>
            <a:chOff x="22985" y="127755"/>
            <a:chExt cx="1815008" cy="1661864"/>
          </a:xfrm>
        </p:grpSpPr>
        <p:sp>
          <p:nvSpPr>
            <p:cNvPr id="3" name="Obdélník 2"/>
            <p:cNvSpPr/>
            <p:nvPr/>
          </p:nvSpPr>
          <p:spPr>
            <a:xfrm>
              <a:off x="22985" y="127755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2+2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" name="Ovál 4"/>
            <p:cNvSpPr/>
            <p:nvPr/>
          </p:nvSpPr>
          <p:spPr>
            <a:xfrm>
              <a:off x="1466604" y="1429845"/>
              <a:ext cx="338336" cy="338336"/>
            </a:xfrm>
            <a:prstGeom prst="ellips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83336" y="3475934"/>
            <a:ext cx="1815008" cy="1661864"/>
            <a:chOff x="5483336" y="3475934"/>
            <a:chExt cx="1815008" cy="1661864"/>
          </a:xfrm>
        </p:grpSpPr>
        <p:sp>
          <p:nvSpPr>
            <p:cNvPr id="38" name="Obdélník 37"/>
            <p:cNvSpPr/>
            <p:nvPr/>
          </p:nvSpPr>
          <p:spPr>
            <a:xfrm>
              <a:off x="5483336" y="3475934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latin typeface="Times New Roman" pitchFamily="18" charset="0"/>
                  <a:cs typeface="Times New Roman" pitchFamily="18" charset="0"/>
                </a:rPr>
                <a:t>4</a:t>
              </a:r>
            </a:p>
          </p:txBody>
        </p:sp>
        <p:sp>
          <p:nvSpPr>
            <p:cNvPr id="64" name="Ovál 63"/>
            <p:cNvSpPr/>
            <p:nvPr/>
          </p:nvSpPr>
          <p:spPr>
            <a:xfrm>
              <a:off x="6927002" y="4775358"/>
              <a:ext cx="338336" cy="338336"/>
            </a:xfrm>
            <a:prstGeom prst="ellips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7306771" y="3475934"/>
            <a:ext cx="1815008" cy="1661864"/>
            <a:chOff x="7306771" y="3475934"/>
            <a:chExt cx="1815008" cy="1661864"/>
          </a:xfrm>
        </p:grpSpPr>
        <p:sp>
          <p:nvSpPr>
            <p:cNvPr id="37" name="Obdélník 36"/>
            <p:cNvSpPr/>
            <p:nvPr/>
          </p:nvSpPr>
          <p:spPr>
            <a:xfrm>
              <a:off x="7306771" y="3475934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latin typeface="Times New Roman" pitchFamily="18" charset="0"/>
                  <a:cs typeface="Times New Roman" pitchFamily="18" charset="0"/>
                </a:rPr>
                <a:t>5</a:t>
              </a: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8694910" y="4772000"/>
              <a:ext cx="412632" cy="34169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837993" y="1800532"/>
            <a:ext cx="1815008" cy="1661864"/>
            <a:chOff x="1837993" y="1800532"/>
            <a:chExt cx="1815008" cy="1661864"/>
          </a:xfrm>
        </p:grpSpPr>
        <p:sp>
          <p:nvSpPr>
            <p:cNvPr id="36" name="Obdélník 35"/>
            <p:cNvSpPr/>
            <p:nvPr/>
          </p:nvSpPr>
          <p:spPr>
            <a:xfrm>
              <a:off x="1837993" y="1800532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3+2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6" name="Rovnoramenný trojúhelník 65"/>
            <p:cNvSpPr/>
            <p:nvPr/>
          </p:nvSpPr>
          <p:spPr>
            <a:xfrm>
              <a:off x="3232617" y="3086434"/>
              <a:ext cx="412632" cy="34169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06771" y="127755"/>
            <a:ext cx="1815008" cy="1661864"/>
            <a:chOff x="7306771" y="127755"/>
            <a:chExt cx="1815008" cy="1661864"/>
          </a:xfrm>
        </p:grpSpPr>
        <p:sp>
          <p:nvSpPr>
            <p:cNvPr id="29" name="Obdélník 28"/>
            <p:cNvSpPr/>
            <p:nvPr/>
          </p:nvSpPr>
          <p:spPr>
            <a:xfrm>
              <a:off x="7306771" y="127755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5-3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8755002" y="1429845"/>
              <a:ext cx="341586" cy="33488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5483336" y="5134748"/>
            <a:ext cx="1815008" cy="1661864"/>
            <a:chOff x="5483336" y="5134748"/>
            <a:chExt cx="1815008" cy="1661864"/>
          </a:xfrm>
        </p:grpSpPr>
        <p:sp>
          <p:nvSpPr>
            <p:cNvPr id="33" name="Obdélník 32"/>
            <p:cNvSpPr/>
            <p:nvPr/>
          </p:nvSpPr>
          <p:spPr>
            <a:xfrm>
              <a:off x="5483336" y="5134748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6923752" y="6461724"/>
              <a:ext cx="341586" cy="33488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3028" y="5134748"/>
            <a:ext cx="1815008" cy="1661864"/>
            <a:chOff x="13028" y="5134748"/>
            <a:chExt cx="1815008" cy="1661864"/>
          </a:xfrm>
        </p:grpSpPr>
        <p:sp>
          <p:nvSpPr>
            <p:cNvPr id="25" name="Obdélník 24"/>
            <p:cNvSpPr/>
            <p:nvPr/>
          </p:nvSpPr>
          <p:spPr>
            <a:xfrm>
              <a:off x="13028" y="5134748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4-3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7cípá hvězda 7"/>
            <p:cNvSpPr/>
            <p:nvPr/>
          </p:nvSpPr>
          <p:spPr>
            <a:xfrm>
              <a:off x="1370836" y="6310352"/>
              <a:ext cx="457200" cy="393944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659900" y="5134748"/>
            <a:ext cx="1815008" cy="1661864"/>
            <a:chOff x="3659900" y="5134748"/>
            <a:chExt cx="1815008" cy="1661864"/>
          </a:xfrm>
        </p:grpSpPr>
        <p:sp>
          <p:nvSpPr>
            <p:cNvPr id="34" name="Obdélník 33"/>
            <p:cNvSpPr/>
            <p:nvPr/>
          </p:nvSpPr>
          <p:spPr>
            <a:xfrm>
              <a:off x="3659900" y="5134748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latin typeface="Times New Roman" pitchFamily="18" charset="0"/>
                  <a:cs typeface="Times New Roman" pitchFamily="18" charset="0"/>
                </a:rPr>
                <a:t>1</a:t>
              </a:r>
            </a:p>
          </p:txBody>
        </p:sp>
        <p:sp>
          <p:nvSpPr>
            <p:cNvPr id="70" name="7cípá hvězda 69"/>
            <p:cNvSpPr/>
            <p:nvPr/>
          </p:nvSpPr>
          <p:spPr>
            <a:xfrm>
              <a:off x="5006727" y="6402668"/>
              <a:ext cx="457200" cy="393944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1848" y="1800532"/>
            <a:ext cx="1837621" cy="1661864"/>
            <a:chOff x="21848" y="1800532"/>
            <a:chExt cx="1837621" cy="1661864"/>
          </a:xfrm>
        </p:grpSpPr>
        <p:sp>
          <p:nvSpPr>
            <p:cNvPr id="23" name="Obdélník 22"/>
            <p:cNvSpPr/>
            <p:nvPr/>
          </p:nvSpPr>
          <p:spPr>
            <a:xfrm>
              <a:off x="21848" y="1800532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latin typeface="Times New Roman" pitchFamily="18" charset="0"/>
                  <a:cs typeface="Times New Roman" pitchFamily="18" charset="0"/>
                </a:rPr>
                <a:t>4-1</a:t>
              </a:r>
              <a:endParaRPr lang="cs-CZ" sz="60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" name="Čtyřcípá hvězda 8"/>
            <p:cNvSpPr/>
            <p:nvPr/>
          </p:nvSpPr>
          <p:spPr>
            <a:xfrm>
              <a:off x="1402269" y="3045487"/>
              <a:ext cx="457200" cy="382641"/>
            </a:xfrm>
            <a:prstGeom prst="star4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306771" y="5134748"/>
            <a:ext cx="1815008" cy="1661864"/>
            <a:chOff x="7306771" y="5134748"/>
            <a:chExt cx="1815008" cy="1661864"/>
          </a:xfrm>
        </p:grpSpPr>
        <p:sp>
          <p:nvSpPr>
            <p:cNvPr id="32" name="Obdélník 31"/>
            <p:cNvSpPr/>
            <p:nvPr/>
          </p:nvSpPr>
          <p:spPr>
            <a:xfrm>
              <a:off x="7306771" y="5134748"/>
              <a:ext cx="1815008" cy="1661864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  <p:sp>
          <p:nvSpPr>
            <p:cNvPr id="72" name="Čtyřcípá hvězda 71"/>
            <p:cNvSpPr/>
            <p:nvPr/>
          </p:nvSpPr>
          <p:spPr>
            <a:xfrm>
              <a:off x="8617911" y="6402668"/>
              <a:ext cx="457200" cy="382641"/>
            </a:xfrm>
            <a:prstGeom prst="star4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70339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5" grpId="0" animBg="1"/>
      <p:bldP spid="39" grpId="0" animBg="1"/>
      <p:bldP spid="40" grpId="0" animBg="1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991192" y="2509468"/>
            <a:ext cx="31248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POČÍTEJ I 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PÍSNIČCE</a:t>
            </a: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-137729" y="116632"/>
            <a:ext cx="3091582" cy="2055436"/>
            <a:chOff x="-137729" y="116632"/>
            <a:chExt cx="3091582" cy="2055436"/>
          </a:xfrm>
        </p:grpSpPr>
        <p:sp>
          <p:nvSpPr>
            <p:cNvPr id="13" name="Ovál 12"/>
            <p:cNvSpPr/>
            <p:nvPr/>
          </p:nvSpPr>
          <p:spPr>
            <a:xfrm>
              <a:off x="-137729" y="116632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1847" y="590352"/>
              <a:ext cx="241925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2+3=4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953853" y="152491"/>
            <a:ext cx="3091582" cy="2055436"/>
            <a:chOff x="2953853" y="152491"/>
            <a:chExt cx="3091582" cy="2055436"/>
          </a:xfrm>
        </p:grpSpPr>
        <p:sp>
          <p:nvSpPr>
            <p:cNvPr id="11" name="Ovál 10"/>
            <p:cNvSpPr/>
            <p:nvPr/>
          </p:nvSpPr>
          <p:spPr>
            <a:xfrm>
              <a:off x="2953853" y="15249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290018" y="626211"/>
              <a:ext cx="241925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2+3=5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-108520" y="2492896"/>
            <a:ext cx="3091582" cy="2055436"/>
            <a:chOff x="-108520" y="2492896"/>
            <a:chExt cx="3091582" cy="2055436"/>
          </a:xfrm>
        </p:grpSpPr>
        <p:sp>
          <p:nvSpPr>
            <p:cNvPr id="15" name="Ovál 14"/>
            <p:cNvSpPr/>
            <p:nvPr/>
          </p:nvSpPr>
          <p:spPr>
            <a:xfrm>
              <a:off x="-108520" y="2492896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27645" y="2956481"/>
              <a:ext cx="241925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2+2=3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-108520" y="4731437"/>
            <a:ext cx="3091582" cy="2055436"/>
            <a:chOff x="-108520" y="4731437"/>
            <a:chExt cx="3091582" cy="2055436"/>
          </a:xfrm>
        </p:grpSpPr>
        <p:sp>
          <p:nvSpPr>
            <p:cNvPr id="10" name="Ovál 9"/>
            <p:cNvSpPr/>
            <p:nvPr/>
          </p:nvSpPr>
          <p:spPr>
            <a:xfrm>
              <a:off x="-108520" y="4731437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98623" y="5241016"/>
              <a:ext cx="22188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5-1=4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983062" y="4767296"/>
            <a:ext cx="3091582" cy="2055436"/>
            <a:chOff x="2983062" y="4767296"/>
            <a:chExt cx="3091582" cy="2055436"/>
          </a:xfrm>
        </p:grpSpPr>
        <p:sp>
          <p:nvSpPr>
            <p:cNvPr id="8" name="Ovál 7"/>
            <p:cNvSpPr/>
            <p:nvPr/>
          </p:nvSpPr>
          <p:spPr>
            <a:xfrm>
              <a:off x="2983062" y="4767296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419414" y="5241016"/>
              <a:ext cx="22188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5-3=2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045435" y="152491"/>
            <a:ext cx="3091582" cy="2055436"/>
            <a:chOff x="6045435" y="152491"/>
            <a:chExt cx="3091582" cy="2055436"/>
          </a:xfrm>
        </p:grpSpPr>
        <p:sp>
          <p:nvSpPr>
            <p:cNvPr id="12" name="Ovál 11"/>
            <p:cNvSpPr/>
            <p:nvPr/>
          </p:nvSpPr>
          <p:spPr>
            <a:xfrm>
              <a:off x="6045435" y="15249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410809" y="590352"/>
              <a:ext cx="22188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4-3=2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045435" y="2482761"/>
            <a:ext cx="3091582" cy="2055436"/>
            <a:chOff x="6045435" y="2482761"/>
            <a:chExt cx="3091582" cy="2055436"/>
          </a:xfrm>
        </p:grpSpPr>
        <p:sp>
          <p:nvSpPr>
            <p:cNvPr id="14" name="Ovál 13"/>
            <p:cNvSpPr/>
            <p:nvPr/>
          </p:nvSpPr>
          <p:spPr>
            <a:xfrm>
              <a:off x="6045435" y="248276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410809" y="2966616"/>
              <a:ext cx="241925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3+1=4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074644" y="4767296"/>
            <a:ext cx="3091582" cy="2055436"/>
            <a:chOff x="6074644" y="4767296"/>
            <a:chExt cx="3091582" cy="2055436"/>
          </a:xfrm>
        </p:grpSpPr>
        <p:sp>
          <p:nvSpPr>
            <p:cNvPr id="9" name="Ovál 8"/>
            <p:cNvSpPr/>
            <p:nvPr/>
          </p:nvSpPr>
          <p:spPr>
            <a:xfrm>
              <a:off x="6074644" y="4767296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410809" y="5241016"/>
              <a:ext cx="2419252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latin typeface="Times New Roman" pitchFamily="18" charset="0"/>
                  <a:cs typeface="Times New Roman" pitchFamily="18" charset="0"/>
                </a:rPr>
                <a:t>1+4=5</a:t>
              </a:r>
              <a:endParaRPr lang="cs-CZ" sz="6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6" name="Veselý obličej 25">
            <a:hlinkClick r:id="rId2"/>
          </p:cNvPr>
          <p:cNvSpPr/>
          <p:nvPr/>
        </p:nvSpPr>
        <p:spPr>
          <a:xfrm>
            <a:off x="4154695" y="4051897"/>
            <a:ext cx="698724" cy="685781"/>
          </a:xfrm>
          <a:prstGeom prst="smileyFace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4314733" y="1583588"/>
            <a:ext cx="2426568" cy="1915411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2292382" y="3215153"/>
            <a:ext cx="2426568" cy="1915411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4288702" y="3215152"/>
            <a:ext cx="2426568" cy="1915411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2082921" y="1547728"/>
            <a:ext cx="2426568" cy="1915411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/>
          <p:cNvSpPr/>
          <p:nvPr/>
        </p:nvSpPr>
        <p:spPr>
          <a:xfrm>
            <a:off x="3101449" y="1916832"/>
            <a:ext cx="2426568" cy="1915411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123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47" grpId="0" animBg="1"/>
      <p:bldP spid="4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539552" y="260648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Počítej úplně sám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8817" y="1525014"/>
            <a:ext cx="674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44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7cípá hvězda 4">
            <a:hlinkClick r:id="" action="ppaction://hlinkshowjump?jump=nextslide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1+4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106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7cípá hvězda 3">
            <a:hlinkClick r:id="" action="ppaction://hlinkshowjump?jump=nextslide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2+3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32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7cípá hvězda 3">
            <a:hlinkClick r:id="rId3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5-4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72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5-3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0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975NW6U0\MC900438006[1].wmf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054" y="1916832"/>
            <a:ext cx="5977893" cy="407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60947" y="555493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1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3074" name="Picture 2" descr="C:\Users\hyp\AppData\Local\Microsoft\Windows\Temporary Internet Files\Content.IE5\YV3K0YW3\MC90043779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115" y="2132856"/>
            <a:ext cx="4341771" cy="35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05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4253" y="149296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40085" y="-299560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61" name="Obdélník 60"/>
          <p:cNvSpPr/>
          <p:nvPr/>
        </p:nvSpPr>
        <p:spPr>
          <a:xfrm>
            <a:off x="34253" y="3567575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28262" y="3152049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/>
              <a:t>-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4700967" y="1865930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82426" y="1209871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/>
              <a:t>-</a:t>
            </a:r>
            <a:endParaRPr lang="cs-CZ" sz="11500" b="1" dirty="0"/>
          </a:p>
        </p:txBody>
      </p:sp>
      <p:sp>
        <p:nvSpPr>
          <p:cNvPr id="58" name="Obdélník 57"/>
          <p:cNvSpPr/>
          <p:nvPr/>
        </p:nvSpPr>
        <p:spPr>
          <a:xfrm>
            <a:off x="4700967" y="184932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11107" y="-323496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57" name="Obdélník 56"/>
          <p:cNvSpPr/>
          <p:nvPr/>
        </p:nvSpPr>
        <p:spPr>
          <a:xfrm>
            <a:off x="34253" y="5218183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147721" y="4780508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56" name="Obdélník 55"/>
          <p:cNvSpPr/>
          <p:nvPr/>
        </p:nvSpPr>
        <p:spPr>
          <a:xfrm>
            <a:off x="4700967" y="5218183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568137" y="4665402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/>
              <a:t>-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4713262" y="3601294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432681" y="3095742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296748" y="710309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846587" y="802641"/>
            <a:ext cx="10086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961421" y="2506149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1296748" y="2413818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846587" y="2506150"/>
            <a:ext cx="11929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1=3</a:t>
            </a:r>
            <a:endParaRPr lang="cs-CZ" sz="6000" b="1" dirty="0"/>
          </a:p>
        </p:txBody>
      </p:sp>
      <p:pic>
        <p:nvPicPr>
          <p:cNvPr id="1026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6" y="-24461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372" y="-24461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394" y="33762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543" y="56910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90" y="461334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Obdélník 61"/>
          <p:cNvSpPr/>
          <p:nvPr/>
        </p:nvSpPr>
        <p:spPr>
          <a:xfrm>
            <a:off x="34253" y="1887034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947888" y="1407644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961421" y="802643"/>
            <a:ext cx="7617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62" y="1902003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86" y="1882395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651" y="1928768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299" y="1887034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" name="TextovéPole 104"/>
          <p:cNvSpPr txBox="1"/>
          <p:nvPr/>
        </p:nvSpPr>
        <p:spPr>
          <a:xfrm>
            <a:off x="1067584" y="2597063"/>
            <a:ext cx="3770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967" y="5250054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416" y="5255909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857" y="5255909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430" y="5246277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35" y="5220670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725" y="1950661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801" y="1960049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612" y="1960049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29" y="1950661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075" y="1940336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620" y="1928768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589" y="3705387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835" y="3700057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075" y="3654780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707" y="3686815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885" y="217103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526" y="178083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818" y="205194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62" y="5289245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162" y="5283125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114" y="5294749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025" y="5283126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8" y="3648166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68" y="3654780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80" y="3636107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85" y="3654780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76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4253" y="149296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40085" y="-299560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61" name="Obdélník 60"/>
          <p:cNvSpPr/>
          <p:nvPr/>
        </p:nvSpPr>
        <p:spPr>
          <a:xfrm>
            <a:off x="34253" y="3567575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845114" y="3164108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/>
              <a:t>-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4700967" y="1865930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82426" y="1209871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/>
              <a:t>-</a:t>
            </a:r>
            <a:endParaRPr lang="cs-CZ" sz="11500" b="1" dirty="0"/>
          </a:p>
        </p:txBody>
      </p:sp>
      <p:sp>
        <p:nvSpPr>
          <p:cNvPr id="58" name="Obdélník 57"/>
          <p:cNvSpPr/>
          <p:nvPr/>
        </p:nvSpPr>
        <p:spPr>
          <a:xfrm>
            <a:off x="4700967" y="184932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11107" y="-323496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57" name="Obdélník 56"/>
          <p:cNvSpPr/>
          <p:nvPr/>
        </p:nvSpPr>
        <p:spPr>
          <a:xfrm>
            <a:off x="34253" y="5218183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147721" y="4780508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56" name="Obdélník 55"/>
          <p:cNvSpPr/>
          <p:nvPr/>
        </p:nvSpPr>
        <p:spPr>
          <a:xfrm>
            <a:off x="4700967" y="5218183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568137" y="4665402"/>
            <a:ext cx="55656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/>
              <a:t>-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4713262" y="3601294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432681" y="3095742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296748" y="710309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846587" y="802641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=5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655491" y="777206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990818" y="684872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540657" y="777204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2=3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961421" y="2506149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1296748" y="2413818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846587" y="2506150"/>
            <a:ext cx="11929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1=3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961421" y="4217246"/>
            <a:ext cx="5469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1429485" y="4124912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1846587" y="4240246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1=2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961421" y="5842337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1296748" y="5750003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846587" y="5842335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3=4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655491" y="2461391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6180910" y="2381206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540657" y="2461389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1=4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655491" y="4261779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5990818" y="4169445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540657" y="4261777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2=4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655491" y="5868218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6123555" y="5786530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6" name="TextovéPole 95"/>
          <p:cNvSpPr txBox="1"/>
          <p:nvPr/>
        </p:nvSpPr>
        <p:spPr>
          <a:xfrm>
            <a:off x="6540657" y="5868216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1=3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6" y="-24461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372" y="-24461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394" y="33762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543" y="56910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" descr="C:\Users\hyp\AppData\Local\Microsoft\Windows\Temporary Internet Files\Content.IE5\OZO6F6RO\MC9004362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90" y="461334"/>
            <a:ext cx="1042862" cy="104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Obdélník 61"/>
          <p:cNvSpPr/>
          <p:nvPr/>
        </p:nvSpPr>
        <p:spPr>
          <a:xfrm>
            <a:off x="34253" y="1887034"/>
            <a:ext cx="4402524" cy="15300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947888" y="1407644"/>
            <a:ext cx="8050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961421" y="802643"/>
            <a:ext cx="7617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62" y="1902003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86" y="1882395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651" y="1928768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4" descr="C:\Users\hyp\AppData\Local\Microsoft\Windows\Temporary Internet Files\Content.IE5\RB250VLA\MM90028349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299" y="1887034"/>
            <a:ext cx="70485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" name="TextovéPole 103"/>
          <p:cNvSpPr txBox="1"/>
          <p:nvPr/>
        </p:nvSpPr>
        <p:spPr>
          <a:xfrm>
            <a:off x="1952750" y="2597061"/>
            <a:ext cx="13933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2=4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1067584" y="2597063"/>
            <a:ext cx="7617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 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1430517" y="2471755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pic>
        <p:nvPicPr>
          <p:cNvPr id="1029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967" y="5250054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416" y="5255909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857" y="5255909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430" y="5246277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5" descr="C:\Users\hyp\AppData\Local\Microsoft\Windows\Temporary Internet Files\Content.IE5\RDUALIWV\MM900172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35" y="5220670"/>
            <a:ext cx="768770" cy="7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725" y="1950661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801" y="1960049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612" y="1960049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29" y="1950661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075" y="1940336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6" descr="C:\Users\hyp\AppData\Local\Microsoft\Windows\Temporary Internet Files\Content.IE5\RDUALIWV\MC900215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620" y="1928768"/>
            <a:ext cx="764625" cy="56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589" y="3705387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835" y="3700057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075" y="3654780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7" descr="C:\Users\hyp\AppData\Local\Microsoft\Windows\Temporary Internet Files\Content.IE5\GDZGI21V\MC9003871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707" y="3686815"/>
            <a:ext cx="801510" cy="80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885" y="217103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526" y="178083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8" descr="C:\Users\hyp\AppData\Local\Microsoft\Windows\Temporary Internet Files\Content.IE5\RB250VLA\MC900396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818" y="205194"/>
            <a:ext cx="1043222" cy="9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62" y="5289245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162" y="5283125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114" y="5294749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9" descr="C:\Users\hyp\AppData\Local\Microsoft\Windows\Temporary Internet Files\Content.IE5\GDZGI21V\MC900432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025" y="5283126"/>
            <a:ext cx="747232" cy="61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8" y="3648166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68" y="3654780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80" y="3636107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10" descr="C:\Users\hyp\AppData\Local\Microsoft\Windows\Temporary Internet Files\Content.IE5\GDZGI21V\MC9004118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85" y="3654780"/>
            <a:ext cx="805764" cy="8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37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1463</TotalTime>
  <Words>462</Words>
  <Application>Microsoft Office PowerPoint</Application>
  <PresentationFormat>Předvádění na obrazovce (4:3)</PresentationFormat>
  <Paragraphs>199</Paragraphs>
  <Slides>18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Sčítání a odčítání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140</cp:revision>
  <cp:lastPrinted>2013-11-24T19:41:37Z</cp:lastPrinted>
  <dcterms:created xsi:type="dcterms:W3CDTF">2013-05-10T12:01:16Z</dcterms:created>
  <dcterms:modified xsi:type="dcterms:W3CDTF">2013-11-25T12:02:18Z</dcterms:modified>
</cp:coreProperties>
</file>