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5" d="100"/>
          <a:sy n="75" d="100"/>
        </p:scale>
        <p:origin x="-366" y="92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5" name="Obdélník 18"/>
          <p:cNvSpPr>
            <a:spLocks noChangeArrowheads="1"/>
          </p:cNvSpPr>
          <p:nvPr/>
        </p:nvSpPr>
        <p:spPr bwMode="white">
          <a:xfrm>
            <a:off x="8991600" y="3175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6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7" name="Obdélník 15"/>
          <p:cNvSpPr>
            <a:spLocks noChangeArrowheads="1"/>
          </p:cNvSpPr>
          <p:nvPr/>
        </p:nvSpPr>
        <p:spPr bwMode="white">
          <a:xfrm>
            <a:off x="0" y="0"/>
            <a:ext cx="9144000" cy="2514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0" name="Obdélník 11"/>
          <p:cNvSpPr>
            <a:spLocks noChangeArrowheads="1"/>
          </p:cNvSpPr>
          <p:nvPr/>
        </p:nvSpPr>
        <p:spPr bwMode="auto">
          <a:xfrm>
            <a:off x="146050" y="6391275"/>
            <a:ext cx="8832850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1" name="Přímá spojnice 6"/>
          <p:cNvSpPr>
            <a:spLocks noChangeShapeType="1"/>
          </p:cNvSpPr>
          <p:nvPr/>
        </p:nvSpPr>
        <p:spPr bwMode="auto">
          <a:xfrm>
            <a:off x="155575" y="2419350"/>
            <a:ext cx="8832850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2" name="Obdélník 9"/>
          <p:cNvSpPr>
            <a:spLocks noChangeArrowheads="1"/>
          </p:cNvSpPr>
          <p:nvPr/>
        </p:nvSpPr>
        <p:spPr bwMode="auto">
          <a:xfrm>
            <a:off x="152400" y="152400"/>
            <a:ext cx="8832850" cy="6546850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13" name="Ovál 12"/>
          <p:cNvSpPr/>
          <p:nvPr/>
        </p:nvSpPr>
        <p:spPr>
          <a:xfrm>
            <a:off x="4267200" y="211455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4" name="Ovál 13"/>
          <p:cNvSpPr/>
          <p:nvPr/>
        </p:nvSpPr>
        <p:spPr>
          <a:xfrm>
            <a:off x="4362450" y="2209800"/>
            <a:ext cx="419100" cy="420688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cs-CZ" smtClean="0"/>
              <a:t>Kliknutím lze upravit styl předlohy.</a:t>
            </a:r>
            <a:endParaRPr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2600"/>
          </a:xfrm>
        </p:spPr>
        <p:txBody>
          <a:bodyPr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5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839332-1F9A-4C38-B04C-38557AA8E06B}" type="datetimeFigureOut">
              <a:rPr lang="cs-CZ"/>
              <a:pPr>
                <a:defRPr/>
              </a:pPr>
              <a:t>19.3.2012</a:t>
            </a:fld>
            <a:endParaRPr lang="cs-CZ"/>
          </a:p>
        </p:txBody>
      </p:sp>
      <p:sp>
        <p:nvSpPr>
          <p:cNvPr id="16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7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4343400" y="2198688"/>
            <a:ext cx="457200" cy="441325"/>
          </a:xfrm>
        </p:spPr>
        <p:txBody>
          <a:bodyPr/>
          <a:lstStyle>
            <a:lvl1pPr>
              <a:defRPr smtClean="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pPr>
              <a:defRPr/>
            </a:pPr>
            <a:fld id="{FD5BFD1E-65CC-4367-B590-31265AEA300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5720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8805A3-CDBA-4B53-8414-15C6AEC66F68}" type="datetimeFigureOut">
              <a:rPr lang="cs-CZ"/>
              <a:pPr>
                <a:defRPr/>
              </a:pPr>
              <a:t>19.3.2012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4362450" y="1027113"/>
            <a:ext cx="457200" cy="4413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BD011C0-C98F-4D08-8F9D-CC2086965F1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7" name="Obdélník 17"/>
          <p:cNvSpPr>
            <a:spLocks noChangeArrowheads="1"/>
          </p:cNvSpPr>
          <p:nvPr/>
        </p:nvSpPr>
        <p:spPr bwMode="white">
          <a:xfrm>
            <a:off x="8991600" y="1905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Obdélník 18"/>
          <p:cNvSpPr>
            <a:spLocks noChangeArrowheads="1"/>
          </p:cNvSpPr>
          <p:nvPr/>
        </p:nvSpPr>
        <p:spPr bwMode="white">
          <a:xfrm>
            <a:off x="152400" y="2286000"/>
            <a:ext cx="8832850" cy="304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9" name="Obdélník 11"/>
          <p:cNvSpPr>
            <a:spLocks noChangeArrowheads="1"/>
          </p:cNvSpPr>
          <p:nvPr/>
        </p:nvSpPr>
        <p:spPr bwMode="auto">
          <a:xfrm>
            <a:off x="155575" y="142875"/>
            <a:ext cx="8832850" cy="2139950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0" name="Obdélník 12"/>
          <p:cNvSpPr>
            <a:spLocks noChangeArrowheads="1"/>
          </p:cNvSpPr>
          <p:nvPr/>
        </p:nvSpPr>
        <p:spPr bwMode="auto">
          <a:xfrm>
            <a:off x="146050" y="6391275"/>
            <a:ext cx="8832850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1" name="Obdélník 13"/>
          <p:cNvSpPr>
            <a:spLocks noChangeArrowheads="1"/>
          </p:cNvSpPr>
          <p:nvPr/>
        </p:nvSpPr>
        <p:spPr bwMode="auto">
          <a:xfrm>
            <a:off x="152400" y="152400"/>
            <a:ext cx="8832850" cy="6546850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12" name="Přímá spojnice 7"/>
          <p:cNvSpPr>
            <a:spLocks noChangeShapeType="1"/>
          </p:cNvSpPr>
          <p:nvPr/>
        </p:nvSpPr>
        <p:spPr bwMode="auto">
          <a:xfrm>
            <a:off x="152400" y="2438400"/>
            <a:ext cx="8832850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3" name="Ovál 9"/>
          <p:cNvSpPr/>
          <p:nvPr/>
        </p:nvSpPr>
        <p:spPr>
          <a:xfrm>
            <a:off x="4267200" y="211455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4" name="Ovál 10"/>
          <p:cNvSpPr/>
          <p:nvPr/>
        </p:nvSpPr>
        <p:spPr>
          <a:xfrm>
            <a:off x="4362450" y="2209800"/>
            <a:ext cx="419100" cy="420688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68426" y="2743200"/>
            <a:ext cx="6480174" cy="1673225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524000"/>
          </a:xfrm>
        </p:spPr>
        <p:txBody>
          <a:bodyPr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5" name="Zástupný symbol pro zápatí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6" name="Zástupný symbol pro datum 3"/>
          <p:cNvSpPr>
            <a:spLocks noGrp="1"/>
          </p:cNvSpPr>
          <p:nvPr>
            <p:ph type="dt" sz="half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37485B-FEF9-43EE-BAE7-49B6B176F940}" type="datetimeFigureOut">
              <a:rPr lang="cs-CZ"/>
              <a:pPr>
                <a:defRPr/>
              </a:pPr>
              <a:t>19.3.2012</a:t>
            </a:fld>
            <a:endParaRPr lang="cs-CZ"/>
          </a:p>
        </p:txBody>
      </p:sp>
      <p:sp>
        <p:nvSpPr>
          <p:cNvPr id="17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4343400" y="2198688"/>
            <a:ext cx="457200" cy="441325"/>
          </a:xfrm>
        </p:spPr>
        <p:txBody>
          <a:bodyPr/>
          <a:lstStyle>
            <a:lvl1pPr>
              <a:defRPr smtClean="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pPr>
              <a:defRPr/>
            </a:pPr>
            <a:fld id="{22572B43-9801-40ED-A48A-C1757742212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římá spojnice 7"/>
          <p:cNvSpPr>
            <a:spLocks noChangeShapeType="1"/>
          </p:cNvSpPr>
          <p:nvPr/>
        </p:nvSpPr>
        <p:spPr bwMode="auto">
          <a:xfrm flipV="1">
            <a:off x="4562475" y="1576388"/>
            <a:ext cx="9525" cy="4818062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0" name="Zástupný symbol pro obsah 9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2" name="Zástupný symbol pro obsah 11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6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5791200" y="6410325"/>
            <a:ext cx="3044825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7974010-5DF4-4713-94AE-04F47A09D687}" type="datetimeFigureOut">
              <a:rPr lang="cs-CZ"/>
              <a:pPr>
                <a:defRPr/>
              </a:pPr>
              <a:t>19.3.2012</a:t>
            </a:fld>
            <a:endParaRPr lang="cs-CZ"/>
          </a:p>
        </p:txBody>
      </p:sp>
      <p:sp>
        <p:nvSpPr>
          <p:cNvPr id="7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6F7F44-7EC0-45F4-895F-53D08393606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9"/>
          <p:cNvSpPr>
            <a:spLocks noChangeShapeType="1"/>
          </p:cNvSpPr>
          <p:nvPr/>
        </p:nvSpPr>
        <p:spPr bwMode="auto">
          <a:xfrm flipV="1">
            <a:off x="4572000" y="2200275"/>
            <a:ext cx="0" cy="4187825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Obdélník 19"/>
          <p:cNvSpPr>
            <a:spLocks noChangeArrowheads="1"/>
          </p:cNvSpPr>
          <p:nvPr/>
        </p:nvSpPr>
        <p:spPr bwMode="white">
          <a:xfrm>
            <a:off x="0" y="0"/>
            <a:ext cx="9144000" cy="1447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9" name="Obdélník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0" name="Obdélník 20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1" name="Obdélník 21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2" name="Obdélník 10"/>
          <p:cNvSpPr/>
          <p:nvPr/>
        </p:nvSpPr>
        <p:spPr>
          <a:xfrm>
            <a:off x="152400" y="1371600"/>
            <a:ext cx="8832850" cy="914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3" name="Obdélník 12"/>
          <p:cNvSpPr>
            <a:spLocks noChangeArrowheads="1"/>
          </p:cNvSpPr>
          <p:nvPr/>
        </p:nvSpPr>
        <p:spPr bwMode="auto">
          <a:xfrm>
            <a:off x="146050" y="6391275"/>
            <a:ext cx="8832850" cy="31115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4" name="Přímá spojnice 14"/>
          <p:cNvSpPr>
            <a:spLocks noChangeShapeType="1"/>
          </p:cNvSpPr>
          <p:nvPr/>
        </p:nvSpPr>
        <p:spPr bwMode="auto">
          <a:xfrm>
            <a:off x="152400" y="1279525"/>
            <a:ext cx="8832850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5" name="Obdélník 17"/>
          <p:cNvSpPr>
            <a:spLocks noChangeArrowheads="1"/>
          </p:cNvSpPr>
          <p:nvPr/>
        </p:nvSpPr>
        <p:spPr bwMode="auto">
          <a:xfrm>
            <a:off x="152400" y="155575"/>
            <a:ext cx="8832850" cy="6546850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16" name="Ovál 24"/>
          <p:cNvSpPr/>
          <p:nvPr/>
        </p:nvSpPr>
        <p:spPr>
          <a:xfrm>
            <a:off x="4267200" y="955675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7" name="Ovál 26"/>
          <p:cNvSpPr/>
          <p:nvPr/>
        </p:nvSpPr>
        <p:spPr>
          <a:xfrm>
            <a:off x="4362450" y="1050925"/>
            <a:ext cx="419100" cy="420688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4040188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791330" y="1524000"/>
            <a:ext cx="4041775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24" name="Zástupný symbol pro obsah 23"/>
          <p:cNvSpPr>
            <a:spLocks noGrp="1"/>
          </p:cNvSpPr>
          <p:nvPr>
            <p:ph sz="quarter" idx="2"/>
          </p:nvPr>
        </p:nvSpPr>
        <p:spPr>
          <a:xfrm>
            <a:off x="301752" y="2471383"/>
            <a:ext cx="4041648" cy="3818404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26" name="Zástupný symbol pro obsah 25"/>
          <p:cNvSpPr>
            <a:spLocks noGrp="1"/>
          </p:cNvSpPr>
          <p:nvPr>
            <p:ph sz="quarter" idx="4"/>
          </p:nvPr>
        </p:nvSpPr>
        <p:spPr>
          <a:xfrm>
            <a:off x="4800600" y="2471383"/>
            <a:ext cx="4038600" cy="3822192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23" name="Nadpis 22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8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43A368-D4F2-416C-898A-01C69AD0F986}" type="datetimeFigureOut">
              <a:rPr lang="cs-CZ"/>
              <a:pPr>
                <a:defRPr/>
              </a:pPr>
              <a:t>19.3.2012</a:t>
            </a:fld>
            <a:endParaRPr lang="cs-CZ"/>
          </a:p>
        </p:txBody>
      </p:sp>
      <p:sp>
        <p:nvSpPr>
          <p:cNvPr id="19" name="Zástupný symbol pro zápatí 7"/>
          <p:cNvSpPr>
            <a:spLocks noGrp="1"/>
          </p:cNvSpPr>
          <p:nvPr>
            <p:ph type="ftr" sz="quarter" idx="11"/>
          </p:nvPr>
        </p:nvSpPr>
        <p:spPr>
          <a:xfrm>
            <a:off x="304800" y="6410325"/>
            <a:ext cx="35814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20" name="Zástupný symbol pro číslo snímku 8"/>
          <p:cNvSpPr>
            <a:spLocks noGrp="1"/>
          </p:cNvSpPr>
          <p:nvPr>
            <p:ph type="sldNum" sz="quarter" idx="12"/>
          </p:nvPr>
        </p:nvSpPr>
        <p:spPr>
          <a:xfrm>
            <a:off x="4343400" y="1042988"/>
            <a:ext cx="457200" cy="441325"/>
          </a:xfrm>
        </p:spPr>
        <p:txBody>
          <a:bodyPr/>
          <a:lstStyle>
            <a:lvl1pPr algn="ctr">
              <a:defRPr smtClean="0"/>
            </a:lvl1pPr>
          </a:lstStyle>
          <a:p>
            <a:pPr>
              <a:defRPr/>
            </a:pPr>
            <a:fld id="{DE852475-5400-4F89-8809-8A6287693CF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E32B3D-9750-4769-92CD-4F7408DB056E}" type="datetimeFigureOut">
              <a:rPr lang="cs-CZ"/>
              <a:pPr>
                <a:defRPr/>
              </a:pPr>
              <a:t>19.3.2012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>
          <a:xfrm>
            <a:off x="4343400" y="1036638"/>
            <a:ext cx="457200" cy="4413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4D245C5-4601-4538-AD2A-CBFC4DC5A03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3" name="Obdélník 7"/>
          <p:cNvSpPr>
            <a:spLocks noChangeArrowheads="1"/>
          </p:cNvSpPr>
          <p:nvPr/>
        </p:nvSpPr>
        <p:spPr bwMode="white">
          <a:xfrm>
            <a:off x="0" y="0"/>
            <a:ext cx="9144000" cy="155575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4" name="Obdélník 9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5" name="Obdélník 8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6" name="Obdélník 4"/>
          <p:cNvSpPr>
            <a:spLocks noChangeArrowheads="1"/>
          </p:cNvSpPr>
          <p:nvPr/>
        </p:nvSpPr>
        <p:spPr bwMode="auto">
          <a:xfrm>
            <a:off x="146050" y="6391275"/>
            <a:ext cx="8832850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7" name="Obdélník 5"/>
          <p:cNvSpPr>
            <a:spLocks noChangeArrowheads="1"/>
          </p:cNvSpPr>
          <p:nvPr/>
        </p:nvSpPr>
        <p:spPr bwMode="auto">
          <a:xfrm>
            <a:off x="152400" y="158750"/>
            <a:ext cx="8832850" cy="6546850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8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A559AA-1EE4-4263-9D70-3EDFB469245E}" type="datetimeFigureOut">
              <a:rPr lang="cs-CZ"/>
              <a:pPr>
                <a:defRPr/>
              </a:pPr>
              <a:t>19.3.2012</a:t>
            </a:fld>
            <a:endParaRPr lang="cs-CZ"/>
          </a:p>
        </p:txBody>
      </p:sp>
      <p:sp>
        <p:nvSpPr>
          <p:cNvPr id="9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0" name="Zástupný symbol pro číslo snímku 3"/>
          <p:cNvSpPr>
            <a:spLocks noGrp="1"/>
          </p:cNvSpPr>
          <p:nvPr>
            <p:ph type="sldNum" sz="quarter" idx="12"/>
          </p:nvPr>
        </p:nvSpPr>
        <p:spPr>
          <a:xfrm>
            <a:off x="4267200" y="6324600"/>
            <a:ext cx="609600" cy="441325"/>
          </a:xfrm>
        </p:spPr>
        <p:txBody>
          <a:bodyPr/>
          <a:lstStyle>
            <a:lvl1pPr>
              <a:defRPr smtClean="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008A17AF-2205-4739-894C-9DB978B453F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18"/>
          <p:cNvSpPr>
            <a:spLocks noChangeArrowheads="1"/>
          </p:cNvSpPr>
          <p:nvPr/>
        </p:nvSpPr>
        <p:spPr bwMode="auto">
          <a:xfrm>
            <a:off x="152400" y="152400"/>
            <a:ext cx="8832850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6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7" name="Obdélník 17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Obdélník 15"/>
          <p:cNvSpPr>
            <a:spLocks noChangeArrowheads="1"/>
          </p:cNvSpPr>
          <p:nvPr/>
        </p:nvSpPr>
        <p:spPr bwMode="white">
          <a:xfrm>
            <a:off x="0" y="0"/>
            <a:ext cx="9144000" cy="119063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9" name="Obdélník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0" name="Obdélník 12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1" name="Obdélník 7"/>
          <p:cNvSpPr>
            <a:spLocks noChangeArrowheads="1"/>
          </p:cNvSpPr>
          <p:nvPr/>
        </p:nvSpPr>
        <p:spPr bwMode="auto">
          <a:xfrm>
            <a:off x="152400" y="152400"/>
            <a:ext cx="8832850" cy="6546850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12" name="Přímá spojnice 8"/>
          <p:cNvSpPr>
            <a:spLocks noChangeShapeType="1"/>
          </p:cNvSpPr>
          <p:nvPr/>
        </p:nvSpPr>
        <p:spPr bwMode="auto">
          <a:xfrm>
            <a:off x="152400" y="533400"/>
            <a:ext cx="8832850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3" name="Ovál 9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4" name="Ovál 10"/>
          <p:cNvSpPr/>
          <p:nvPr/>
        </p:nvSpPr>
        <p:spPr>
          <a:xfrm>
            <a:off x="1390650" y="323850"/>
            <a:ext cx="419100" cy="419100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5" name="Obdélník 20"/>
          <p:cNvSpPr>
            <a:spLocks noChangeArrowheads="1"/>
          </p:cNvSpPr>
          <p:nvPr/>
        </p:nvSpPr>
        <p:spPr bwMode="auto">
          <a:xfrm>
            <a:off x="149225" y="6388100"/>
            <a:ext cx="8832850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990600"/>
          </a:xfrm>
        </p:spPr>
        <p:txBody>
          <a:bodyPr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381000" y="1981200"/>
            <a:ext cx="23622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20" name="Zástupný symbol pro obsah 19"/>
          <p:cNvSpPr>
            <a:spLocks noGrp="1"/>
          </p:cNvSpPr>
          <p:nvPr>
            <p:ph sz="quarter" idx="1"/>
          </p:nvPr>
        </p:nvSpPr>
        <p:spPr>
          <a:xfrm>
            <a:off x="3124200" y="685800"/>
            <a:ext cx="5638800" cy="54102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6" name="Zástupný symbol pro číslo snímku 6"/>
          <p:cNvSpPr>
            <a:spLocks noGrp="1"/>
          </p:cNvSpPr>
          <p:nvPr>
            <p:ph type="sldNum" sz="quarter" idx="10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 smtClean="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pPr>
              <a:defRPr/>
            </a:pPr>
            <a:fld id="{904EADFC-26E0-41C8-A256-DDD0424DF4B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17" name="Zástupný symbol pro datum 4"/>
          <p:cNvSpPr>
            <a:spLocks noGrp="1"/>
          </p:cNvSpPr>
          <p:nvPr>
            <p:ph type="dt" sz="half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56246F-6611-4DB1-80A5-68BDDE0E62E7}" type="datetimeFigureOut">
              <a:rPr lang="cs-CZ"/>
              <a:pPr>
                <a:defRPr/>
              </a:pPr>
              <a:t>19.3.2012</a:t>
            </a:fld>
            <a:endParaRPr lang="cs-CZ"/>
          </a:p>
        </p:txBody>
      </p:sp>
      <p:sp>
        <p:nvSpPr>
          <p:cNvPr id="18" name="Zástupný symbol pro zápatí 5"/>
          <p:cNvSpPr>
            <a:spLocks noGrp="1"/>
          </p:cNvSpPr>
          <p:nvPr>
            <p:ph type="ftr" sz="quarter" idx="12"/>
          </p:nvPr>
        </p:nvSpPr>
        <p:spPr>
          <a:xfrm>
            <a:off x="301625" y="6410325"/>
            <a:ext cx="3382963" cy="366713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římá spojnice 20"/>
          <p:cNvSpPr>
            <a:spLocks noChangeShapeType="1"/>
          </p:cNvSpPr>
          <p:nvPr/>
        </p:nvSpPr>
        <p:spPr bwMode="auto">
          <a:xfrm>
            <a:off x="152400" y="533400"/>
            <a:ext cx="8832850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6" name="Obdélník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7" name="Obdélník 15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Obdélník 16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9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10" name="Obdélník 19"/>
          <p:cNvSpPr>
            <a:spLocks noChangeArrowheads="1"/>
          </p:cNvSpPr>
          <p:nvPr/>
        </p:nvSpPr>
        <p:spPr bwMode="auto">
          <a:xfrm>
            <a:off x="152400" y="152400"/>
            <a:ext cx="8832850" cy="301625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1" name="Obdélník 7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2" name="Obdélník 14"/>
          <p:cNvSpPr>
            <a:spLocks noChangeArrowheads="1"/>
          </p:cNvSpPr>
          <p:nvPr/>
        </p:nvSpPr>
        <p:spPr bwMode="auto">
          <a:xfrm>
            <a:off x="152400" y="155575"/>
            <a:ext cx="8832850" cy="6546850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13" name="Ovál 11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4" name="Ovál 12"/>
          <p:cNvSpPr/>
          <p:nvPr/>
        </p:nvSpPr>
        <p:spPr>
          <a:xfrm>
            <a:off x="1390650" y="323850"/>
            <a:ext cx="419100" cy="419100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5" name="Obdélník 21"/>
          <p:cNvSpPr>
            <a:spLocks noChangeArrowheads="1"/>
          </p:cNvSpPr>
          <p:nvPr/>
        </p:nvSpPr>
        <p:spPr bwMode="auto">
          <a:xfrm>
            <a:off x="149225" y="6388100"/>
            <a:ext cx="8832850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00375" y="5029200"/>
            <a:ext cx="58674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3000375" y="609600"/>
            <a:ext cx="5867400" cy="4267200"/>
          </a:xfrm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cs-CZ" noProof="0" smtClean="0"/>
              <a:t>Kliknutím na ikonu přidáte obrázek.</a:t>
            </a:r>
            <a:endParaRPr lang="en-US" noProof="0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381000" y="990600"/>
            <a:ext cx="24384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16" name="Zástupný symbol pro číslo snímku 6"/>
          <p:cNvSpPr>
            <a:spLocks noGrp="1"/>
          </p:cNvSpPr>
          <p:nvPr>
            <p:ph type="sldNum" sz="quarter" idx="10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AFC1CDF-46E8-4F55-A261-DBC5C7CC27E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17" name="Zástupný symbol pro datum 4"/>
          <p:cNvSpPr>
            <a:spLocks noGrp="1"/>
          </p:cNvSpPr>
          <p:nvPr>
            <p:ph type="dt" sz="half" idx="11"/>
          </p:nvPr>
        </p:nvSpPr>
        <p:spPr>
          <a:xfrm>
            <a:off x="5788025" y="6405563"/>
            <a:ext cx="3044825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6D66F8D-CE74-4C68-B7BC-2694E09CE8CD}" type="datetimeFigureOut">
              <a:rPr lang="cs-CZ"/>
              <a:pPr>
                <a:defRPr/>
              </a:pPr>
              <a:t>19.3.2012</a:t>
            </a:fld>
            <a:endParaRPr lang="cs-CZ"/>
          </a:p>
        </p:txBody>
      </p:sp>
      <p:sp>
        <p:nvSpPr>
          <p:cNvPr id="18" name="Zástupný symbol pro zápatí 5"/>
          <p:cNvSpPr>
            <a:spLocks noGrp="1"/>
          </p:cNvSpPr>
          <p:nvPr>
            <p:ph type="ftr" sz="quarter" idx="12"/>
          </p:nvPr>
        </p:nvSpPr>
        <p:spPr>
          <a:xfrm>
            <a:off x="301625" y="6410325"/>
            <a:ext cx="3584575" cy="366713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57E99F-1815-4A84-B982-14D260866611}" type="datetimeFigureOut">
              <a:rPr lang="cs-CZ"/>
              <a:pPr>
                <a:defRPr/>
              </a:pPr>
              <a:t>19.3.2012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EFCC78-2C1E-4F51-BA30-93429A759CB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5" name="Obdélník 7"/>
          <p:cNvSpPr>
            <a:spLocks noChangeArrowheads="1"/>
          </p:cNvSpPr>
          <p:nvPr/>
        </p:nvSpPr>
        <p:spPr bwMode="white">
          <a:xfrm>
            <a:off x="7010400" y="0"/>
            <a:ext cx="21336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6" name="Obdélník 8"/>
          <p:cNvSpPr>
            <a:spLocks noChangeArrowheads="1"/>
          </p:cNvSpPr>
          <p:nvPr/>
        </p:nvSpPr>
        <p:spPr bwMode="white">
          <a:xfrm>
            <a:off x="0" y="0"/>
            <a:ext cx="9144000" cy="155575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7" name="Obdélník 9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Obdélník 10"/>
          <p:cNvSpPr>
            <a:spLocks noChangeArrowheads="1"/>
          </p:cNvSpPr>
          <p:nvPr/>
        </p:nvSpPr>
        <p:spPr bwMode="auto">
          <a:xfrm>
            <a:off x="146050" y="6391275"/>
            <a:ext cx="8832850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9" name="Obdélník 11"/>
          <p:cNvSpPr>
            <a:spLocks noChangeArrowheads="1"/>
          </p:cNvSpPr>
          <p:nvPr/>
        </p:nvSpPr>
        <p:spPr bwMode="auto">
          <a:xfrm>
            <a:off x="152400" y="155575"/>
            <a:ext cx="8832850" cy="6546850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10" name="Přímá spojnice 12"/>
          <p:cNvSpPr>
            <a:spLocks noChangeShapeType="1"/>
          </p:cNvSpPr>
          <p:nvPr/>
        </p:nvSpPr>
        <p:spPr bwMode="auto">
          <a:xfrm rot="5400000">
            <a:off x="4021137" y="3278188"/>
            <a:ext cx="6245225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1" name="Ovál 13"/>
          <p:cNvSpPr/>
          <p:nvPr/>
        </p:nvSpPr>
        <p:spPr>
          <a:xfrm>
            <a:off x="6838950" y="2925763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2" name="Ovál 14"/>
          <p:cNvSpPr/>
          <p:nvPr/>
        </p:nvSpPr>
        <p:spPr>
          <a:xfrm>
            <a:off x="6934200" y="3021013"/>
            <a:ext cx="420688" cy="419100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304800" y="304800"/>
            <a:ext cx="6553200" cy="5821366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7391400" y="304801"/>
            <a:ext cx="14478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3" name="Zástupný symbol pro číslo snímku 5"/>
          <p:cNvSpPr>
            <a:spLocks noGrp="1"/>
          </p:cNvSpPr>
          <p:nvPr>
            <p:ph type="sldNum" sz="quarter" idx="10"/>
          </p:nvPr>
        </p:nvSpPr>
        <p:spPr>
          <a:xfrm>
            <a:off x="6915150" y="3009900"/>
            <a:ext cx="457200" cy="4413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2CCEE99-7A88-433A-A014-65ADAECB72D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14" name="Zástupný symbol pro datum 3"/>
          <p:cNvSpPr>
            <a:spLocks noGrp="1"/>
          </p:cNvSpPr>
          <p:nvPr>
            <p:ph type="dt" sz="half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504A11-43C9-470B-A4F1-7996C6B81125}" type="datetimeFigureOut">
              <a:rPr lang="cs-CZ"/>
              <a:pPr>
                <a:defRPr/>
              </a:pPr>
              <a:t>19.3.2012</a:t>
            </a:fld>
            <a:endParaRPr lang="cs-CZ"/>
          </a:p>
        </p:txBody>
      </p:sp>
      <p:sp>
        <p:nvSpPr>
          <p:cNvPr id="15" name="Zástupný symbol pro zápatí 4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393825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auto">
          <a:xfrm>
            <a:off x="149225" y="6388100"/>
            <a:ext cx="8832850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5791200" y="6405563"/>
            <a:ext cx="3044825" cy="365125"/>
          </a:xfrm>
          <a:prstGeom prst="rect">
            <a:avLst/>
          </a:prstGeom>
        </p:spPr>
        <p:txBody>
          <a:bodyPr vert="horz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400" smtClean="0">
                <a:solidFill>
                  <a:srgbClr val="FFFFFF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7A99BFFE-C894-4084-8F29-F485A93A3435}" type="datetimeFigureOut">
              <a:rPr lang="cs-CZ"/>
              <a:pPr>
                <a:defRPr/>
              </a:pPr>
              <a:t>19.3.2012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304800" y="6410325"/>
            <a:ext cx="3581400" cy="366713"/>
          </a:xfrm>
          <a:prstGeom prst="rect">
            <a:avLst/>
          </a:prstGeom>
        </p:spPr>
        <p:txBody>
          <a:bodyPr vert="horz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rgbClr val="FFFFFF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auto">
          <a:xfrm>
            <a:off x="152400" y="155575"/>
            <a:ext cx="8832850" cy="6546850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152400" y="1276350"/>
            <a:ext cx="8832850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2" name="Ovál 11"/>
          <p:cNvSpPr/>
          <p:nvPr/>
        </p:nvSpPr>
        <p:spPr>
          <a:xfrm>
            <a:off x="4267200" y="955675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5" name="Ovál 14"/>
          <p:cNvSpPr/>
          <p:nvPr/>
        </p:nvSpPr>
        <p:spPr>
          <a:xfrm>
            <a:off x="4362450" y="1050925"/>
            <a:ext cx="419100" cy="420688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4343400" y="1039813"/>
            <a:ext cx="457200" cy="44132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600" smtClean="0">
                <a:solidFill>
                  <a:schemeClr val="accent3">
                    <a:shade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4D6392B0-B3B1-450C-B110-239BBFADAE3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1038" name="Zástupný symbol pro nadpis 21"/>
          <p:cNvSpPr>
            <a:spLocks noGrp="1"/>
          </p:cNvSpPr>
          <p:nvPr>
            <p:ph type="title"/>
          </p:nvPr>
        </p:nvSpPr>
        <p:spPr bwMode="auto">
          <a:xfrm>
            <a:off x="301625" y="228600"/>
            <a:ext cx="8534400" cy="758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styl.</a:t>
            </a:r>
            <a:endParaRPr lang="en-US" smtClean="0"/>
          </a:p>
        </p:txBody>
      </p:sp>
      <p:sp>
        <p:nvSpPr>
          <p:cNvPr id="1039" name="Zástupný symbol pro text 12"/>
          <p:cNvSpPr>
            <a:spLocks noGrp="1"/>
          </p:cNvSpPr>
          <p:nvPr>
            <p:ph type="body" idx="1"/>
          </p:nvPr>
        </p:nvSpPr>
        <p:spPr bwMode="auto">
          <a:xfrm>
            <a:off x="301625" y="1524000"/>
            <a:ext cx="8534400" cy="4598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smtClean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0" r:id="rId1"/>
    <p:sldLayoutId id="2147483721" r:id="rId2"/>
    <p:sldLayoutId id="2147483722" r:id="rId3"/>
    <p:sldLayoutId id="2147483723" r:id="rId4"/>
    <p:sldLayoutId id="2147483724" r:id="rId5"/>
    <p:sldLayoutId id="2147483725" r:id="rId6"/>
    <p:sldLayoutId id="2147483726" r:id="rId7"/>
    <p:sldLayoutId id="2147483727" r:id="rId8"/>
    <p:sldLayoutId id="2147483728" r:id="rId9"/>
    <p:sldLayoutId id="2147483729" r:id="rId10"/>
    <p:sldLayoutId id="2147483730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3300" kern="1200">
          <a:solidFill>
            <a:srgbClr val="7B9899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3300">
          <a:solidFill>
            <a:srgbClr val="7B9899"/>
          </a:solidFill>
          <a:latin typeface="Georgia" pitchFamily="18" charset="0"/>
        </a:defRPr>
      </a:lvl2pPr>
      <a:lvl3pPr algn="ctr" rtl="0" fontAlgn="base">
        <a:spcBef>
          <a:spcPct val="0"/>
        </a:spcBef>
        <a:spcAft>
          <a:spcPct val="0"/>
        </a:spcAft>
        <a:defRPr sz="3300">
          <a:solidFill>
            <a:srgbClr val="7B9899"/>
          </a:solidFill>
          <a:latin typeface="Georgia" pitchFamily="18" charset="0"/>
        </a:defRPr>
      </a:lvl3pPr>
      <a:lvl4pPr algn="ctr" rtl="0" fontAlgn="base">
        <a:spcBef>
          <a:spcPct val="0"/>
        </a:spcBef>
        <a:spcAft>
          <a:spcPct val="0"/>
        </a:spcAft>
        <a:defRPr sz="3300">
          <a:solidFill>
            <a:srgbClr val="7B9899"/>
          </a:solidFill>
          <a:latin typeface="Georgia" pitchFamily="18" charset="0"/>
        </a:defRPr>
      </a:lvl4pPr>
      <a:lvl5pPr algn="ctr" rtl="0" fontAlgn="base">
        <a:spcBef>
          <a:spcPct val="0"/>
        </a:spcBef>
        <a:spcAft>
          <a:spcPct val="0"/>
        </a:spcAft>
        <a:defRPr sz="3300">
          <a:solidFill>
            <a:srgbClr val="7B9899"/>
          </a:solidFill>
          <a:latin typeface="Georgia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3300">
          <a:solidFill>
            <a:srgbClr val="7B9899"/>
          </a:solidFill>
          <a:latin typeface="Georgia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3300">
          <a:solidFill>
            <a:srgbClr val="7B9899"/>
          </a:solidFill>
          <a:latin typeface="Georgia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3300">
          <a:solidFill>
            <a:srgbClr val="7B9899"/>
          </a:solidFill>
          <a:latin typeface="Georgia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3300">
          <a:solidFill>
            <a:srgbClr val="7B9899"/>
          </a:solidFill>
          <a:latin typeface="Georgia" pitchFamily="18" charset="0"/>
        </a:defRPr>
      </a:lvl9pPr>
    </p:titleStyle>
    <p:bodyStyle>
      <a:lvl1pPr marL="273050" indent="-273050" algn="l" rtl="0" fontAlgn="base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itchFamily="18" charset="2"/>
        <a:buChar char=""/>
        <a:defRPr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7688" indent="-273050" algn="l" rtl="0" fontAlgn="base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itchFamily="2" charset="2"/>
        <a:buChar char="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325" indent="-228600" algn="l" rtl="0" fontAlgn="base">
        <a:spcBef>
          <a:spcPct val="20000"/>
        </a:spcBef>
        <a:spcAft>
          <a:spcPct val="0"/>
        </a:spcAft>
        <a:buClr>
          <a:srgbClr val="8CADAE"/>
        </a:buClr>
        <a:buSzPct val="75000"/>
        <a:buFont typeface="Wingdings 2" pitchFamily="18" charset="2"/>
        <a:buChar char="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6963" indent="-228600" algn="l" rtl="0" fontAlgn="base">
        <a:spcBef>
          <a:spcPct val="20000"/>
        </a:spcBef>
        <a:spcAft>
          <a:spcPct val="0"/>
        </a:spcAft>
        <a:buClr>
          <a:srgbClr val="8C7B70"/>
        </a:buClr>
        <a:buSzPct val="70000"/>
        <a:buFont typeface="Wingdings" pitchFamily="2" charset="2"/>
        <a:buChar char=""/>
        <a:defRPr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fontAlgn="base">
        <a:spcBef>
          <a:spcPct val="20000"/>
        </a:spcBef>
        <a:spcAft>
          <a:spcPct val="0"/>
        </a:spcAft>
        <a:buClr>
          <a:srgbClr val="8FB08C"/>
        </a:buClr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hyperlink" Target="http://cs.wikipedia.org/wiki/Konop%C3%AD_set%C3%A9" TargetMode="External"/><Relationship Id="rId3" Type="http://schemas.openxmlformats.org/officeDocument/2006/relationships/hyperlink" Target="http://cs.wikipedia.org/wiki/Celul%C3%B3za" TargetMode="External"/><Relationship Id="rId7" Type="http://schemas.openxmlformats.org/officeDocument/2006/relationships/hyperlink" Target="http://cs.wikipedia.org/wiki/Bavlna" TargetMode="External"/><Relationship Id="rId12" Type="http://schemas.openxmlformats.org/officeDocument/2006/relationships/image" Target="../media/image6.jpeg"/><Relationship Id="rId2" Type="http://schemas.openxmlformats.org/officeDocument/2006/relationships/hyperlink" Target="http://cs.wikipedia.org/wiki/Vl%C3%A1kno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cs.wikipedia.org/w/index.php?title=Plodinov%C3%A9_vl%C3%A1kno&amp;action=edit&amp;redlink=1" TargetMode="External"/><Relationship Id="rId11" Type="http://schemas.openxmlformats.org/officeDocument/2006/relationships/image" Target="../media/image5.jpeg"/><Relationship Id="rId5" Type="http://schemas.openxmlformats.org/officeDocument/2006/relationships/hyperlink" Target="http://cs.wikipedia.org/wiki/Smrk" TargetMode="External"/><Relationship Id="rId10" Type="http://schemas.openxmlformats.org/officeDocument/2006/relationships/image" Target="../media/image4.wmf"/><Relationship Id="rId4" Type="http://schemas.openxmlformats.org/officeDocument/2006/relationships/hyperlink" Target="http://cs.wikipedia.org/wiki/Buni%C4%8Dina" TargetMode="External"/><Relationship Id="rId9" Type="http://schemas.openxmlformats.org/officeDocument/2006/relationships/hyperlink" Target="http://cs.wikipedia.org/wiki/Pap%C3%ADr,citace" TargetMode="Externa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wm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jpeg"/><Relationship Id="rId4" Type="http://schemas.openxmlformats.org/officeDocument/2006/relationships/image" Target="../media/image10.wmf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w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.jpeg"/><Relationship Id="rId4" Type="http://schemas.openxmlformats.org/officeDocument/2006/relationships/image" Target="../media/image15.wmf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wm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31913" y="4508500"/>
            <a:ext cx="6264275" cy="1609725"/>
          </a:xfrm>
        </p:spPr>
        <p:txBody>
          <a:bodyPr>
            <a:normAutofit/>
          </a:bodyPr>
          <a:lstStyle/>
          <a:p>
            <a:pPr algn="l"/>
            <a:r>
              <a:rPr lang="cs-CZ" sz="1400" cap="none" smtClean="0">
                <a:solidFill>
                  <a:srgbClr val="00B0F0"/>
                </a:solidFill>
              </a:rPr>
              <a:t>ČÍSLO PROJEKTU: CZ</a:t>
            </a:r>
            <a:r>
              <a:rPr lang="cs-CZ" sz="1400" cap="none" smtClean="0">
                <a:solidFill>
                  <a:schemeClr val="tx1"/>
                </a:solidFill>
              </a:rPr>
              <a:t>. </a:t>
            </a:r>
            <a:r>
              <a:rPr lang="cs-CZ" sz="1400" b="0" cap="none" smtClean="0">
                <a:solidFill>
                  <a:schemeClr val="tx1"/>
                </a:solidFill>
              </a:rPr>
              <a:t>1.07/1.4.00/21.1705</a:t>
            </a:r>
          </a:p>
          <a:p>
            <a:pPr algn="l"/>
            <a:r>
              <a:rPr lang="cs-CZ" sz="1400" cap="none" smtClean="0">
                <a:solidFill>
                  <a:srgbClr val="00B0F0"/>
                </a:solidFill>
              </a:rPr>
              <a:t>ANOTACE : </a:t>
            </a:r>
            <a:r>
              <a:rPr lang="cs-CZ" sz="1400" b="0" cap="none" smtClean="0">
                <a:solidFill>
                  <a:schemeClr val="tx1"/>
                </a:solidFill>
              </a:rPr>
              <a:t>PREZENTACE JE URČENA ŽÁKŮM 3.,</a:t>
            </a:r>
            <a:r>
              <a:rPr lang="cs-CZ" sz="1400" b="0" cap="none" smtClean="0">
                <a:solidFill>
                  <a:schemeClr val="tx1"/>
                </a:solidFill>
                <a:latin typeface="Arial" charset="0"/>
              </a:rPr>
              <a:t> </a:t>
            </a:r>
            <a:r>
              <a:rPr lang="cs-CZ" sz="1400" b="0" cap="none" smtClean="0">
                <a:solidFill>
                  <a:schemeClr val="tx1"/>
                </a:solidFill>
              </a:rPr>
              <a:t>4.,A 5.</a:t>
            </a:r>
            <a:r>
              <a:rPr lang="cs-CZ" sz="1400" b="0" cap="none" smtClean="0">
                <a:solidFill>
                  <a:schemeClr val="tx1"/>
                </a:solidFill>
                <a:latin typeface="Arial" charset="0"/>
              </a:rPr>
              <a:t> </a:t>
            </a:r>
            <a:r>
              <a:rPr lang="cs-CZ" sz="1400" b="0" cap="none" smtClean="0">
                <a:solidFill>
                  <a:schemeClr val="tx1"/>
                </a:solidFill>
              </a:rPr>
              <a:t>ROČNÍKU </a:t>
            </a:r>
            <a:r>
              <a:rPr lang="cs-CZ" sz="1400" b="0" cap="none" smtClean="0">
                <a:solidFill>
                  <a:schemeClr val="tx1"/>
                </a:solidFill>
                <a:latin typeface="Arial" charset="0"/>
              </a:rPr>
              <a:t>                 </a:t>
            </a:r>
            <a:r>
              <a:rPr lang="cs-CZ" sz="1400" b="0" cap="none" smtClean="0">
                <a:solidFill>
                  <a:schemeClr val="tx1"/>
                </a:solidFill>
              </a:rPr>
              <a:t>K PROCVIČENÍ UČIVA O RECYKLACI PAPÍRU</a:t>
            </a:r>
          </a:p>
          <a:p>
            <a:pPr algn="l"/>
            <a:r>
              <a:rPr lang="cs-CZ" sz="1400" cap="none" smtClean="0">
                <a:solidFill>
                  <a:schemeClr val="tx1"/>
                </a:solidFill>
              </a:rPr>
              <a:t>ZDROJ:</a:t>
            </a:r>
            <a:r>
              <a:rPr lang="cs-CZ" sz="1400" b="0" cap="none" smtClean="0">
                <a:solidFill>
                  <a:schemeClr val="tx1"/>
                </a:solidFill>
              </a:rPr>
              <a:t>CLIPART OFFICE</a:t>
            </a:r>
            <a:endParaRPr lang="cs-CZ" sz="1400" b="0" cap="none" smtClean="0"/>
          </a:p>
        </p:txBody>
      </p:sp>
      <p:sp>
        <p:nvSpPr>
          <p:cNvPr id="13314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cs-CZ" smtClean="0"/>
          </a:p>
        </p:txBody>
      </p:sp>
      <p:sp>
        <p:nvSpPr>
          <p:cNvPr id="13315" name="Obdélník 3"/>
          <p:cNvSpPr>
            <a:spLocks noChangeArrowheads="1"/>
          </p:cNvSpPr>
          <p:nvPr/>
        </p:nvSpPr>
        <p:spPr bwMode="auto">
          <a:xfrm>
            <a:off x="1331913" y="2781300"/>
            <a:ext cx="4949825" cy="1570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1600" b="1">
                <a:solidFill>
                  <a:srgbClr val="00B0F0"/>
                </a:solidFill>
                <a:latin typeface="Georgia" pitchFamily="18" charset="0"/>
              </a:rPr>
              <a:t>Název školy : </a:t>
            </a:r>
            <a:r>
              <a:rPr lang="cs-CZ" sz="1600">
                <a:latin typeface="Georgia" pitchFamily="18" charset="0"/>
              </a:rPr>
              <a:t>Základní škola a Mateřská škola Prysk ,okres Česká Lípa, příspěvková organizace</a:t>
            </a:r>
            <a:br>
              <a:rPr lang="cs-CZ" sz="1600">
                <a:latin typeface="Georgia" pitchFamily="18" charset="0"/>
              </a:rPr>
            </a:br>
            <a:r>
              <a:rPr lang="cs-CZ" sz="1600" b="1">
                <a:solidFill>
                  <a:srgbClr val="00B0F0"/>
                </a:solidFill>
                <a:latin typeface="Georgia" pitchFamily="18" charset="0"/>
              </a:rPr>
              <a:t>Autor : </a:t>
            </a:r>
            <a:r>
              <a:rPr lang="cs-CZ" sz="1600">
                <a:latin typeface="Georgia" pitchFamily="18" charset="0"/>
              </a:rPr>
              <a:t>Eva Vavřinová</a:t>
            </a:r>
            <a:br>
              <a:rPr lang="cs-CZ" sz="1600">
                <a:latin typeface="Georgia" pitchFamily="18" charset="0"/>
              </a:rPr>
            </a:br>
            <a:r>
              <a:rPr lang="cs-CZ" sz="1600" b="1">
                <a:solidFill>
                  <a:srgbClr val="00B0F0"/>
                </a:solidFill>
                <a:latin typeface="Georgia" pitchFamily="18" charset="0"/>
              </a:rPr>
              <a:t>Název materiálu : </a:t>
            </a:r>
            <a:r>
              <a:rPr lang="cs-CZ" sz="1600" b="1">
                <a:latin typeface="Georgia" pitchFamily="18" charset="0"/>
              </a:rPr>
              <a:t>VY_52_INOVACE_14 _ENVIRONMENTÁLNÍ VÝCHOVA_Recyklace papíru </a:t>
            </a:r>
            <a:endParaRPr lang="cs-CZ" sz="1600">
              <a:latin typeface="Georgia" pitchFamily="18" charset="0"/>
            </a:endParaRPr>
          </a:p>
        </p:txBody>
      </p:sp>
      <p:pic>
        <p:nvPicPr>
          <p:cNvPr id="13316" name="Obrázek 4" descr="Obrázek1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962150" y="620713"/>
            <a:ext cx="4319588" cy="100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6000" smtClean="0">
                <a:solidFill>
                  <a:srgbClr val="7B9899"/>
                </a:solidFill>
              </a:rPr>
              <a:t>Papír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301625" y="1377950"/>
            <a:ext cx="8504238" cy="4572000"/>
          </a:xfrm>
        </p:spPr>
        <p:txBody>
          <a:bodyPr/>
          <a:lstStyle/>
          <a:p>
            <a:r>
              <a:rPr lang="cs-CZ" b="1" smtClean="0"/>
              <a:t>Papír</a:t>
            </a:r>
            <a:r>
              <a:rPr lang="cs-CZ" smtClean="0"/>
              <a:t> je tenký, hladký materiál vyráběný zhutněním </a:t>
            </a:r>
            <a:r>
              <a:rPr lang="cs-CZ" smtClean="0">
                <a:hlinkClick r:id="rId2" tooltip="Vlákno"/>
              </a:rPr>
              <a:t>vlákna</a:t>
            </a:r>
            <a:r>
              <a:rPr lang="cs-CZ" smtClean="0"/>
              <a:t>. Použitá vlákna jsou obvykle přírodní </a:t>
            </a:r>
            <a:r>
              <a:rPr lang="cs-CZ" smtClean="0">
                <a:latin typeface="Arial" charset="0"/>
              </a:rPr>
              <a:t>                         </a:t>
            </a:r>
            <a:r>
              <a:rPr lang="cs-CZ" smtClean="0"/>
              <a:t>a založená na </a:t>
            </a:r>
            <a:r>
              <a:rPr lang="cs-CZ" smtClean="0">
                <a:hlinkClick r:id="rId3" tooltip="Celulóza"/>
              </a:rPr>
              <a:t>celulóze</a:t>
            </a:r>
            <a:r>
              <a:rPr lang="cs-CZ" smtClean="0"/>
              <a:t>. Nejobvyklejší materiál je </a:t>
            </a:r>
            <a:r>
              <a:rPr lang="cs-CZ" smtClean="0">
                <a:hlinkClick r:id="rId4" tooltip="Buničina"/>
              </a:rPr>
              <a:t>buničina</a:t>
            </a:r>
            <a:r>
              <a:rPr lang="cs-CZ" smtClean="0"/>
              <a:t> vyrobená ze dřeva (většinou </a:t>
            </a:r>
            <a:r>
              <a:rPr lang="cs-CZ" smtClean="0">
                <a:hlinkClick r:id="rId5" tooltip="Smrk"/>
              </a:rPr>
              <a:t>smrk</a:t>
            </a:r>
            <a:r>
              <a:rPr lang="cs-CZ" smtClean="0"/>
              <a:t>), či </a:t>
            </a:r>
            <a:r>
              <a:rPr lang="cs-CZ" smtClean="0">
                <a:latin typeface="Arial" charset="0"/>
              </a:rPr>
              <a:t>                   </a:t>
            </a:r>
            <a:r>
              <a:rPr lang="cs-CZ" smtClean="0"/>
              <a:t>ze sekundárních vláken (sběrový papír), ale mohou být použity i jiné </a:t>
            </a:r>
            <a:r>
              <a:rPr lang="cs-CZ" smtClean="0">
                <a:hlinkClick r:id="rId6" tooltip="Plodinové vlákno (stránka neexistuje)"/>
              </a:rPr>
              <a:t>rostlinné vláknité</a:t>
            </a:r>
            <a:r>
              <a:rPr lang="cs-CZ" smtClean="0"/>
              <a:t> materiály</a:t>
            </a:r>
            <a:r>
              <a:rPr lang="cs-CZ" smtClean="0">
                <a:latin typeface="Arial" charset="0"/>
              </a:rPr>
              <a:t>,</a:t>
            </a:r>
            <a:r>
              <a:rPr lang="cs-CZ" smtClean="0"/>
              <a:t> jako </a:t>
            </a:r>
            <a:r>
              <a:rPr lang="cs-CZ" smtClean="0">
                <a:hlinkClick r:id="rId7" tooltip="Bavlna"/>
              </a:rPr>
              <a:t>bavlna</a:t>
            </a:r>
            <a:r>
              <a:rPr lang="cs-CZ" smtClean="0"/>
              <a:t> a </a:t>
            </a:r>
            <a:r>
              <a:rPr lang="cs-CZ" smtClean="0">
                <a:hlinkClick r:id="rId8" tooltip="Konopí seté"/>
              </a:rPr>
              <a:t>konopí</a:t>
            </a:r>
            <a:r>
              <a:rPr lang="cs-CZ" smtClean="0"/>
              <a:t>. </a:t>
            </a:r>
            <a:r>
              <a:rPr lang="cs-CZ" sz="1100" smtClean="0">
                <a:hlinkClick r:id="rId9"/>
              </a:rPr>
              <a:t>http://cs.wikipedia.org/wiki/Pap%C3%ADr,citace</a:t>
            </a:r>
            <a:r>
              <a:rPr lang="cs-CZ" sz="1100" smtClean="0"/>
              <a:t>   10.10.2011</a:t>
            </a:r>
          </a:p>
        </p:txBody>
      </p:sp>
      <p:pic>
        <p:nvPicPr>
          <p:cNvPr id="14339" name="Picture 2" descr="C:\Users\08DM\AppData\Local\Microsoft\Windows\Temporary Internet Files\Content.IE5\GKOJLYYU\MC900331373[1].wmf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684213" y="4492625"/>
            <a:ext cx="1816100" cy="160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" name="Picture 3" descr="C:\Users\08DM\AppData\Local\Microsoft\Windows\Temporary Internet Files\Content.IE5\GKOJLYYU\MP900185136[1].jpg"/>
          <p:cNvPicPr>
            <a:picLocks noChangeAspect="1" noChangeArrowheads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7470775" y="4005263"/>
            <a:ext cx="1296988" cy="1897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8" name="Picture 4" descr="C:\Users\08DM\AppData\Local\Microsoft\Windows\Temporary Internet Files\Content.IE5\GKOJLYYU\MP900385771[1].jpg"/>
          <p:cNvPicPr>
            <a:picLocks noChangeAspect="1" noChangeArrowheads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>
            <a:off x="3492500" y="4294188"/>
            <a:ext cx="2808288" cy="2005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4800" smtClean="0">
                <a:solidFill>
                  <a:srgbClr val="7B9899"/>
                </a:solidFill>
              </a:rPr>
              <a:t>Recyklace papíru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301625" y="1527175"/>
            <a:ext cx="8504238" cy="4572000"/>
          </a:xfrm>
        </p:spPr>
        <p:txBody>
          <a:bodyPr>
            <a:normAutofit/>
          </a:bodyPr>
          <a:lstStyle/>
          <a:p>
            <a:pPr marL="274320" indent="-274320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cs-CZ" dirty="0"/>
              <a:t>Papír patří mezi recyklovatelné materiály. V Česku se na jeho třídění používá modrý kontejner. </a:t>
            </a:r>
          </a:p>
          <a:p>
            <a:pPr marL="274320" indent="-274320" fontAlgn="auto">
              <a:spcAft>
                <a:spcPts val="0"/>
              </a:spcAft>
              <a:buFont typeface="Wingdings 2"/>
              <a:buChar char=""/>
              <a:defRPr/>
            </a:pPr>
            <a:endParaRPr lang="cs-CZ" sz="1050" dirty="0"/>
          </a:p>
        </p:txBody>
      </p:sp>
      <p:pic>
        <p:nvPicPr>
          <p:cNvPr id="2051" name="Picture 3" descr="C:\Users\08DM\AppData\Local\Microsoft\Windows\Temporary Internet Files\Content.IE5\E8R4BAD9\MC900438175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63713" y="2586038"/>
            <a:ext cx="4214812" cy="3348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4800" smtClean="0">
                <a:solidFill>
                  <a:srgbClr val="7B9899"/>
                </a:solidFill>
              </a:rPr>
              <a:t>Modrý kontejner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301625" y="1527175"/>
            <a:ext cx="8504238" cy="4572000"/>
          </a:xfrm>
        </p:spPr>
        <p:txBody>
          <a:bodyPr/>
          <a:lstStyle/>
          <a:p>
            <a:r>
              <a:rPr lang="cs-CZ" smtClean="0"/>
              <a:t>Do modrého kontejneru patří : kancelářský papír, sešity, noviny, časopisy, reklamní letáky, krabice, kartony a lepenka</a:t>
            </a:r>
          </a:p>
        </p:txBody>
      </p:sp>
      <p:pic>
        <p:nvPicPr>
          <p:cNvPr id="3075" name="Picture 3" descr="C:\Users\08DM\AppData\Local\Microsoft\Windows\Temporary Internet Files\Content.IE5\GKOJLYYU\MC900282544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395663" y="2973388"/>
            <a:ext cx="3381375" cy="3082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6" name="Picture 4" descr="C:\Users\08DM\AppData\Local\Microsoft\Windows\Temporary Internet Files\Content.IE5\0NY9Z1B9\MP900390448[1]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84213" y="4689475"/>
            <a:ext cx="2419350" cy="1725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9" name="Picture 7" descr="C:\Users\08DM\AppData\Local\Microsoft\Windows\Temporary Internet Files\Content.IE5\E8R4BAD9\MC900441860[1].wm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763713" y="2973388"/>
            <a:ext cx="1631950" cy="185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0" name="Picture 8" descr="C:\Users\08DM\AppData\Local\Microsoft\Windows\Temporary Internet Files\Content.IE5\QHBVETKV\MP900178998[1]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191375" y="2492375"/>
            <a:ext cx="1651000" cy="2478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07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08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5400" smtClean="0">
                <a:solidFill>
                  <a:srgbClr val="7B9899"/>
                </a:solidFill>
              </a:rPr>
              <a:t>Modrý kontejner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301625" y="1527175"/>
            <a:ext cx="8504238" cy="4572000"/>
          </a:xfrm>
        </p:spPr>
        <p:txBody>
          <a:bodyPr/>
          <a:lstStyle/>
          <a:p>
            <a:r>
              <a:rPr lang="cs-CZ" sz="6000" smtClean="0"/>
              <a:t>Do modrého kontejneru nepatří: </a:t>
            </a:r>
            <a:r>
              <a:rPr lang="cs-CZ" smtClean="0"/>
              <a:t>mokré, mastné a znečištěné papíry, voskový a uhlový papír (kopírák), použité papírové kapesníky,</a:t>
            </a:r>
            <a:r>
              <a:rPr lang="cs-CZ" smtClean="0">
                <a:latin typeface="Arial" charset="0"/>
              </a:rPr>
              <a:t> </a:t>
            </a:r>
            <a:r>
              <a:rPr lang="cs-CZ" smtClean="0"/>
              <a:t>pleny, obvazy, obaly ze směsi papíru a jiného materiálu, například obaly Tetra-pak</a:t>
            </a:r>
          </a:p>
        </p:txBody>
      </p:sp>
      <p:pic>
        <p:nvPicPr>
          <p:cNvPr id="4098" name="Picture 2" descr="C:\Users\08DM\AppData\Local\Microsoft\Windows\Temporary Internet Files\Content.IE5\GKOJLYYU\MC900384266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19925" y="908050"/>
            <a:ext cx="1798638" cy="1624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4800" smtClean="0">
                <a:solidFill>
                  <a:srgbClr val="7B9899"/>
                </a:solidFill>
              </a:rPr>
              <a:t>Recyklace papíru 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301625" y="1412875"/>
            <a:ext cx="8447088" cy="4686300"/>
          </a:xfrm>
        </p:spPr>
        <p:txBody>
          <a:bodyPr/>
          <a:lstStyle/>
          <a:p>
            <a:r>
              <a:rPr lang="cs-CZ" smtClean="0"/>
              <a:t>Recyklace papíru je omezená</a:t>
            </a:r>
          </a:p>
          <a:p>
            <a:r>
              <a:rPr lang="cs-CZ" smtClean="0"/>
              <a:t>Papír můžeme recyklovat maximálně 6x</a:t>
            </a:r>
          </a:p>
          <a:p>
            <a:r>
              <a:rPr lang="cs-CZ" smtClean="0"/>
              <a:t>Z tříděného papíru můžeme vyrobit: nový papír, sešity, knihy, noviny,</a:t>
            </a:r>
            <a:r>
              <a:rPr lang="cs-CZ" smtClean="0">
                <a:latin typeface="Arial" charset="0"/>
              </a:rPr>
              <a:t> </a:t>
            </a:r>
            <a:r>
              <a:rPr lang="cs-CZ" smtClean="0"/>
              <a:t>karton,</a:t>
            </a:r>
            <a:r>
              <a:rPr lang="cs-CZ" smtClean="0">
                <a:latin typeface="Arial" charset="0"/>
              </a:rPr>
              <a:t> </a:t>
            </a:r>
            <a:r>
              <a:rPr lang="cs-CZ" smtClean="0"/>
              <a:t>lepenku, toaletní papír…..</a:t>
            </a:r>
          </a:p>
        </p:txBody>
      </p:sp>
      <p:pic>
        <p:nvPicPr>
          <p:cNvPr id="5122" name="Picture 2" descr="C:\Users\08DM\AppData\Local\Microsoft\Windows\Temporary Internet Files\Content.IE5\GKOJLYYU\MP900406775[1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19925" y="3711575"/>
            <a:ext cx="1468438" cy="1835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5" name="Picture 5" descr="C:\Users\08DM\AppData\Local\Microsoft\Windows\Temporary Internet Files\Content.IE5\0NY9Z1B9\MP900400576[1]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148263" y="3571875"/>
            <a:ext cx="1574800" cy="197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6" name="Picture 6" descr="C:\Users\08DM\AppData\Local\Microsoft\Windows\Temporary Internet Files\Content.IE5\QHBVETKV\MC900238375[1].wm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879725" y="3706813"/>
            <a:ext cx="1746250" cy="1196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7" name="Picture 7" descr="C:\Users\08DM\AppData\Local\Microsoft\Windows\Temporary Internet Files\Content.IE5\GKOJLYYU\MP900405346[1]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84213" y="4049713"/>
            <a:ext cx="2087562" cy="1492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4800" smtClean="0">
                <a:solidFill>
                  <a:srgbClr val="7B9899"/>
                </a:solidFill>
              </a:rPr>
              <a:t>Umíme to?</a:t>
            </a:r>
          </a:p>
        </p:txBody>
      </p:sp>
      <p:sp>
        <p:nvSpPr>
          <p:cNvPr id="19458" name="Zástupný symbol pro obsah 2"/>
          <p:cNvSpPr>
            <a:spLocks noGrp="1"/>
          </p:cNvSpPr>
          <p:nvPr>
            <p:ph sz="quarter" idx="1"/>
          </p:nvPr>
        </p:nvSpPr>
        <p:spPr>
          <a:xfrm>
            <a:off x="301625" y="1527175"/>
            <a:ext cx="8504238" cy="4572000"/>
          </a:xfrm>
        </p:spPr>
        <p:txBody>
          <a:bodyPr/>
          <a:lstStyle/>
          <a:p>
            <a:r>
              <a:rPr lang="cs-CZ" smtClean="0"/>
              <a:t>Napiš co patří do modrého kontejneru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5400" smtClean="0">
                <a:solidFill>
                  <a:srgbClr val="7B9899"/>
                </a:solidFill>
              </a:rPr>
              <a:t> Umíme !</a:t>
            </a:r>
          </a:p>
        </p:txBody>
      </p:sp>
      <p:sp>
        <p:nvSpPr>
          <p:cNvPr id="20482" name="Zástupný symbol pro obsah 2"/>
          <p:cNvSpPr>
            <a:spLocks noGrp="1"/>
          </p:cNvSpPr>
          <p:nvPr>
            <p:ph sz="quarter" idx="1"/>
          </p:nvPr>
        </p:nvSpPr>
        <p:spPr>
          <a:xfrm>
            <a:off x="301625" y="1527175"/>
            <a:ext cx="8504238" cy="4572000"/>
          </a:xfrm>
        </p:spPr>
        <p:txBody>
          <a:bodyPr/>
          <a:lstStyle/>
          <a:p>
            <a:endParaRPr lang="cs-CZ" smtClean="0"/>
          </a:p>
        </p:txBody>
      </p:sp>
      <p:pic>
        <p:nvPicPr>
          <p:cNvPr id="7170" name="Picture 2" descr="C:\Users\08DM\AppData\Local\Microsoft\Windows\Temporary Internet Files\Content.IE5\E8R4BAD9\MC900232180[1].wm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916238" y="1700213"/>
            <a:ext cx="3241675" cy="3081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dministrativní">
  <a:themeElements>
    <a:clrScheme name="Administrativní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Administrativní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Administrativní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Civic</Template>
  <TotalTime>87</TotalTime>
  <Words>191</Words>
  <Application>Microsoft Office PowerPoint</Application>
  <PresentationFormat>On-screen Show (4:3)</PresentationFormat>
  <Paragraphs>19</Paragraphs>
  <Slides>8</Slides>
  <Notes>0</Notes>
  <HiddenSlides>1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Šablona návrhu</vt:lpstr>
      </vt:variant>
      <vt:variant>
        <vt:i4>12</vt:i4>
      </vt:variant>
      <vt:variant>
        <vt:lpstr>Nadpisy snímků</vt:lpstr>
      </vt:variant>
      <vt:variant>
        <vt:i4>8</vt:i4>
      </vt:variant>
    </vt:vector>
  </HeadingPairs>
  <TitlesOfParts>
    <vt:vector size="25" baseType="lpstr">
      <vt:lpstr>Georgia</vt:lpstr>
      <vt:lpstr>Arial</vt:lpstr>
      <vt:lpstr>Wingdings 2</vt:lpstr>
      <vt:lpstr>Wingdings</vt:lpstr>
      <vt:lpstr>Calibri</vt:lpstr>
      <vt:lpstr>Administrativní</vt:lpstr>
      <vt:lpstr>Administrativní</vt:lpstr>
      <vt:lpstr>Administrativní</vt:lpstr>
      <vt:lpstr>Administrativní</vt:lpstr>
      <vt:lpstr>Administrativní</vt:lpstr>
      <vt:lpstr>Administrativní</vt:lpstr>
      <vt:lpstr>Administrativní</vt:lpstr>
      <vt:lpstr>Administrativní</vt:lpstr>
      <vt:lpstr>Administrativní</vt:lpstr>
      <vt:lpstr>Administrativní</vt:lpstr>
      <vt:lpstr>Administrativní</vt:lpstr>
      <vt:lpstr>Administrativní</vt:lpstr>
      <vt:lpstr>Snímek 1</vt:lpstr>
      <vt:lpstr>Papír</vt:lpstr>
      <vt:lpstr>Recyklace papíru</vt:lpstr>
      <vt:lpstr>Modrý kontejner</vt:lpstr>
      <vt:lpstr>Modrý kontejner</vt:lpstr>
      <vt:lpstr>Recyklace papíru </vt:lpstr>
      <vt:lpstr>Umíme to?</vt:lpstr>
      <vt:lpstr> Umíme !</vt:lpstr>
    </vt:vector>
  </TitlesOfParts>
  <Company>HP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08DM</dc:creator>
  <cp:lastModifiedBy>DUM</cp:lastModifiedBy>
  <cp:revision>14</cp:revision>
  <dcterms:created xsi:type="dcterms:W3CDTF">2012-03-03T19:52:20Z</dcterms:created>
  <dcterms:modified xsi:type="dcterms:W3CDTF">2012-03-19T18:02:44Z</dcterms:modified>
</cp:coreProperties>
</file>