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1" r:id="rId1"/>
  </p:sldMasterIdLst>
  <p:notesMasterIdLst>
    <p:notesMasterId r:id="rId15"/>
  </p:notesMasterIdLst>
  <p:handoutMasterIdLst>
    <p:handoutMasterId r:id="rId16"/>
  </p:handoutMasterIdLst>
  <p:sldIdLst>
    <p:sldId id="821" r:id="rId2"/>
    <p:sldId id="784" r:id="rId3"/>
    <p:sldId id="785" r:id="rId4"/>
    <p:sldId id="810" r:id="rId5"/>
    <p:sldId id="811" r:id="rId6"/>
    <p:sldId id="820" r:id="rId7"/>
    <p:sldId id="812" r:id="rId8"/>
    <p:sldId id="813" r:id="rId9"/>
    <p:sldId id="816" r:id="rId10"/>
    <p:sldId id="817" r:id="rId11"/>
    <p:sldId id="818" r:id="rId12"/>
    <p:sldId id="822" r:id="rId13"/>
    <p:sldId id="807" r:id="rId14"/>
  </p:sldIdLst>
  <p:sldSz cx="9144000" cy="6858000" type="screen4x3"/>
  <p:notesSz cx="7099300" cy="102346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CC66"/>
    <a:srgbClr val="33CC33"/>
    <a:srgbClr val="99FF66"/>
    <a:srgbClr val="FF0000"/>
    <a:srgbClr val="0000FF"/>
    <a:srgbClr val="009900"/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432" autoAdjust="0"/>
    <p:restoredTop sz="94688" autoAdjust="0"/>
  </p:normalViewPr>
  <p:slideViewPr>
    <p:cSldViewPr>
      <p:cViewPr>
        <p:scale>
          <a:sx n="100" d="100"/>
          <a:sy n="100" d="100"/>
        </p:scale>
        <p:origin x="-684" y="-72"/>
      </p:cViewPr>
      <p:guideLst>
        <p:guide orient="horz" pos="211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60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D4494D33-56DF-4021-B6C8-D8E6B98333D9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3438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cs-CZ" altLang="cs-CZ"/>
              <a:t>první výrobce příhradových styčníkových konstrukcí v ČecháchDřevěné příhradové vazníky se styčníkovými deskami s prolisovanými trny</a:t>
            </a:r>
          </a:p>
        </p:txBody>
      </p:sp>
      <p:sp>
        <p:nvSpPr>
          <p:cNvPr id="17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3438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04B335F9-CEFB-49CD-9217-D460E79AC08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959006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0B8F87F8-DFF9-4310-970C-71CDF9F2CB4E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15364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90600" y="768350"/>
            <a:ext cx="5118100" cy="38369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46150" y="4860925"/>
            <a:ext cx="5207000" cy="4605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3438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cs-CZ" altLang="cs-CZ"/>
              <a:t>první výrobce příhradových styčníkových konstrukcí v Čechách</a:t>
            </a:r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23438"/>
            <a:ext cx="3076575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 eaLnBrk="0" hangingPunct="0">
              <a:defRPr sz="13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47D495ED-880F-4AEE-9C3B-73EEB86199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037230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ChangeArrowheads="1" noTextEdit="1"/>
          </p:cNvSpPr>
          <p:nvPr>
            <p:ph type="sldImg"/>
          </p:nvPr>
        </p:nvSpPr>
        <p:spPr>
          <a:xfrm>
            <a:off x="992188" y="768350"/>
            <a:ext cx="5114925" cy="3836988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47D3C8-1C21-4B50-A4C3-ECCF62550C46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5C7E9-D3CC-4B5C-B0F0-9D616D97EF2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71598776"/>
      </p:ext>
    </p:extLst>
  </p:cSld>
  <p:clrMapOvr>
    <a:masterClrMapping/>
  </p:clrMapOvr>
  <p:transition spd="slow"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1F8E17-E6A4-45D4-B3A8-3A0C97545211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4F5C70-30FF-4ABC-9CE1-5C3E4E9F269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18472421"/>
      </p:ext>
    </p:extLst>
  </p:cSld>
  <p:clrMapOvr>
    <a:masterClrMapping/>
  </p:clrMapOvr>
  <p:transition spd="slow"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AEB837-FF94-4EF0-86EE-07611D5ED89C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E8523-71E1-4AA7-94FB-85B53C27D48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56795741"/>
      </p:ext>
    </p:extLst>
  </p:cSld>
  <p:clrMapOvr>
    <a:masterClrMapping/>
  </p:clrMapOvr>
  <p:transition spd="slow"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035E5A-5888-4CA1-BC4A-AE6F2560F608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47F675-2E9B-47A5-958A-A4EB8BC0E8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16016478"/>
      </p:ext>
    </p:extLst>
  </p:cSld>
  <p:clrMapOvr>
    <a:masterClrMapping/>
  </p:clrMapOvr>
  <p:transition spd="slow"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3AECD0-DACD-4E0B-8FE7-FF86C36D0BB4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CCBF7-1D6B-40D0-960A-7921DFDA4E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1168467"/>
      </p:ext>
    </p:extLst>
  </p:cSld>
  <p:clrMapOvr>
    <a:masterClrMapping/>
  </p:clrMapOvr>
  <p:transition spd="slow"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552F69-263F-40D3-9708-A82A884CC997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F2EA1D-B6EB-49AC-9C2A-DAE7900F8EA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06766905"/>
      </p:ext>
    </p:extLst>
  </p:cSld>
  <p:clrMapOvr>
    <a:masterClrMapping/>
  </p:clrMapOvr>
  <p:transition spd="slow"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721299-4374-4406-AE8E-0ABEAE1F08DE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1141FE-B37C-4DDF-A2C4-3C6D6258ECB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05433349"/>
      </p:ext>
    </p:extLst>
  </p:cSld>
  <p:clrMapOvr>
    <a:masterClrMapping/>
  </p:clrMapOvr>
  <p:transition spd="slow"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EB0EB-B646-4025-B332-7D2398AC59A4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6847CD-AB9D-4A00-96D8-8F6436EAE0E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62351254"/>
      </p:ext>
    </p:extLst>
  </p:cSld>
  <p:clrMapOvr>
    <a:masterClrMapping/>
  </p:clrMapOvr>
  <p:transition spd="slow"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042C17-111B-4A6C-B76E-7D29F6CA9EC8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2F6783-1CB9-4D76-A122-233CED0ABD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48343327"/>
      </p:ext>
    </p:extLst>
  </p:cSld>
  <p:clrMapOvr>
    <a:masterClrMapping/>
  </p:clrMapOvr>
  <p:transition spd="slow"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2133C5-4D0D-461B-99E4-A3AAE12E7953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93616-3A06-4936-9353-87D876B3E6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13075898"/>
      </p:ext>
    </p:extLst>
  </p:cSld>
  <p:clrMapOvr>
    <a:masterClrMapping/>
  </p:clrMapOvr>
  <p:transition spd="slow"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E3095-5508-43CD-A0FB-3D6E2BEEA741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38ED38-AC42-4669-979E-D1322A17014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23132850"/>
      </p:ext>
    </p:extLst>
  </p:cSld>
  <p:clrMapOvr>
    <a:masterClrMapping/>
  </p:clrMapOvr>
  <p:transition spd="slow"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8325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fld id="{9CBAADCC-54C2-48E1-89B0-7F966ADC5B9A}" type="datetime1">
              <a:rPr lang="cs-CZ" altLang="cs-CZ"/>
              <a:pPr>
                <a:defRPr/>
              </a:pPr>
              <a:t>25.11.2013</a:t>
            </a:fld>
            <a:endParaRPr lang="cs-CZ" altLang="cs-CZ"/>
          </a:p>
        </p:txBody>
      </p:sp>
      <p:sp>
        <p:nvSpPr>
          <p:cNvPr id="8325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325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A671C9DC-732F-4D52-AA52-B859610DC60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ransition spd="slow">
    <p:zoom dir="in"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76938"/>
            <a:ext cx="4033837" cy="881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521" name="Group 41"/>
          <p:cNvGraphicFramePr>
            <a:graphicFrameLocks noGrp="1"/>
          </p:cNvGraphicFramePr>
          <p:nvPr>
            <p:ph idx="4294967295"/>
          </p:nvPr>
        </p:nvGraphicFramePr>
        <p:xfrm>
          <a:off x="1331913" y="981075"/>
          <a:ext cx="6707187" cy="448183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43180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VY_32_INOVACE_19-12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průmyslová škola stavební, Resslova 2, 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Hana Konopová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Stavební obnova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700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20.9.2012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Zaměřování a zakreslování stávajících stavů objektů 6. -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Postup oměrného měření stávajícího stavu a jeho zapisování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Určeno k výkladu do hodiny i samostudiu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Možnosti využití –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názornější a přehlednější způsob vysvětlení učiva.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Cílem je naučit studenty zaměřit stávající stav objektu a připravit na měření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0" y="0"/>
            <a:ext cx="9144000" cy="6858000"/>
          </a:xfrm>
          <a:solidFill>
            <a:srgbClr val="000000"/>
          </a:solidFill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cs-CZ" altLang="cs-CZ" sz="6000" b="1" smtClean="0"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altLang="cs-CZ" sz="6000" b="1" smtClean="0"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6600" b="1" smtClean="0">
                <a:solidFill>
                  <a:schemeClr val="bg1"/>
                </a:solidFill>
                <a:latin typeface="Century Schoolbook" pitchFamily="18" charset="0"/>
              </a:rPr>
              <a:t>ZAMĚŘOVÁNÍ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7200" b="1" smtClean="0">
                <a:solidFill>
                  <a:srgbClr val="FF0000"/>
                </a:solidFill>
                <a:latin typeface="Century Schoolbook" pitchFamily="18" charset="0"/>
              </a:rPr>
              <a:t>A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6600" b="1" smtClean="0">
                <a:solidFill>
                  <a:schemeClr val="bg1"/>
                </a:solidFill>
                <a:latin typeface="Century Schoolbook" pitchFamily="18" charset="0"/>
              </a:rPr>
              <a:t>ZAKRESLOVÁNÍ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4000" b="1" smtClean="0">
                <a:solidFill>
                  <a:schemeClr val="bg1"/>
                </a:solidFill>
                <a:latin typeface="Century Schoolbook" pitchFamily="18" charset="0"/>
              </a:rPr>
              <a:t>stávajících stavů objektů</a:t>
            </a:r>
          </a:p>
        </p:txBody>
      </p:sp>
      <p:sp>
        <p:nvSpPr>
          <p:cNvPr id="868355" name="Rectangle 3"/>
          <p:cNvSpPr>
            <a:spLocks noChangeArrowheads="1"/>
          </p:cNvSpPr>
          <p:nvPr/>
        </p:nvSpPr>
        <p:spPr bwMode="auto">
          <a:xfrm>
            <a:off x="1447800" y="5029200"/>
            <a:ext cx="6248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20000"/>
              </a:spcBef>
              <a:buClr>
                <a:schemeClr val="hlink"/>
              </a:buClr>
              <a:buSzPct val="60000"/>
              <a:buFont typeface="Wingdings" pitchFamily="2" charset="2"/>
              <a:buNone/>
              <a:defRPr/>
            </a:pPr>
            <a:endParaRPr lang="cs-CZ" altLang="cs-CZ" sz="2400" b="1">
              <a:effectLst>
                <a:outerShdw blurRad="38100" dist="38100" dir="2700000" algn="tl">
                  <a:srgbClr val="C0C0C0"/>
                </a:outerShdw>
              </a:effectLst>
              <a:latin typeface="Century Schoolbook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ctrTitle" idx="4294967295"/>
          </p:nvPr>
        </p:nvSpPr>
        <p:spPr>
          <a:xfrm>
            <a:off x="0" y="3357563"/>
            <a:ext cx="9144000" cy="1470025"/>
          </a:xfrm>
          <a:solidFill>
            <a:schemeClr val="tx1"/>
          </a:solidFill>
        </p:spPr>
        <p:txBody>
          <a:bodyPr/>
          <a:lstStyle/>
          <a:p>
            <a:pPr eaLnBrk="1" hangingPunct="1"/>
            <a:r>
              <a:rPr lang="cs-CZ" altLang="cs-CZ" sz="3200" smtClean="0">
                <a:solidFill>
                  <a:schemeClr val="bg1"/>
                </a:solidFill>
                <a:latin typeface="Arial Black" pitchFamily="34" charset="0"/>
              </a:rPr>
              <a:t>Zakreslení stávajícího stavu v objektu - postup oměrného měření stávajícího stavu objektu</a:t>
            </a:r>
            <a:r>
              <a:rPr lang="cs-CZ" altLang="cs-CZ" sz="2000" smtClean="0">
                <a:solidFill>
                  <a:schemeClr val="bg1"/>
                </a:solidFill>
                <a:cs typeface="Times New Roman" pitchFamily="18" charset="0"/>
              </a:rPr>
              <a:t>  </a:t>
            </a: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1341438"/>
            <a:ext cx="9144000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7200">
                <a:solidFill>
                  <a:srgbClr val="FF3300"/>
                </a:solidFill>
                <a:latin typeface="Arial Black" pitchFamily="34" charset="0"/>
              </a:rPr>
              <a:t>6. </a:t>
            </a:r>
            <a:br>
              <a:rPr lang="cs-CZ" altLang="cs-CZ" sz="7200">
                <a:solidFill>
                  <a:srgbClr val="FF3300"/>
                </a:solidFill>
                <a:latin typeface="Arial Black" pitchFamily="34" charset="0"/>
              </a:rPr>
            </a:br>
            <a:r>
              <a:rPr lang="cs-CZ" altLang="cs-CZ" sz="1600">
                <a:solidFill>
                  <a:srgbClr val="FF3300"/>
                </a:solidFill>
                <a:latin typeface="Arial Black" pitchFamily="34" charset="0"/>
              </a:rPr>
              <a:t>____________</a:t>
            </a:r>
            <a:r>
              <a:rPr lang="cs-CZ" altLang="cs-CZ" sz="7200">
                <a:solidFill>
                  <a:srgbClr val="FF3300"/>
                </a:solidFill>
                <a:latin typeface="Arial Black" pitchFamily="34" charset="0"/>
              </a:rPr>
              <a:t/>
            </a:r>
            <a:br>
              <a:rPr lang="cs-CZ" altLang="cs-CZ" sz="7200">
                <a:solidFill>
                  <a:srgbClr val="FF3300"/>
                </a:solidFill>
                <a:latin typeface="Arial Black" pitchFamily="34" charset="0"/>
              </a:rPr>
            </a:br>
            <a:endParaRPr lang="cs-CZ" altLang="cs-CZ">
              <a:solidFill>
                <a:schemeClr val="bg1"/>
              </a:solidFill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9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5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323850" y="1341438"/>
            <a:ext cx="8569325" cy="4968875"/>
          </a:xfrm>
          <a:solidFill>
            <a:srgbClr val="FFFF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cs-CZ" altLang="cs-CZ" sz="2400" smtClean="0">
                <a:solidFill>
                  <a:srgbClr val="FF0000"/>
                </a:solidFill>
              </a:rPr>
              <a:t>1. Zakreslení každé místnosti na samostatný papír A3. </a:t>
            </a:r>
          </a:p>
          <a:p>
            <a:pPr marL="609600" indent="-609600" algn="l" eaLnBrk="1" hangingPunct="1">
              <a:lnSpc>
                <a:spcPct val="90000"/>
              </a:lnSpc>
            </a:pPr>
            <a:r>
              <a:rPr lang="cs-CZ" altLang="cs-CZ" sz="2000" smtClean="0"/>
              <a:t>        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Není nutno rozlišovat tloušťku čar, stačí nakreslit vše stejně tlustou čarou .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Místnosti kreslíme na celý arch papíru bez měřítka.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Při zakreslování podle měřítka by bylo nepřehledné vykreslování různě velkých místností (např. WC a učebna.)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Vše je potřeba nakreslit tak přehledně, aby práce u počítače byla co nejpřehlednější a tím co nejrychlejší.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Zdržíte-li se v každé místnosti o 1 minutu déle , tak při 100 místnostech je to 100 minut navíc …….</a:t>
            </a:r>
          </a:p>
          <a:p>
            <a:pPr marL="609600" indent="-609600" algn="l" eaLnBrk="1" hangingPunct="1">
              <a:lnSpc>
                <a:spcPct val="90000"/>
              </a:lnSpc>
            </a:pPr>
            <a:r>
              <a:rPr lang="cs-CZ" altLang="cs-CZ" sz="2400" smtClean="0">
                <a:solidFill>
                  <a:schemeClr val="bg2"/>
                </a:solidFill>
              </a:rPr>
              <a:t>        </a:t>
            </a:r>
            <a:endParaRPr lang="cs-CZ" altLang="cs-CZ" sz="2000" smtClean="0">
              <a:solidFill>
                <a:schemeClr val="bg2"/>
              </a:solidFill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179388" y="333375"/>
            <a:ext cx="9144000" cy="1268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3600">
                <a:solidFill>
                  <a:srgbClr val="0033CC"/>
                </a:solidFill>
              </a:rPr>
              <a:t>Zásady  </a:t>
            </a:r>
            <a:r>
              <a:rPr lang="cs-CZ" altLang="cs-CZ" sz="3600">
                <a:solidFill>
                  <a:srgbClr val="FF0000"/>
                </a:solidFill>
              </a:rPr>
              <a:t>zakreslení </a:t>
            </a:r>
            <a:r>
              <a:rPr lang="cs-CZ" altLang="cs-CZ" sz="3600">
                <a:solidFill>
                  <a:srgbClr val="0033CC"/>
                </a:solidFill>
              </a:rPr>
              <a:t>stávajícího stavu místností v objektu.</a:t>
            </a:r>
            <a:br>
              <a:rPr lang="cs-CZ" altLang="cs-CZ" sz="3600">
                <a:solidFill>
                  <a:srgbClr val="0033CC"/>
                </a:solidFill>
              </a:rPr>
            </a:br>
            <a:endParaRPr lang="cs-CZ" altLang="cs-CZ" sz="3600">
              <a:solidFill>
                <a:srgbClr val="0033CC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323850" y="333375"/>
            <a:ext cx="8569325" cy="6264275"/>
          </a:xfrm>
          <a:solidFill>
            <a:srgbClr val="FFFF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609600" indent="-609600" algn="l" eaLnBrk="1" hangingPunct="1">
              <a:lnSpc>
                <a:spcPct val="90000"/>
              </a:lnSpc>
            </a:pPr>
            <a:endParaRPr lang="cs-CZ" altLang="cs-CZ" sz="2000" smtClean="0"/>
          </a:p>
          <a:p>
            <a:pPr marL="609600" indent="-609600" algn="l" eaLnBrk="1" hangingPunct="1">
              <a:lnSpc>
                <a:spcPct val="90000"/>
              </a:lnSpc>
            </a:pPr>
            <a:r>
              <a:rPr lang="cs-CZ" altLang="cs-CZ" sz="2800" smtClean="0">
                <a:solidFill>
                  <a:srgbClr val="FF0000"/>
                </a:solidFill>
              </a:rPr>
              <a:t>       2. Zapsání čísla zakreslované místnosti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Zapisuje se do pravého horního rohu vykreslované místnosti.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Do této části papíru se to píše z důvodu pozdější orientace při listování jednotlivými místnostmi po sešití podkladů všech pater.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Čísla místností jednotlivých pater vždy jinou barvou, snadno se pak pozná z jakého patra místnost je.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Číslo nemusí souhlasit s finálním označením místnosti na výkresu.</a:t>
            </a:r>
          </a:p>
          <a:p>
            <a:pPr marL="609600" indent="-609600" algn="l" eaLnBrk="1" hangingPunct="1">
              <a:lnSpc>
                <a:spcPct val="90000"/>
              </a:lnSpc>
            </a:pPr>
            <a:r>
              <a:rPr lang="cs-CZ" altLang="cs-CZ" sz="2000" smtClean="0"/>
              <a:t>         Po vykreslení celého stávajícího stavu se místnosti mohou přečíslovat</a:t>
            </a:r>
          </a:p>
          <a:p>
            <a:pPr marL="609600" indent="-609600" algn="l" eaLnBrk="1" hangingPunct="1">
              <a:lnSpc>
                <a:spcPct val="90000"/>
              </a:lnSpc>
            </a:pPr>
            <a:r>
              <a:rPr lang="cs-CZ" altLang="cs-CZ" sz="2000" smtClean="0"/>
              <a:t>        </a:t>
            </a:r>
          </a:p>
          <a:p>
            <a:pPr marL="609600" indent="-609600" algn="l" eaLnBrk="1" hangingPunct="1">
              <a:lnSpc>
                <a:spcPct val="90000"/>
              </a:lnSpc>
            </a:pPr>
            <a:r>
              <a:rPr lang="cs-CZ" altLang="cs-CZ" sz="2800" smtClean="0">
                <a:solidFill>
                  <a:srgbClr val="FF0000"/>
                </a:solidFill>
              </a:rPr>
              <a:t>       3.  Označení sousedních místností</a:t>
            </a:r>
            <a:r>
              <a:rPr lang="cs-CZ" altLang="cs-CZ" sz="2000" smtClean="0">
                <a:solidFill>
                  <a:srgbClr val="FF0000"/>
                </a:solidFill>
              </a:rPr>
              <a:t>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Vznikne tím jasná návaznost sousedících místností i pro zpracovatele dokumentace, který objekt nezná ,nebo si po nějakém čase nepamatuje sled jednotlivých místností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Nemusí se při měření v objektu zhotovit schéma řazení místností vedle sebe. </a:t>
            </a:r>
          </a:p>
          <a:p>
            <a:pPr marL="609600" indent="-609600" algn="l" eaLnBrk="1" hangingPunct="1">
              <a:lnSpc>
                <a:spcPct val="90000"/>
              </a:lnSpc>
              <a:buFontTx/>
              <a:buAutoNum type="alphaLcParenR"/>
            </a:pPr>
            <a:r>
              <a:rPr lang="cs-CZ" altLang="cs-CZ" sz="2000" smtClean="0"/>
              <a:t>Ne vždy jsou v době měření přístupny všechny místnosti</a:t>
            </a: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971550" y="5156200"/>
            <a:ext cx="431800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7164388" y="3716338"/>
            <a:ext cx="4318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971550" y="3716338"/>
            <a:ext cx="431800" cy="10080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971550" y="3140075"/>
            <a:ext cx="792163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50" name="Line 13"/>
          <p:cNvSpPr>
            <a:spLocks noChangeShapeType="1"/>
          </p:cNvSpPr>
          <p:nvPr/>
        </p:nvSpPr>
        <p:spPr bwMode="auto">
          <a:xfrm>
            <a:off x="7164388" y="3932238"/>
            <a:ext cx="0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51" name="Line 21"/>
          <p:cNvSpPr>
            <a:spLocks noChangeShapeType="1"/>
          </p:cNvSpPr>
          <p:nvPr/>
        </p:nvSpPr>
        <p:spPr bwMode="auto">
          <a:xfrm>
            <a:off x="1403350" y="3932238"/>
            <a:ext cx="0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52" name="Text Box 22"/>
          <p:cNvSpPr txBox="1">
            <a:spLocks noChangeArrowheads="1"/>
          </p:cNvSpPr>
          <p:nvPr/>
        </p:nvSpPr>
        <p:spPr bwMode="auto">
          <a:xfrm>
            <a:off x="684213" y="1700213"/>
            <a:ext cx="34575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/>
              <a:t>Formát A3</a:t>
            </a:r>
          </a:p>
        </p:txBody>
      </p:sp>
      <p:sp>
        <p:nvSpPr>
          <p:cNvPr id="6153" name="Text Box 23"/>
          <p:cNvSpPr txBox="1">
            <a:spLocks noChangeArrowheads="1"/>
          </p:cNvSpPr>
          <p:nvPr/>
        </p:nvSpPr>
        <p:spPr bwMode="auto">
          <a:xfrm>
            <a:off x="539750" y="188913"/>
            <a:ext cx="82089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3200">
                <a:solidFill>
                  <a:srgbClr val="0033CC"/>
                </a:solidFill>
              </a:rPr>
              <a:t>Zakreslení  orientace místnosti v objektu</a:t>
            </a:r>
          </a:p>
        </p:txBody>
      </p:sp>
      <p:sp>
        <p:nvSpPr>
          <p:cNvPr id="6154" name="Rectangle 24"/>
          <p:cNvSpPr>
            <a:spLocks noChangeArrowheads="1"/>
          </p:cNvSpPr>
          <p:nvPr/>
        </p:nvSpPr>
        <p:spPr bwMode="auto">
          <a:xfrm>
            <a:off x="2411413" y="3140075"/>
            <a:ext cx="5761037" cy="576263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55" name="Rectangle 25"/>
          <p:cNvSpPr>
            <a:spLocks noChangeArrowheads="1"/>
          </p:cNvSpPr>
          <p:nvPr/>
        </p:nvSpPr>
        <p:spPr bwMode="auto">
          <a:xfrm>
            <a:off x="3419475" y="3140075"/>
            <a:ext cx="792163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56" name="Rectangle 26"/>
          <p:cNvSpPr>
            <a:spLocks noChangeArrowheads="1"/>
          </p:cNvSpPr>
          <p:nvPr/>
        </p:nvSpPr>
        <p:spPr bwMode="auto">
          <a:xfrm>
            <a:off x="4932363" y="3140075"/>
            <a:ext cx="576262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57" name="Rectangle 27"/>
          <p:cNvSpPr>
            <a:spLocks noChangeArrowheads="1"/>
          </p:cNvSpPr>
          <p:nvPr/>
        </p:nvSpPr>
        <p:spPr bwMode="auto">
          <a:xfrm>
            <a:off x="1763713" y="3140075"/>
            <a:ext cx="720725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58" name="Line 28"/>
          <p:cNvSpPr>
            <a:spLocks noChangeShapeType="1"/>
          </p:cNvSpPr>
          <p:nvPr/>
        </p:nvSpPr>
        <p:spPr bwMode="auto">
          <a:xfrm flipH="1">
            <a:off x="971550" y="3140075"/>
            <a:ext cx="7921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59" name="Rectangle 29"/>
          <p:cNvSpPr>
            <a:spLocks noChangeArrowheads="1"/>
          </p:cNvSpPr>
          <p:nvPr/>
        </p:nvSpPr>
        <p:spPr bwMode="auto">
          <a:xfrm>
            <a:off x="2484438" y="3140075"/>
            <a:ext cx="935037" cy="576263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60" name="Line 30"/>
          <p:cNvSpPr>
            <a:spLocks noChangeShapeType="1"/>
          </p:cNvSpPr>
          <p:nvPr/>
        </p:nvSpPr>
        <p:spPr bwMode="auto">
          <a:xfrm>
            <a:off x="1763713" y="3140075"/>
            <a:ext cx="0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1" name="Line 31"/>
          <p:cNvSpPr>
            <a:spLocks noChangeShapeType="1"/>
          </p:cNvSpPr>
          <p:nvPr/>
        </p:nvSpPr>
        <p:spPr bwMode="auto">
          <a:xfrm flipH="1">
            <a:off x="1403350" y="3716338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2" name="Line 32"/>
          <p:cNvSpPr>
            <a:spLocks noChangeShapeType="1"/>
          </p:cNvSpPr>
          <p:nvPr/>
        </p:nvSpPr>
        <p:spPr bwMode="auto">
          <a:xfrm>
            <a:off x="1403350" y="3716338"/>
            <a:ext cx="0" cy="5032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3" name="Rectangle 33"/>
          <p:cNvSpPr>
            <a:spLocks noChangeArrowheads="1"/>
          </p:cNvSpPr>
          <p:nvPr/>
        </p:nvSpPr>
        <p:spPr bwMode="auto">
          <a:xfrm>
            <a:off x="4211638" y="3140075"/>
            <a:ext cx="720725" cy="576263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64" name="Line 34"/>
          <p:cNvSpPr>
            <a:spLocks noChangeShapeType="1"/>
          </p:cNvSpPr>
          <p:nvPr/>
        </p:nvSpPr>
        <p:spPr bwMode="auto">
          <a:xfrm>
            <a:off x="5508625" y="3140075"/>
            <a:ext cx="266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5" name="Line 35"/>
          <p:cNvSpPr>
            <a:spLocks noChangeShapeType="1"/>
          </p:cNvSpPr>
          <p:nvPr/>
        </p:nvSpPr>
        <p:spPr bwMode="auto">
          <a:xfrm>
            <a:off x="5508625" y="3140075"/>
            <a:ext cx="0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6" name="Line 36"/>
          <p:cNvSpPr>
            <a:spLocks noChangeShapeType="1"/>
          </p:cNvSpPr>
          <p:nvPr/>
        </p:nvSpPr>
        <p:spPr bwMode="auto">
          <a:xfrm>
            <a:off x="5508625" y="3716338"/>
            <a:ext cx="16557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7" name="Line 37"/>
          <p:cNvSpPr>
            <a:spLocks noChangeShapeType="1"/>
          </p:cNvSpPr>
          <p:nvPr/>
        </p:nvSpPr>
        <p:spPr bwMode="auto">
          <a:xfrm>
            <a:off x="7164388" y="3716338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8" name="Line 38"/>
          <p:cNvSpPr>
            <a:spLocks noChangeShapeType="1"/>
          </p:cNvSpPr>
          <p:nvPr/>
        </p:nvSpPr>
        <p:spPr bwMode="auto">
          <a:xfrm>
            <a:off x="971550" y="3140075"/>
            <a:ext cx="0" cy="15843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69" name="Line 39"/>
          <p:cNvSpPr>
            <a:spLocks noChangeShapeType="1"/>
          </p:cNvSpPr>
          <p:nvPr/>
        </p:nvSpPr>
        <p:spPr bwMode="auto">
          <a:xfrm flipH="1">
            <a:off x="7596188" y="3716338"/>
            <a:ext cx="5762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0" name="Line 40"/>
          <p:cNvSpPr>
            <a:spLocks noChangeShapeType="1"/>
          </p:cNvSpPr>
          <p:nvPr/>
        </p:nvSpPr>
        <p:spPr bwMode="auto">
          <a:xfrm>
            <a:off x="7596188" y="3716338"/>
            <a:ext cx="0" cy="863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1" name="Rectangle 41"/>
          <p:cNvSpPr>
            <a:spLocks noChangeArrowheads="1"/>
          </p:cNvSpPr>
          <p:nvPr/>
        </p:nvSpPr>
        <p:spPr bwMode="auto">
          <a:xfrm>
            <a:off x="4932363" y="3355975"/>
            <a:ext cx="576262" cy="73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72" name="Line 44"/>
          <p:cNvSpPr>
            <a:spLocks noChangeShapeType="1"/>
          </p:cNvSpPr>
          <p:nvPr/>
        </p:nvSpPr>
        <p:spPr bwMode="auto">
          <a:xfrm flipV="1">
            <a:off x="3419475" y="234791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3" name="Line 45"/>
          <p:cNvSpPr>
            <a:spLocks noChangeShapeType="1"/>
          </p:cNvSpPr>
          <p:nvPr/>
        </p:nvSpPr>
        <p:spPr bwMode="auto">
          <a:xfrm>
            <a:off x="3419475" y="2347913"/>
            <a:ext cx="792163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4" name="Line 46"/>
          <p:cNvSpPr>
            <a:spLocks noChangeShapeType="1"/>
          </p:cNvSpPr>
          <p:nvPr/>
        </p:nvSpPr>
        <p:spPr bwMode="auto">
          <a:xfrm>
            <a:off x="3851275" y="2060575"/>
            <a:ext cx="0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5" name="Rectangle 62"/>
          <p:cNvSpPr>
            <a:spLocks noChangeArrowheads="1"/>
          </p:cNvSpPr>
          <p:nvPr/>
        </p:nvSpPr>
        <p:spPr bwMode="auto">
          <a:xfrm>
            <a:off x="323850" y="5588000"/>
            <a:ext cx="84248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76" name="Line 63"/>
          <p:cNvSpPr>
            <a:spLocks noChangeShapeType="1"/>
          </p:cNvSpPr>
          <p:nvPr/>
        </p:nvSpPr>
        <p:spPr bwMode="auto">
          <a:xfrm>
            <a:off x="971550" y="5156200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7" name="Line 64"/>
          <p:cNvSpPr>
            <a:spLocks noChangeShapeType="1"/>
          </p:cNvSpPr>
          <p:nvPr/>
        </p:nvSpPr>
        <p:spPr bwMode="auto">
          <a:xfrm>
            <a:off x="1403350" y="5013325"/>
            <a:ext cx="0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8" name="Line 65"/>
          <p:cNvSpPr>
            <a:spLocks noChangeShapeType="1"/>
          </p:cNvSpPr>
          <p:nvPr/>
        </p:nvSpPr>
        <p:spPr bwMode="auto">
          <a:xfrm>
            <a:off x="7164388" y="522922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79" name="Line 66"/>
          <p:cNvSpPr>
            <a:spLocks noChangeShapeType="1"/>
          </p:cNvSpPr>
          <p:nvPr/>
        </p:nvSpPr>
        <p:spPr bwMode="auto">
          <a:xfrm>
            <a:off x="7596188" y="522922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0" name="Line 67"/>
          <p:cNvSpPr>
            <a:spLocks noChangeShapeType="1"/>
          </p:cNvSpPr>
          <p:nvPr/>
        </p:nvSpPr>
        <p:spPr bwMode="auto">
          <a:xfrm flipH="1">
            <a:off x="323850" y="5588000"/>
            <a:ext cx="6477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1" name="Line 68"/>
          <p:cNvSpPr>
            <a:spLocks noChangeShapeType="1"/>
          </p:cNvSpPr>
          <p:nvPr/>
        </p:nvSpPr>
        <p:spPr bwMode="auto">
          <a:xfrm>
            <a:off x="1403350" y="5588000"/>
            <a:ext cx="576103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2" name="Line 69"/>
          <p:cNvSpPr>
            <a:spLocks noChangeShapeType="1"/>
          </p:cNvSpPr>
          <p:nvPr/>
        </p:nvSpPr>
        <p:spPr bwMode="auto">
          <a:xfrm flipV="1">
            <a:off x="1403350" y="5156200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3" name="Line 70"/>
          <p:cNvSpPr>
            <a:spLocks noChangeShapeType="1"/>
          </p:cNvSpPr>
          <p:nvPr/>
        </p:nvSpPr>
        <p:spPr bwMode="auto">
          <a:xfrm>
            <a:off x="7596188" y="5229225"/>
            <a:ext cx="0" cy="3587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4" name="Line 71"/>
          <p:cNvSpPr>
            <a:spLocks noChangeShapeType="1"/>
          </p:cNvSpPr>
          <p:nvPr/>
        </p:nvSpPr>
        <p:spPr bwMode="auto">
          <a:xfrm>
            <a:off x="7596188" y="5588000"/>
            <a:ext cx="11525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5" name="Line 72"/>
          <p:cNvSpPr>
            <a:spLocks noChangeShapeType="1"/>
          </p:cNvSpPr>
          <p:nvPr/>
        </p:nvSpPr>
        <p:spPr bwMode="auto">
          <a:xfrm flipV="1">
            <a:off x="7164388" y="5229225"/>
            <a:ext cx="0" cy="3587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6" name="Line 73"/>
          <p:cNvSpPr>
            <a:spLocks noChangeShapeType="1"/>
          </p:cNvSpPr>
          <p:nvPr/>
        </p:nvSpPr>
        <p:spPr bwMode="auto">
          <a:xfrm>
            <a:off x="323850" y="5948363"/>
            <a:ext cx="84963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7" name="Rectangle 74"/>
          <p:cNvSpPr>
            <a:spLocks noChangeArrowheads="1"/>
          </p:cNvSpPr>
          <p:nvPr/>
        </p:nvSpPr>
        <p:spPr bwMode="auto">
          <a:xfrm>
            <a:off x="7164388" y="5229225"/>
            <a:ext cx="431800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88" name="Line 83"/>
          <p:cNvSpPr>
            <a:spLocks noChangeShapeType="1"/>
          </p:cNvSpPr>
          <p:nvPr/>
        </p:nvSpPr>
        <p:spPr bwMode="auto">
          <a:xfrm>
            <a:off x="971550" y="515620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89" name="Line 84"/>
          <p:cNvSpPr>
            <a:spLocks noChangeShapeType="1"/>
          </p:cNvSpPr>
          <p:nvPr/>
        </p:nvSpPr>
        <p:spPr bwMode="auto">
          <a:xfrm>
            <a:off x="971550" y="472440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90" name="Line 88"/>
          <p:cNvSpPr>
            <a:spLocks noChangeShapeType="1"/>
          </p:cNvSpPr>
          <p:nvPr/>
        </p:nvSpPr>
        <p:spPr bwMode="auto">
          <a:xfrm>
            <a:off x="971550" y="47244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91" name="Line 89"/>
          <p:cNvSpPr>
            <a:spLocks noChangeShapeType="1"/>
          </p:cNvSpPr>
          <p:nvPr/>
        </p:nvSpPr>
        <p:spPr bwMode="auto">
          <a:xfrm>
            <a:off x="1403350" y="47244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92" name="Rectangle 90"/>
          <p:cNvSpPr>
            <a:spLocks noChangeArrowheads="1"/>
          </p:cNvSpPr>
          <p:nvPr/>
        </p:nvSpPr>
        <p:spPr bwMode="auto">
          <a:xfrm>
            <a:off x="1116013" y="4724400"/>
            <a:ext cx="71437" cy="431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93" name="Line 91"/>
          <p:cNvSpPr>
            <a:spLocks noChangeShapeType="1"/>
          </p:cNvSpPr>
          <p:nvPr/>
        </p:nvSpPr>
        <p:spPr bwMode="auto">
          <a:xfrm>
            <a:off x="7164388" y="5229225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94" name="Line 92"/>
          <p:cNvSpPr>
            <a:spLocks noChangeShapeType="1"/>
          </p:cNvSpPr>
          <p:nvPr/>
        </p:nvSpPr>
        <p:spPr bwMode="auto">
          <a:xfrm>
            <a:off x="7164388" y="4579938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95" name="Rectangle 106"/>
          <p:cNvSpPr>
            <a:spLocks noChangeArrowheads="1"/>
          </p:cNvSpPr>
          <p:nvPr/>
        </p:nvSpPr>
        <p:spPr bwMode="auto">
          <a:xfrm>
            <a:off x="107950" y="1341438"/>
            <a:ext cx="8928100" cy="5327650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6196" name="Text Box 107"/>
          <p:cNvSpPr txBox="1">
            <a:spLocks noChangeArrowheads="1"/>
          </p:cNvSpPr>
          <p:nvPr/>
        </p:nvSpPr>
        <p:spPr bwMode="auto">
          <a:xfrm>
            <a:off x="7596188" y="1628775"/>
            <a:ext cx="11525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6000">
                <a:solidFill>
                  <a:srgbClr val="FF0000"/>
                </a:solidFill>
              </a:rPr>
              <a:t>05</a:t>
            </a:r>
          </a:p>
        </p:txBody>
      </p:sp>
      <p:sp>
        <p:nvSpPr>
          <p:cNvPr id="6197" name="Line 109"/>
          <p:cNvSpPr>
            <a:spLocks noChangeShapeType="1"/>
          </p:cNvSpPr>
          <p:nvPr/>
        </p:nvSpPr>
        <p:spPr bwMode="auto">
          <a:xfrm flipV="1">
            <a:off x="5364163" y="1989138"/>
            <a:ext cx="0" cy="2376487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198" name="Text Box 110"/>
          <p:cNvSpPr txBox="1">
            <a:spLocks noChangeArrowheads="1"/>
          </p:cNvSpPr>
          <p:nvPr/>
        </p:nvSpPr>
        <p:spPr bwMode="auto">
          <a:xfrm>
            <a:off x="5508625" y="2133600"/>
            <a:ext cx="1295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zahrada</a:t>
            </a:r>
          </a:p>
        </p:txBody>
      </p:sp>
      <p:sp>
        <p:nvSpPr>
          <p:cNvPr id="6199" name="Line 111"/>
          <p:cNvSpPr>
            <a:spLocks noChangeShapeType="1"/>
          </p:cNvSpPr>
          <p:nvPr/>
        </p:nvSpPr>
        <p:spPr bwMode="auto">
          <a:xfrm>
            <a:off x="5795963" y="4724400"/>
            <a:ext cx="2376487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00" name="Text Box 112"/>
          <p:cNvSpPr txBox="1">
            <a:spLocks noChangeArrowheads="1"/>
          </p:cNvSpPr>
          <p:nvPr/>
        </p:nvSpPr>
        <p:spPr bwMode="auto">
          <a:xfrm>
            <a:off x="7812088" y="4221163"/>
            <a:ext cx="5762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06</a:t>
            </a:r>
          </a:p>
        </p:txBody>
      </p:sp>
      <p:sp>
        <p:nvSpPr>
          <p:cNvPr id="6201" name="Line 113"/>
          <p:cNvSpPr>
            <a:spLocks noChangeShapeType="1"/>
          </p:cNvSpPr>
          <p:nvPr/>
        </p:nvSpPr>
        <p:spPr bwMode="auto">
          <a:xfrm>
            <a:off x="3492500" y="4941888"/>
            <a:ext cx="0" cy="14398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02" name="Text Box 114"/>
          <p:cNvSpPr txBox="1">
            <a:spLocks noChangeArrowheads="1"/>
          </p:cNvSpPr>
          <p:nvPr/>
        </p:nvSpPr>
        <p:spPr bwMode="auto">
          <a:xfrm>
            <a:off x="3779838" y="6165850"/>
            <a:ext cx="20161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04 chodba</a:t>
            </a:r>
          </a:p>
        </p:txBody>
      </p:sp>
      <p:sp>
        <p:nvSpPr>
          <p:cNvPr id="6203" name="Line 115"/>
          <p:cNvSpPr>
            <a:spLocks noChangeShapeType="1"/>
          </p:cNvSpPr>
          <p:nvPr/>
        </p:nvSpPr>
        <p:spPr bwMode="auto">
          <a:xfrm>
            <a:off x="7596188" y="458152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04" name="Line 116"/>
          <p:cNvSpPr>
            <a:spLocks noChangeShapeType="1"/>
          </p:cNvSpPr>
          <p:nvPr/>
        </p:nvSpPr>
        <p:spPr bwMode="auto">
          <a:xfrm flipH="1">
            <a:off x="468313" y="4365625"/>
            <a:ext cx="2303462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05" name="Text Box 117"/>
          <p:cNvSpPr txBox="1">
            <a:spLocks noChangeArrowheads="1"/>
          </p:cNvSpPr>
          <p:nvPr/>
        </p:nvSpPr>
        <p:spPr bwMode="auto">
          <a:xfrm rot="-5400000">
            <a:off x="-177006" y="3282156"/>
            <a:ext cx="13684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ulice</a:t>
            </a:r>
          </a:p>
        </p:txBody>
      </p:sp>
      <p:sp>
        <p:nvSpPr>
          <p:cNvPr id="6206" name="Text Box 118"/>
          <p:cNvSpPr txBox="1">
            <a:spLocks noChangeArrowheads="1"/>
          </p:cNvSpPr>
          <p:nvPr/>
        </p:nvSpPr>
        <p:spPr bwMode="auto">
          <a:xfrm>
            <a:off x="5724525" y="1484313"/>
            <a:ext cx="24479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Číslo místnosti</a:t>
            </a:r>
          </a:p>
        </p:txBody>
      </p:sp>
      <p:sp>
        <p:nvSpPr>
          <p:cNvPr id="6207" name="Line 119"/>
          <p:cNvSpPr>
            <a:spLocks noChangeShapeType="1"/>
          </p:cNvSpPr>
          <p:nvPr/>
        </p:nvSpPr>
        <p:spPr bwMode="auto">
          <a:xfrm>
            <a:off x="7092950" y="1557338"/>
            <a:ext cx="503238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08" name="Text Box 120"/>
          <p:cNvSpPr txBox="1">
            <a:spLocks noChangeArrowheads="1"/>
          </p:cNvSpPr>
          <p:nvPr/>
        </p:nvSpPr>
        <p:spPr bwMode="auto">
          <a:xfrm>
            <a:off x="3132138" y="4149725"/>
            <a:ext cx="2447925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Označení sousedních místností a prostor</a:t>
            </a:r>
          </a:p>
        </p:txBody>
      </p:sp>
      <p:sp>
        <p:nvSpPr>
          <p:cNvPr id="6209" name="Line 121"/>
          <p:cNvSpPr>
            <a:spLocks noChangeShapeType="1"/>
          </p:cNvSpPr>
          <p:nvPr/>
        </p:nvSpPr>
        <p:spPr bwMode="auto">
          <a:xfrm flipV="1">
            <a:off x="4284663" y="3933825"/>
            <a:ext cx="93503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10" name="Line 122"/>
          <p:cNvSpPr>
            <a:spLocks noChangeShapeType="1"/>
          </p:cNvSpPr>
          <p:nvPr/>
        </p:nvSpPr>
        <p:spPr bwMode="auto">
          <a:xfrm flipH="1">
            <a:off x="3635375" y="4724400"/>
            <a:ext cx="2889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11" name="Line 123"/>
          <p:cNvSpPr>
            <a:spLocks noChangeShapeType="1"/>
          </p:cNvSpPr>
          <p:nvPr/>
        </p:nvSpPr>
        <p:spPr bwMode="auto">
          <a:xfrm>
            <a:off x="5076825" y="4292600"/>
            <a:ext cx="86360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12" name="Line 124"/>
          <p:cNvSpPr>
            <a:spLocks noChangeShapeType="1"/>
          </p:cNvSpPr>
          <p:nvPr/>
        </p:nvSpPr>
        <p:spPr bwMode="auto">
          <a:xfrm flipH="1">
            <a:off x="2555875" y="4221163"/>
            <a:ext cx="504825" cy="714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14" name="Line 70"/>
          <p:cNvSpPr>
            <a:spLocks noChangeShapeType="1"/>
          </p:cNvSpPr>
          <p:nvPr/>
        </p:nvSpPr>
        <p:spPr bwMode="auto">
          <a:xfrm>
            <a:off x="3203575" y="3141663"/>
            <a:ext cx="0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6215" name="Line 71"/>
          <p:cNvSpPr>
            <a:spLocks noChangeShapeType="1"/>
          </p:cNvSpPr>
          <p:nvPr/>
        </p:nvSpPr>
        <p:spPr bwMode="auto">
          <a:xfrm>
            <a:off x="4356100" y="3141663"/>
            <a:ext cx="0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79388" y="2205038"/>
            <a:ext cx="8640762" cy="3816350"/>
          </a:xfrm>
          <a:solidFill>
            <a:srgbClr val="FFFF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609600" indent="-609600" algn="l" eaLnBrk="1" hangingPunct="1">
              <a:lnSpc>
                <a:spcPct val="80000"/>
              </a:lnSpc>
            </a:pPr>
            <a:r>
              <a:rPr lang="cs-CZ" altLang="cs-CZ" sz="2000" b="1" smtClean="0"/>
              <a:t>Půdorys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cs-CZ" altLang="cs-CZ" sz="2000" smtClean="0">
              <a:solidFill>
                <a:srgbClr val="FF0000"/>
              </a:solidFill>
            </a:endParaRPr>
          </a:p>
          <a:p>
            <a:pPr marL="609600" indent="-609600" eaLnBrk="1" hangingPunct="1">
              <a:lnSpc>
                <a:spcPct val="80000"/>
              </a:lnSpc>
            </a:pPr>
            <a:r>
              <a:rPr lang="cs-CZ" altLang="cs-CZ" sz="2000" smtClean="0">
                <a:solidFill>
                  <a:srgbClr val="FF0000"/>
                </a:solidFill>
              </a:rPr>
              <a:t>1. Zaměřujeme tzv. </a:t>
            </a:r>
            <a:r>
              <a:rPr lang="cs-CZ" altLang="cs-CZ" sz="2000" b="1" u="sng" smtClean="0">
                <a:solidFill>
                  <a:srgbClr val="FF0000"/>
                </a:solidFill>
              </a:rPr>
              <a:t>staničením!!</a:t>
            </a:r>
            <a:r>
              <a:rPr lang="cs-CZ" altLang="cs-CZ" sz="2000" u="sng" smtClean="0">
                <a:solidFill>
                  <a:srgbClr val="FF0000"/>
                </a:solidFill>
              </a:rPr>
              <a:t>  </a:t>
            </a:r>
            <a:r>
              <a:rPr lang="cs-CZ" altLang="cs-CZ" sz="2000" smtClean="0">
                <a:solidFill>
                  <a:srgbClr val="FF0000"/>
                </a:solidFill>
              </a:rPr>
              <a:t>Ne postupně jako se zakreslují kóty</a:t>
            </a:r>
            <a:r>
              <a:rPr lang="cs-CZ" altLang="cs-CZ" sz="2000" b="1" smtClean="0">
                <a:solidFill>
                  <a:srgbClr val="FF0000"/>
                </a:solidFill>
              </a:rPr>
              <a:t>!!</a:t>
            </a:r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altLang="cs-CZ" sz="2000" smtClean="0"/>
              <a:t>         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r>
              <a:rPr lang="cs-CZ" altLang="cs-CZ" sz="2000" smtClean="0"/>
              <a:t>Při měření pásmem se přiloží nula pásma na zeď 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r>
              <a:rPr lang="cs-CZ" altLang="cs-CZ" sz="2000" smtClean="0"/>
              <a:t>Pásmo se natáhne podél celé místnosti 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r>
              <a:rPr lang="cs-CZ" altLang="cs-CZ" sz="2000" smtClean="0"/>
              <a:t>Odečítají se staniční kóty hran na  stěně. (ostění oken, dveří , niky ….) 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r>
              <a:rPr lang="cs-CZ" altLang="cs-CZ" sz="2000" smtClean="0"/>
              <a:t>Odečte se poslední kóta zaměřované stěny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endParaRPr lang="cs-CZ" altLang="cs-CZ" sz="2000" smtClean="0"/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r>
              <a:rPr lang="cs-CZ" altLang="cs-CZ" sz="2000" smtClean="0"/>
              <a:t>Stejným způsobem se zaměřuje i při měření ručním laserovým dálkoměrem , nulu si opět  dáme vždy na 1 stěnu a měříme podél této stěny všechny hrany na tuto stěnu</a:t>
            </a:r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endParaRPr lang="cs-CZ" altLang="cs-CZ" sz="2000" smtClean="0"/>
          </a:p>
          <a:p>
            <a:pPr marL="609600" indent="-609600" algn="l" eaLnBrk="1" hangingPunct="1">
              <a:lnSpc>
                <a:spcPct val="80000"/>
              </a:lnSpc>
              <a:buFontTx/>
              <a:buAutoNum type="alphaLcParenR"/>
            </a:pPr>
            <a:endParaRPr lang="cs-CZ" altLang="cs-CZ" sz="2000" smtClean="0"/>
          </a:p>
          <a:p>
            <a:pPr marL="609600" indent="-609600" algn="l" eaLnBrk="1" hangingPunct="1">
              <a:lnSpc>
                <a:spcPct val="80000"/>
              </a:lnSpc>
            </a:pPr>
            <a:r>
              <a:rPr lang="cs-CZ" altLang="cs-CZ" sz="2000" smtClean="0">
                <a:solidFill>
                  <a:schemeClr val="bg2"/>
                </a:solidFill>
              </a:rPr>
              <a:t>        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179388" y="620713"/>
            <a:ext cx="9144000" cy="1268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altLang="cs-CZ" sz="3600">
                <a:solidFill>
                  <a:srgbClr val="0033CC"/>
                </a:solidFill>
              </a:rPr>
              <a:t>Zásady  zaměřování</a:t>
            </a:r>
            <a:r>
              <a:rPr lang="cs-CZ" altLang="cs-CZ" sz="3600">
                <a:solidFill>
                  <a:srgbClr val="FF0000"/>
                </a:solidFill>
              </a:rPr>
              <a:t> </a:t>
            </a:r>
            <a:r>
              <a:rPr lang="cs-CZ" altLang="cs-CZ" sz="3600">
                <a:solidFill>
                  <a:srgbClr val="0033CC"/>
                </a:solidFill>
              </a:rPr>
              <a:t>stávajícího stavu místností v objektu pomocí </a:t>
            </a:r>
            <a:r>
              <a:rPr lang="cs-CZ" altLang="cs-CZ" sz="3600">
                <a:solidFill>
                  <a:srgbClr val="FF0000"/>
                </a:solidFill>
              </a:rPr>
              <a:t>oměrných měr</a:t>
            </a:r>
            <a:r>
              <a:rPr lang="cs-CZ" altLang="cs-CZ" sz="3600">
                <a:solidFill>
                  <a:srgbClr val="0033CC"/>
                </a:solidFill>
              </a:rPr>
              <a:t>.</a:t>
            </a:r>
            <a:br>
              <a:rPr lang="cs-CZ" altLang="cs-CZ" sz="3600">
                <a:solidFill>
                  <a:srgbClr val="0033CC"/>
                </a:solidFill>
              </a:rPr>
            </a:br>
            <a:endParaRPr lang="cs-CZ" altLang="cs-CZ" sz="3600">
              <a:solidFill>
                <a:srgbClr val="0033CC"/>
              </a:solidFill>
            </a:endParaRPr>
          </a:p>
        </p:txBody>
      </p:sp>
    </p:spTree>
  </p:cSld>
  <p:clrMapOvr>
    <a:masterClrMapping/>
  </p:clrMapOvr>
  <p:transition spd="slow">
    <p:zoom dir="in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ChangeArrowheads="1"/>
          </p:cNvSpPr>
          <p:nvPr/>
        </p:nvSpPr>
        <p:spPr bwMode="auto">
          <a:xfrm>
            <a:off x="1403350" y="2781300"/>
            <a:ext cx="5761038" cy="216058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8195" name="Rectangle 5"/>
          <p:cNvSpPr>
            <a:spLocks noChangeArrowheads="1"/>
          </p:cNvSpPr>
          <p:nvPr/>
        </p:nvSpPr>
        <p:spPr bwMode="auto">
          <a:xfrm>
            <a:off x="4932363" y="3357563"/>
            <a:ext cx="576262" cy="7921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8196" name="Rectangle 6"/>
          <p:cNvSpPr>
            <a:spLocks noChangeArrowheads="1"/>
          </p:cNvSpPr>
          <p:nvPr/>
        </p:nvSpPr>
        <p:spPr bwMode="auto">
          <a:xfrm>
            <a:off x="3419475" y="3500438"/>
            <a:ext cx="792163" cy="1441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8197" name="Rectangle 7"/>
          <p:cNvSpPr>
            <a:spLocks noChangeArrowheads="1"/>
          </p:cNvSpPr>
          <p:nvPr/>
        </p:nvSpPr>
        <p:spPr bwMode="auto">
          <a:xfrm>
            <a:off x="1763713" y="3141663"/>
            <a:ext cx="720725" cy="13668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8198" name="Text Box 9"/>
          <p:cNvSpPr txBox="1">
            <a:spLocks noChangeArrowheads="1"/>
          </p:cNvSpPr>
          <p:nvPr/>
        </p:nvSpPr>
        <p:spPr bwMode="auto">
          <a:xfrm rot="-5400000">
            <a:off x="6524625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8199" name="Line 10"/>
          <p:cNvSpPr>
            <a:spLocks noChangeShapeType="1"/>
          </p:cNvSpPr>
          <p:nvPr/>
        </p:nvSpPr>
        <p:spPr bwMode="auto">
          <a:xfrm>
            <a:off x="3419475" y="5157788"/>
            <a:ext cx="1588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0" name="Line 11"/>
          <p:cNvSpPr>
            <a:spLocks noChangeShapeType="1"/>
          </p:cNvSpPr>
          <p:nvPr/>
        </p:nvSpPr>
        <p:spPr bwMode="auto">
          <a:xfrm>
            <a:off x="2484438" y="4652963"/>
            <a:ext cx="1587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1" name="Line 12"/>
          <p:cNvSpPr>
            <a:spLocks noChangeShapeType="1"/>
          </p:cNvSpPr>
          <p:nvPr/>
        </p:nvSpPr>
        <p:spPr bwMode="auto">
          <a:xfrm>
            <a:off x="4932363" y="4652963"/>
            <a:ext cx="1587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2" name="Line 13"/>
          <p:cNvSpPr>
            <a:spLocks noChangeShapeType="1"/>
          </p:cNvSpPr>
          <p:nvPr/>
        </p:nvSpPr>
        <p:spPr bwMode="auto">
          <a:xfrm>
            <a:off x="1763713" y="4652963"/>
            <a:ext cx="1587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3" name="Line 14"/>
          <p:cNvSpPr>
            <a:spLocks noChangeShapeType="1"/>
          </p:cNvSpPr>
          <p:nvPr/>
        </p:nvSpPr>
        <p:spPr bwMode="auto">
          <a:xfrm>
            <a:off x="5508625" y="4652963"/>
            <a:ext cx="1588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4" name="Line 16"/>
          <p:cNvSpPr>
            <a:spLocks noChangeShapeType="1"/>
          </p:cNvSpPr>
          <p:nvPr/>
        </p:nvSpPr>
        <p:spPr bwMode="auto">
          <a:xfrm>
            <a:off x="4211638" y="5157788"/>
            <a:ext cx="1587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5" name="Line 17"/>
          <p:cNvSpPr>
            <a:spLocks noChangeShapeType="1"/>
          </p:cNvSpPr>
          <p:nvPr/>
        </p:nvSpPr>
        <p:spPr bwMode="auto">
          <a:xfrm>
            <a:off x="7164388" y="5157788"/>
            <a:ext cx="1587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06" name="Text Box 18"/>
          <p:cNvSpPr txBox="1">
            <a:spLocks noChangeArrowheads="1"/>
          </p:cNvSpPr>
          <p:nvPr/>
        </p:nvSpPr>
        <p:spPr bwMode="auto">
          <a:xfrm rot="-5400000">
            <a:off x="4940300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1.2</a:t>
            </a:r>
          </a:p>
        </p:txBody>
      </p:sp>
      <p:sp>
        <p:nvSpPr>
          <p:cNvPr id="8207" name="Text Box 19"/>
          <p:cNvSpPr txBox="1">
            <a:spLocks noChangeArrowheads="1"/>
          </p:cNvSpPr>
          <p:nvPr/>
        </p:nvSpPr>
        <p:spPr bwMode="auto">
          <a:xfrm rot="-5400000">
            <a:off x="4364038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2.5</a:t>
            </a:r>
          </a:p>
        </p:txBody>
      </p:sp>
      <p:sp>
        <p:nvSpPr>
          <p:cNvPr id="8208" name="Text Box 20"/>
          <p:cNvSpPr txBox="1">
            <a:spLocks noChangeArrowheads="1"/>
          </p:cNvSpPr>
          <p:nvPr/>
        </p:nvSpPr>
        <p:spPr bwMode="auto">
          <a:xfrm rot="-5400000">
            <a:off x="3644900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3.8</a:t>
            </a:r>
          </a:p>
        </p:txBody>
      </p:sp>
      <p:sp>
        <p:nvSpPr>
          <p:cNvPr id="8209" name="Text Box 21"/>
          <p:cNvSpPr txBox="1">
            <a:spLocks noChangeArrowheads="1"/>
          </p:cNvSpPr>
          <p:nvPr/>
        </p:nvSpPr>
        <p:spPr bwMode="auto">
          <a:xfrm rot="-5400000">
            <a:off x="2852738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4.8</a:t>
            </a:r>
          </a:p>
        </p:txBody>
      </p:sp>
      <p:sp>
        <p:nvSpPr>
          <p:cNvPr id="8210" name="Text Box 22"/>
          <p:cNvSpPr txBox="1">
            <a:spLocks noChangeArrowheads="1"/>
          </p:cNvSpPr>
          <p:nvPr/>
        </p:nvSpPr>
        <p:spPr bwMode="auto">
          <a:xfrm rot="-5400000">
            <a:off x="1916113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5.2</a:t>
            </a:r>
          </a:p>
        </p:txBody>
      </p:sp>
      <p:sp>
        <p:nvSpPr>
          <p:cNvPr id="8211" name="Text Box 23"/>
          <p:cNvSpPr txBox="1">
            <a:spLocks noChangeArrowheads="1"/>
          </p:cNvSpPr>
          <p:nvPr/>
        </p:nvSpPr>
        <p:spPr bwMode="auto">
          <a:xfrm rot="-5400000">
            <a:off x="1196975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6.2</a:t>
            </a:r>
          </a:p>
        </p:txBody>
      </p:sp>
      <p:sp>
        <p:nvSpPr>
          <p:cNvPr id="8212" name="Text Box 24"/>
          <p:cNvSpPr txBox="1">
            <a:spLocks noChangeArrowheads="1"/>
          </p:cNvSpPr>
          <p:nvPr/>
        </p:nvSpPr>
        <p:spPr bwMode="auto">
          <a:xfrm rot="-5400000">
            <a:off x="692150" y="522128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 u="sng"/>
              <a:t>6.8</a:t>
            </a:r>
          </a:p>
        </p:txBody>
      </p:sp>
      <p:sp>
        <p:nvSpPr>
          <p:cNvPr id="8213" name="Line 26"/>
          <p:cNvSpPr>
            <a:spLocks noChangeShapeType="1"/>
          </p:cNvSpPr>
          <p:nvPr/>
        </p:nvSpPr>
        <p:spPr bwMode="auto">
          <a:xfrm>
            <a:off x="1403350" y="5157788"/>
            <a:ext cx="1588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14" name="Line 27"/>
          <p:cNvSpPr>
            <a:spLocks noChangeShapeType="1"/>
          </p:cNvSpPr>
          <p:nvPr/>
        </p:nvSpPr>
        <p:spPr bwMode="auto">
          <a:xfrm flipH="1">
            <a:off x="1403350" y="5805488"/>
            <a:ext cx="5761038" cy="1587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oval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15" name="Text Box 28"/>
          <p:cNvSpPr txBox="1">
            <a:spLocks noChangeArrowheads="1"/>
          </p:cNvSpPr>
          <p:nvPr/>
        </p:nvSpPr>
        <p:spPr bwMode="auto">
          <a:xfrm>
            <a:off x="250825" y="2133600"/>
            <a:ext cx="2736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/>
              <a:t>Řez místností</a:t>
            </a:r>
          </a:p>
        </p:txBody>
      </p:sp>
      <p:sp>
        <p:nvSpPr>
          <p:cNvPr id="8216" name="Text Box 29"/>
          <p:cNvSpPr txBox="1">
            <a:spLocks noChangeArrowheads="1"/>
          </p:cNvSpPr>
          <p:nvPr/>
        </p:nvSpPr>
        <p:spPr bwMode="auto">
          <a:xfrm>
            <a:off x="539750" y="188913"/>
            <a:ext cx="8208963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3600">
                <a:solidFill>
                  <a:srgbClr val="0033CC"/>
                </a:solidFill>
              </a:rPr>
              <a:t>Postup měření staničením a doměření výšek v místnosti</a:t>
            </a:r>
          </a:p>
        </p:txBody>
      </p:sp>
      <p:sp>
        <p:nvSpPr>
          <p:cNvPr id="8217" name="Text Box 30"/>
          <p:cNvSpPr txBox="1">
            <a:spLocks noChangeArrowheads="1"/>
          </p:cNvSpPr>
          <p:nvPr/>
        </p:nvSpPr>
        <p:spPr bwMode="auto">
          <a:xfrm>
            <a:off x="2843213" y="6021388"/>
            <a:ext cx="33131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chemeClr val="hlink"/>
                </a:solidFill>
              </a:rPr>
              <a:t>Směr odečítání staničení</a:t>
            </a:r>
          </a:p>
        </p:txBody>
      </p:sp>
      <p:sp>
        <p:nvSpPr>
          <p:cNvPr id="8218" name="Line 32"/>
          <p:cNvSpPr>
            <a:spLocks noChangeShapeType="1"/>
          </p:cNvSpPr>
          <p:nvPr/>
        </p:nvSpPr>
        <p:spPr bwMode="auto">
          <a:xfrm>
            <a:off x="6300788" y="2781300"/>
            <a:ext cx="0" cy="2160588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19" name="Text Box 33"/>
          <p:cNvSpPr txBox="1">
            <a:spLocks noChangeArrowheads="1"/>
          </p:cNvSpPr>
          <p:nvPr/>
        </p:nvSpPr>
        <p:spPr bwMode="auto">
          <a:xfrm rot="-5400000">
            <a:off x="4508500" y="3132138"/>
            <a:ext cx="31686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světlá výška místnosti</a:t>
            </a:r>
          </a:p>
        </p:txBody>
      </p:sp>
      <p:sp>
        <p:nvSpPr>
          <p:cNvPr id="8220" name="Text Box 35"/>
          <p:cNvSpPr txBox="1">
            <a:spLocks noChangeArrowheads="1"/>
          </p:cNvSpPr>
          <p:nvPr/>
        </p:nvSpPr>
        <p:spPr bwMode="auto">
          <a:xfrm>
            <a:off x="539750" y="1484313"/>
            <a:ext cx="3095625" cy="3762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Kóty se zapisují v metrech!!!</a:t>
            </a:r>
          </a:p>
        </p:txBody>
      </p:sp>
      <p:sp>
        <p:nvSpPr>
          <p:cNvPr id="8221" name="Line 36"/>
          <p:cNvSpPr>
            <a:spLocks noChangeShapeType="1"/>
          </p:cNvSpPr>
          <p:nvPr/>
        </p:nvSpPr>
        <p:spPr bwMode="auto">
          <a:xfrm>
            <a:off x="5148263" y="4149725"/>
            <a:ext cx="0" cy="792163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22" name="Line 37"/>
          <p:cNvSpPr>
            <a:spLocks noChangeShapeType="1"/>
          </p:cNvSpPr>
          <p:nvPr/>
        </p:nvSpPr>
        <p:spPr bwMode="auto">
          <a:xfrm>
            <a:off x="3779838" y="3500438"/>
            <a:ext cx="0" cy="144145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23" name="Line 38"/>
          <p:cNvSpPr>
            <a:spLocks noChangeShapeType="1"/>
          </p:cNvSpPr>
          <p:nvPr/>
        </p:nvSpPr>
        <p:spPr bwMode="auto">
          <a:xfrm>
            <a:off x="5364163" y="3357563"/>
            <a:ext cx="0" cy="792162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24" name="Text Box 39"/>
          <p:cNvSpPr txBox="1">
            <a:spLocks noChangeArrowheads="1"/>
          </p:cNvSpPr>
          <p:nvPr/>
        </p:nvSpPr>
        <p:spPr bwMode="auto">
          <a:xfrm rot="-5400000">
            <a:off x="3027362" y="4037013"/>
            <a:ext cx="108902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výška dveří</a:t>
            </a:r>
          </a:p>
        </p:txBody>
      </p:sp>
      <p:sp>
        <p:nvSpPr>
          <p:cNvPr id="8225" name="Text Box 43"/>
          <p:cNvSpPr txBox="1">
            <a:spLocks noChangeArrowheads="1"/>
          </p:cNvSpPr>
          <p:nvPr/>
        </p:nvSpPr>
        <p:spPr bwMode="auto">
          <a:xfrm>
            <a:off x="4500563" y="2133600"/>
            <a:ext cx="31686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výška okna</a:t>
            </a:r>
          </a:p>
        </p:txBody>
      </p:sp>
      <p:sp>
        <p:nvSpPr>
          <p:cNvPr id="8226" name="Line 44"/>
          <p:cNvSpPr>
            <a:spLocks noChangeShapeType="1"/>
          </p:cNvSpPr>
          <p:nvPr/>
        </p:nvSpPr>
        <p:spPr bwMode="auto">
          <a:xfrm>
            <a:off x="4643438" y="2420938"/>
            <a:ext cx="649287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27" name="Text Box 45"/>
          <p:cNvSpPr txBox="1">
            <a:spLocks noChangeArrowheads="1"/>
          </p:cNvSpPr>
          <p:nvPr/>
        </p:nvSpPr>
        <p:spPr bwMode="auto">
          <a:xfrm>
            <a:off x="179388" y="3933825"/>
            <a:ext cx="100806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Šířka zdí</a:t>
            </a:r>
          </a:p>
        </p:txBody>
      </p:sp>
      <p:sp>
        <p:nvSpPr>
          <p:cNvPr id="8228" name="Line 46"/>
          <p:cNvSpPr>
            <a:spLocks noChangeShapeType="1"/>
          </p:cNvSpPr>
          <p:nvPr/>
        </p:nvSpPr>
        <p:spPr bwMode="auto">
          <a:xfrm>
            <a:off x="3779838" y="2565400"/>
            <a:ext cx="1296987" cy="1943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29" name="Line 47"/>
          <p:cNvSpPr>
            <a:spLocks noChangeShapeType="1"/>
          </p:cNvSpPr>
          <p:nvPr/>
        </p:nvSpPr>
        <p:spPr bwMode="auto">
          <a:xfrm flipV="1">
            <a:off x="1763713" y="4292600"/>
            <a:ext cx="360362" cy="2159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8231" name="Line 39"/>
          <p:cNvSpPr>
            <a:spLocks noChangeShapeType="1"/>
          </p:cNvSpPr>
          <p:nvPr/>
        </p:nvSpPr>
        <p:spPr bwMode="auto">
          <a:xfrm>
            <a:off x="1116013" y="4076700"/>
            <a:ext cx="7921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ransition spd="slow">
    <p:zoom dir="in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58"/>
          <p:cNvSpPr>
            <a:spLocks noChangeArrowheads="1"/>
          </p:cNvSpPr>
          <p:nvPr/>
        </p:nvSpPr>
        <p:spPr bwMode="auto">
          <a:xfrm>
            <a:off x="7164388" y="4437063"/>
            <a:ext cx="431800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19" name="Rectangle 55"/>
          <p:cNvSpPr>
            <a:spLocks noChangeArrowheads="1"/>
          </p:cNvSpPr>
          <p:nvPr/>
        </p:nvSpPr>
        <p:spPr bwMode="auto">
          <a:xfrm>
            <a:off x="971550" y="4437063"/>
            <a:ext cx="431800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20" name="Rectangle 54"/>
          <p:cNvSpPr>
            <a:spLocks noChangeArrowheads="1"/>
          </p:cNvSpPr>
          <p:nvPr/>
        </p:nvSpPr>
        <p:spPr bwMode="auto">
          <a:xfrm>
            <a:off x="755650" y="3860800"/>
            <a:ext cx="1008063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21" name="Text Box 6"/>
          <p:cNvSpPr txBox="1">
            <a:spLocks noChangeArrowheads="1"/>
          </p:cNvSpPr>
          <p:nvPr/>
        </p:nvSpPr>
        <p:spPr bwMode="auto">
          <a:xfrm rot="-5400000">
            <a:off x="6524625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9222" name="Line 7"/>
          <p:cNvSpPr>
            <a:spLocks noChangeShapeType="1"/>
          </p:cNvSpPr>
          <p:nvPr/>
        </p:nvSpPr>
        <p:spPr bwMode="auto">
          <a:xfrm>
            <a:off x="3419475" y="4652963"/>
            <a:ext cx="1588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3" name="Line 8"/>
          <p:cNvSpPr>
            <a:spLocks noChangeShapeType="1"/>
          </p:cNvSpPr>
          <p:nvPr/>
        </p:nvSpPr>
        <p:spPr bwMode="auto">
          <a:xfrm>
            <a:off x="2484438" y="4148138"/>
            <a:ext cx="1587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4" name="Line 9"/>
          <p:cNvSpPr>
            <a:spLocks noChangeShapeType="1"/>
          </p:cNvSpPr>
          <p:nvPr/>
        </p:nvSpPr>
        <p:spPr bwMode="auto">
          <a:xfrm>
            <a:off x="4932363" y="4148138"/>
            <a:ext cx="1587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5" name="Line 10"/>
          <p:cNvSpPr>
            <a:spLocks noChangeShapeType="1"/>
          </p:cNvSpPr>
          <p:nvPr/>
        </p:nvSpPr>
        <p:spPr bwMode="auto">
          <a:xfrm>
            <a:off x="1763713" y="4148138"/>
            <a:ext cx="1587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6" name="Line 11"/>
          <p:cNvSpPr>
            <a:spLocks noChangeShapeType="1"/>
          </p:cNvSpPr>
          <p:nvPr/>
        </p:nvSpPr>
        <p:spPr bwMode="auto">
          <a:xfrm>
            <a:off x="5508625" y="4148138"/>
            <a:ext cx="1588" cy="11525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7" name="Line 12"/>
          <p:cNvSpPr>
            <a:spLocks noChangeShapeType="1"/>
          </p:cNvSpPr>
          <p:nvPr/>
        </p:nvSpPr>
        <p:spPr bwMode="auto">
          <a:xfrm>
            <a:off x="4211638" y="4652963"/>
            <a:ext cx="1587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8" name="Line 13"/>
          <p:cNvSpPr>
            <a:spLocks noChangeShapeType="1"/>
          </p:cNvSpPr>
          <p:nvPr/>
        </p:nvSpPr>
        <p:spPr bwMode="auto">
          <a:xfrm>
            <a:off x="7164388" y="4652963"/>
            <a:ext cx="1587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29" name="Text Box 14"/>
          <p:cNvSpPr txBox="1">
            <a:spLocks noChangeArrowheads="1"/>
          </p:cNvSpPr>
          <p:nvPr/>
        </p:nvSpPr>
        <p:spPr bwMode="auto">
          <a:xfrm rot="-5400000">
            <a:off x="4940300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1.2</a:t>
            </a:r>
          </a:p>
        </p:txBody>
      </p:sp>
      <p:sp>
        <p:nvSpPr>
          <p:cNvPr id="9230" name="Text Box 15"/>
          <p:cNvSpPr txBox="1">
            <a:spLocks noChangeArrowheads="1"/>
          </p:cNvSpPr>
          <p:nvPr/>
        </p:nvSpPr>
        <p:spPr bwMode="auto">
          <a:xfrm rot="-5400000">
            <a:off x="4364038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2.5</a:t>
            </a:r>
          </a:p>
        </p:txBody>
      </p:sp>
      <p:sp>
        <p:nvSpPr>
          <p:cNvPr id="9231" name="Text Box 16"/>
          <p:cNvSpPr txBox="1">
            <a:spLocks noChangeArrowheads="1"/>
          </p:cNvSpPr>
          <p:nvPr/>
        </p:nvSpPr>
        <p:spPr bwMode="auto">
          <a:xfrm rot="-5400000">
            <a:off x="3644900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3.8</a:t>
            </a:r>
          </a:p>
        </p:txBody>
      </p:sp>
      <p:sp>
        <p:nvSpPr>
          <p:cNvPr id="9232" name="Text Box 17"/>
          <p:cNvSpPr txBox="1">
            <a:spLocks noChangeArrowheads="1"/>
          </p:cNvSpPr>
          <p:nvPr/>
        </p:nvSpPr>
        <p:spPr bwMode="auto">
          <a:xfrm rot="-5400000">
            <a:off x="2852738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4.8</a:t>
            </a:r>
          </a:p>
        </p:txBody>
      </p:sp>
      <p:sp>
        <p:nvSpPr>
          <p:cNvPr id="9233" name="Text Box 18"/>
          <p:cNvSpPr txBox="1">
            <a:spLocks noChangeArrowheads="1"/>
          </p:cNvSpPr>
          <p:nvPr/>
        </p:nvSpPr>
        <p:spPr bwMode="auto">
          <a:xfrm rot="-5400000">
            <a:off x="1916113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5.2</a:t>
            </a:r>
          </a:p>
        </p:txBody>
      </p:sp>
      <p:sp>
        <p:nvSpPr>
          <p:cNvPr id="9234" name="Text Box 19"/>
          <p:cNvSpPr txBox="1">
            <a:spLocks noChangeArrowheads="1"/>
          </p:cNvSpPr>
          <p:nvPr/>
        </p:nvSpPr>
        <p:spPr bwMode="auto">
          <a:xfrm rot="-5400000">
            <a:off x="1196975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6.2</a:t>
            </a:r>
          </a:p>
        </p:txBody>
      </p:sp>
      <p:sp>
        <p:nvSpPr>
          <p:cNvPr id="9235" name="Text Box 20"/>
          <p:cNvSpPr txBox="1">
            <a:spLocks noChangeArrowheads="1"/>
          </p:cNvSpPr>
          <p:nvPr/>
        </p:nvSpPr>
        <p:spPr bwMode="auto">
          <a:xfrm rot="-5400000">
            <a:off x="836613" y="4860925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 u="sng"/>
              <a:t>6.8</a:t>
            </a:r>
          </a:p>
        </p:txBody>
      </p:sp>
      <p:sp>
        <p:nvSpPr>
          <p:cNvPr id="9236" name="Line 21"/>
          <p:cNvSpPr>
            <a:spLocks noChangeShapeType="1"/>
          </p:cNvSpPr>
          <p:nvPr/>
        </p:nvSpPr>
        <p:spPr bwMode="auto">
          <a:xfrm>
            <a:off x="1403350" y="4652963"/>
            <a:ext cx="1588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37" name="Text Box 23"/>
          <p:cNvSpPr txBox="1">
            <a:spLocks noChangeArrowheads="1"/>
          </p:cNvSpPr>
          <p:nvPr/>
        </p:nvSpPr>
        <p:spPr bwMode="auto">
          <a:xfrm>
            <a:off x="250825" y="2781300"/>
            <a:ext cx="34575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/>
              <a:t>Půdorys místností</a:t>
            </a:r>
          </a:p>
        </p:txBody>
      </p:sp>
      <p:sp>
        <p:nvSpPr>
          <p:cNvPr id="9238" name="Text Box 24"/>
          <p:cNvSpPr txBox="1">
            <a:spLocks noChangeArrowheads="1"/>
          </p:cNvSpPr>
          <p:nvPr/>
        </p:nvSpPr>
        <p:spPr bwMode="auto">
          <a:xfrm>
            <a:off x="539750" y="188913"/>
            <a:ext cx="8208963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3600">
                <a:solidFill>
                  <a:srgbClr val="0033CC"/>
                </a:solidFill>
              </a:rPr>
              <a:t>Postup zapisování zaměření do náčrtu půdorysu místnosti</a:t>
            </a:r>
          </a:p>
        </p:txBody>
      </p:sp>
      <p:sp>
        <p:nvSpPr>
          <p:cNvPr id="9239" name="Text Box 25"/>
          <p:cNvSpPr txBox="1">
            <a:spLocks noChangeArrowheads="1"/>
          </p:cNvSpPr>
          <p:nvPr/>
        </p:nvSpPr>
        <p:spPr bwMode="auto">
          <a:xfrm>
            <a:off x="2124075" y="5516563"/>
            <a:ext cx="37433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/>
              <a:t>Zapisování  odečteného staničení do půdorysu místnosti  </a:t>
            </a:r>
            <a:r>
              <a:rPr lang="cs-CZ" altLang="cs-CZ" b="1">
                <a:solidFill>
                  <a:srgbClr val="FF0000"/>
                </a:solidFill>
              </a:rPr>
              <a:t>!!!!!</a:t>
            </a:r>
          </a:p>
        </p:txBody>
      </p:sp>
      <p:sp>
        <p:nvSpPr>
          <p:cNvPr id="9240" name="Text Box 28"/>
          <p:cNvSpPr txBox="1">
            <a:spLocks noChangeArrowheads="1"/>
          </p:cNvSpPr>
          <p:nvPr/>
        </p:nvSpPr>
        <p:spPr bwMode="auto">
          <a:xfrm>
            <a:off x="539750" y="1484313"/>
            <a:ext cx="3095625" cy="650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Kóty se zapisují v metrech!!! - méně nul</a:t>
            </a:r>
          </a:p>
        </p:txBody>
      </p:sp>
      <p:sp>
        <p:nvSpPr>
          <p:cNvPr id="9241" name="Rectangle 38"/>
          <p:cNvSpPr>
            <a:spLocks noChangeArrowheads="1"/>
          </p:cNvSpPr>
          <p:nvPr/>
        </p:nvSpPr>
        <p:spPr bwMode="auto">
          <a:xfrm>
            <a:off x="2411413" y="3860800"/>
            <a:ext cx="5761037" cy="576263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42" name="Rectangle 40"/>
          <p:cNvSpPr>
            <a:spLocks noChangeArrowheads="1"/>
          </p:cNvSpPr>
          <p:nvPr/>
        </p:nvSpPr>
        <p:spPr bwMode="auto">
          <a:xfrm>
            <a:off x="3419475" y="3860800"/>
            <a:ext cx="792163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43" name="Rectangle 41"/>
          <p:cNvSpPr>
            <a:spLocks noChangeArrowheads="1"/>
          </p:cNvSpPr>
          <p:nvPr/>
        </p:nvSpPr>
        <p:spPr bwMode="auto">
          <a:xfrm>
            <a:off x="4932363" y="3860800"/>
            <a:ext cx="576262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44" name="Rectangle 39"/>
          <p:cNvSpPr>
            <a:spLocks noChangeArrowheads="1"/>
          </p:cNvSpPr>
          <p:nvPr/>
        </p:nvSpPr>
        <p:spPr bwMode="auto">
          <a:xfrm>
            <a:off x="1763713" y="3860800"/>
            <a:ext cx="720725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45" name="Line 43"/>
          <p:cNvSpPr>
            <a:spLocks noChangeShapeType="1"/>
          </p:cNvSpPr>
          <p:nvPr/>
        </p:nvSpPr>
        <p:spPr bwMode="auto">
          <a:xfrm flipH="1">
            <a:off x="755650" y="3860800"/>
            <a:ext cx="10080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46" name="Rectangle 44"/>
          <p:cNvSpPr>
            <a:spLocks noChangeArrowheads="1"/>
          </p:cNvSpPr>
          <p:nvPr/>
        </p:nvSpPr>
        <p:spPr bwMode="auto">
          <a:xfrm>
            <a:off x="2484438" y="3860800"/>
            <a:ext cx="935037" cy="576263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47" name="Line 46"/>
          <p:cNvSpPr>
            <a:spLocks noChangeShapeType="1"/>
          </p:cNvSpPr>
          <p:nvPr/>
        </p:nvSpPr>
        <p:spPr bwMode="auto">
          <a:xfrm>
            <a:off x="1763713" y="3860800"/>
            <a:ext cx="0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48" name="Line 47"/>
          <p:cNvSpPr>
            <a:spLocks noChangeShapeType="1"/>
          </p:cNvSpPr>
          <p:nvPr/>
        </p:nvSpPr>
        <p:spPr bwMode="auto">
          <a:xfrm flipH="1">
            <a:off x="1403350" y="4437063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49" name="Line 48"/>
          <p:cNvSpPr>
            <a:spLocks noChangeShapeType="1"/>
          </p:cNvSpPr>
          <p:nvPr/>
        </p:nvSpPr>
        <p:spPr bwMode="auto">
          <a:xfrm>
            <a:off x="1403350" y="4437063"/>
            <a:ext cx="0" cy="5032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0" name="Rectangle 49"/>
          <p:cNvSpPr>
            <a:spLocks noChangeArrowheads="1"/>
          </p:cNvSpPr>
          <p:nvPr/>
        </p:nvSpPr>
        <p:spPr bwMode="auto">
          <a:xfrm>
            <a:off x="4211638" y="3860800"/>
            <a:ext cx="720725" cy="576263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51" name="Line 50"/>
          <p:cNvSpPr>
            <a:spLocks noChangeShapeType="1"/>
          </p:cNvSpPr>
          <p:nvPr/>
        </p:nvSpPr>
        <p:spPr bwMode="auto">
          <a:xfrm>
            <a:off x="5508625" y="3860800"/>
            <a:ext cx="266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2" name="Line 51"/>
          <p:cNvSpPr>
            <a:spLocks noChangeShapeType="1"/>
          </p:cNvSpPr>
          <p:nvPr/>
        </p:nvSpPr>
        <p:spPr bwMode="auto">
          <a:xfrm>
            <a:off x="5508625" y="3860800"/>
            <a:ext cx="0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3" name="Line 52"/>
          <p:cNvSpPr>
            <a:spLocks noChangeShapeType="1"/>
          </p:cNvSpPr>
          <p:nvPr/>
        </p:nvSpPr>
        <p:spPr bwMode="auto">
          <a:xfrm>
            <a:off x="5508625" y="4437063"/>
            <a:ext cx="16557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4" name="Line 53"/>
          <p:cNvSpPr>
            <a:spLocks noChangeShapeType="1"/>
          </p:cNvSpPr>
          <p:nvPr/>
        </p:nvSpPr>
        <p:spPr bwMode="auto">
          <a:xfrm>
            <a:off x="7164388" y="443706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5" name="Line 56"/>
          <p:cNvSpPr>
            <a:spLocks noChangeShapeType="1"/>
          </p:cNvSpPr>
          <p:nvPr/>
        </p:nvSpPr>
        <p:spPr bwMode="auto">
          <a:xfrm>
            <a:off x="755650" y="4437063"/>
            <a:ext cx="2159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6" name="Line 57"/>
          <p:cNvSpPr>
            <a:spLocks noChangeShapeType="1"/>
          </p:cNvSpPr>
          <p:nvPr/>
        </p:nvSpPr>
        <p:spPr bwMode="auto">
          <a:xfrm>
            <a:off x="971550" y="4437063"/>
            <a:ext cx="0" cy="504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7" name="Line 59"/>
          <p:cNvSpPr>
            <a:spLocks noChangeShapeType="1"/>
          </p:cNvSpPr>
          <p:nvPr/>
        </p:nvSpPr>
        <p:spPr bwMode="auto">
          <a:xfrm flipH="1">
            <a:off x="7596188" y="4437063"/>
            <a:ext cx="5762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8" name="Line 60"/>
          <p:cNvSpPr>
            <a:spLocks noChangeShapeType="1"/>
          </p:cNvSpPr>
          <p:nvPr/>
        </p:nvSpPr>
        <p:spPr bwMode="auto">
          <a:xfrm>
            <a:off x="7596188" y="443706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59" name="Rectangle 61"/>
          <p:cNvSpPr>
            <a:spLocks noChangeArrowheads="1"/>
          </p:cNvSpPr>
          <p:nvPr/>
        </p:nvSpPr>
        <p:spPr bwMode="auto">
          <a:xfrm>
            <a:off x="4932363" y="4076700"/>
            <a:ext cx="576262" cy="73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9260" name="Text Box 63"/>
          <p:cNvSpPr txBox="1">
            <a:spLocks noChangeArrowheads="1"/>
          </p:cNvSpPr>
          <p:nvPr/>
        </p:nvSpPr>
        <p:spPr bwMode="auto">
          <a:xfrm>
            <a:off x="6300788" y="44370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9261" name="Line 64"/>
          <p:cNvSpPr>
            <a:spLocks noChangeShapeType="1"/>
          </p:cNvSpPr>
          <p:nvPr/>
        </p:nvSpPr>
        <p:spPr bwMode="auto">
          <a:xfrm>
            <a:off x="6588125" y="4797425"/>
            <a:ext cx="0" cy="13684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oval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2" name="Text Box 65"/>
          <p:cNvSpPr txBox="1">
            <a:spLocks noChangeArrowheads="1"/>
          </p:cNvSpPr>
          <p:nvPr/>
        </p:nvSpPr>
        <p:spPr bwMode="auto">
          <a:xfrm>
            <a:off x="1692275" y="45085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9263" name="Line 66"/>
          <p:cNvSpPr>
            <a:spLocks noChangeShapeType="1"/>
          </p:cNvSpPr>
          <p:nvPr/>
        </p:nvSpPr>
        <p:spPr bwMode="auto">
          <a:xfrm>
            <a:off x="1908175" y="4868863"/>
            <a:ext cx="0" cy="13684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oval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4" name="Line 67"/>
          <p:cNvSpPr>
            <a:spLocks noChangeShapeType="1"/>
          </p:cNvSpPr>
          <p:nvPr/>
        </p:nvSpPr>
        <p:spPr bwMode="auto">
          <a:xfrm flipV="1">
            <a:off x="3419475" y="3068638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5" name="Line 70"/>
          <p:cNvSpPr>
            <a:spLocks noChangeShapeType="1"/>
          </p:cNvSpPr>
          <p:nvPr/>
        </p:nvSpPr>
        <p:spPr bwMode="auto">
          <a:xfrm>
            <a:off x="3419475" y="3068638"/>
            <a:ext cx="792163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6" name="Line 71"/>
          <p:cNvSpPr>
            <a:spLocks noChangeShapeType="1"/>
          </p:cNvSpPr>
          <p:nvPr/>
        </p:nvSpPr>
        <p:spPr bwMode="auto">
          <a:xfrm>
            <a:off x="3851275" y="2781300"/>
            <a:ext cx="0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7" name="Line 72"/>
          <p:cNvSpPr>
            <a:spLocks noChangeShapeType="1"/>
          </p:cNvSpPr>
          <p:nvPr/>
        </p:nvSpPr>
        <p:spPr bwMode="auto">
          <a:xfrm>
            <a:off x="5795963" y="3860800"/>
            <a:ext cx="0" cy="5762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8" name="Line 73"/>
          <p:cNvSpPr>
            <a:spLocks noChangeShapeType="1"/>
          </p:cNvSpPr>
          <p:nvPr/>
        </p:nvSpPr>
        <p:spPr bwMode="auto">
          <a:xfrm flipH="1">
            <a:off x="5651500" y="2708275"/>
            <a:ext cx="720725" cy="1441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69" name="Text Box 74"/>
          <p:cNvSpPr txBox="1">
            <a:spLocks noChangeArrowheads="1"/>
          </p:cNvSpPr>
          <p:nvPr/>
        </p:nvSpPr>
        <p:spPr bwMode="auto">
          <a:xfrm>
            <a:off x="6264275" y="2349500"/>
            <a:ext cx="28797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/>
              <a:t>zaměření tloušťky stěny</a:t>
            </a:r>
          </a:p>
        </p:txBody>
      </p:sp>
      <p:sp>
        <p:nvSpPr>
          <p:cNvPr id="9270" name="Line 75"/>
          <p:cNvSpPr>
            <a:spLocks noChangeShapeType="1"/>
          </p:cNvSpPr>
          <p:nvPr/>
        </p:nvSpPr>
        <p:spPr bwMode="auto">
          <a:xfrm flipH="1">
            <a:off x="4067175" y="1916113"/>
            <a:ext cx="1512888" cy="28813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71" name="Text Box 76"/>
          <p:cNvSpPr txBox="1">
            <a:spLocks noChangeArrowheads="1"/>
          </p:cNvSpPr>
          <p:nvPr/>
        </p:nvSpPr>
        <p:spPr bwMode="auto">
          <a:xfrm>
            <a:off x="5435600" y="1557338"/>
            <a:ext cx="34575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b="1" u="sng">
                <a:solidFill>
                  <a:srgbClr val="FF0000"/>
                </a:solidFill>
              </a:rPr>
              <a:t>Čísla </a:t>
            </a:r>
            <a:r>
              <a:rPr lang="cs-CZ" altLang="cs-CZ" sz="2000" b="1" u="sng">
                <a:solidFill>
                  <a:srgbClr val="FF0000"/>
                </a:solidFill>
              </a:rPr>
              <a:t>vždy</a:t>
            </a:r>
            <a:r>
              <a:rPr lang="cs-CZ" altLang="cs-CZ" b="1" u="sng">
                <a:solidFill>
                  <a:srgbClr val="FF0000"/>
                </a:solidFill>
              </a:rPr>
              <a:t> kolmo ke stěně !!</a:t>
            </a:r>
          </a:p>
        </p:txBody>
      </p:sp>
      <p:sp>
        <p:nvSpPr>
          <p:cNvPr id="9272" name="Text Box 77"/>
          <p:cNvSpPr txBox="1">
            <a:spLocks noChangeArrowheads="1"/>
          </p:cNvSpPr>
          <p:nvPr/>
        </p:nvSpPr>
        <p:spPr bwMode="auto">
          <a:xfrm rot="-5400000">
            <a:off x="3103562" y="2160588"/>
            <a:ext cx="2225675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>
                <a:solidFill>
                  <a:srgbClr val="FF0000"/>
                </a:solidFill>
              </a:rPr>
              <a:t>výška dveří </a:t>
            </a:r>
            <a:r>
              <a:rPr lang="cs-CZ" altLang="cs-CZ" sz="1400"/>
              <a:t>u</a:t>
            </a:r>
            <a:r>
              <a:rPr lang="cs-CZ" altLang="cs-CZ" sz="1400">
                <a:solidFill>
                  <a:srgbClr val="FF0000"/>
                </a:solidFill>
              </a:rPr>
              <a:t> </a:t>
            </a:r>
            <a:r>
              <a:rPr lang="cs-CZ" altLang="cs-CZ" sz="1400"/>
              <a:t>dřevěných dveří bývá výška jiná než 1970mm</a:t>
            </a:r>
          </a:p>
        </p:txBody>
      </p:sp>
      <p:sp>
        <p:nvSpPr>
          <p:cNvPr id="9273" name="Line 78"/>
          <p:cNvSpPr>
            <a:spLocks noChangeShapeType="1"/>
          </p:cNvSpPr>
          <p:nvPr/>
        </p:nvSpPr>
        <p:spPr bwMode="auto">
          <a:xfrm>
            <a:off x="3276600" y="3860800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9274" name="Line 79"/>
          <p:cNvSpPr>
            <a:spLocks noChangeShapeType="1"/>
          </p:cNvSpPr>
          <p:nvPr/>
        </p:nvSpPr>
        <p:spPr bwMode="auto">
          <a:xfrm>
            <a:off x="4356100" y="3860800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ransition spd="slow">
    <p:zoom dir="in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2"/>
          <p:cNvSpPr>
            <a:spLocks noChangeArrowheads="1"/>
          </p:cNvSpPr>
          <p:nvPr/>
        </p:nvSpPr>
        <p:spPr bwMode="auto">
          <a:xfrm>
            <a:off x="5364163" y="3860800"/>
            <a:ext cx="144462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43" name="Rectangle 68"/>
          <p:cNvSpPr>
            <a:spLocks noChangeArrowheads="1"/>
          </p:cNvSpPr>
          <p:nvPr/>
        </p:nvSpPr>
        <p:spPr bwMode="auto">
          <a:xfrm>
            <a:off x="5508625" y="3860800"/>
            <a:ext cx="2663825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44" name="Rectangle 2"/>
          <p:cNvSpPr>
            <a:spLocks noChangeArrowheads="1"/>
          </p:cNvSpPr>
          <p:nvPr/>
        </p:nvSpPr>
        <p:spPr bwMode="auto">
          <a:xfrm>
            <a:off x="7164388" y="4437063"/>
            <a:ext cx="431800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 rot="-5400000">
            <a:off x="6524625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0246" name="Line 10"/>
          <p:cNvSpPr>
            <a:spLocks noChangeShapeType="1"/>
          </p:cNvSpPr>
          <p:nvPr/>
        </p:nvSpPr>
        <p:spPr bwMode="auto">
          <a:xfrm>
            <a:off x="5508625" y="4148138"/>
            <a:ext cx="1588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47" name="Line 12"/>
          <p:cNvSpPr>
            <a:spLocks noChangeShapeType="1"/>
          </p:cNvSpPr>
          <p:nvPr/>
        </p:nvSpPr>
        <p:spPr bwMode="auto">
          <a:xfrm>
            <a:off x="7164388" y="4652963"/>
            <a:ext cx="1587" cy="6477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48" name="Text Box 13"/>
          <p:cNvSpPr txBox="1">
            <a:spLocks noChangeArrowheads="1"/>
          </p:cNvSpPr>
          <p:nvPr/>
        </p:nvSpPr>
        <p:spPr bwMode="auto">
          <a:xfrm rot="-5400000">
            <a:off x="4797425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1.2</a:t>
            </a:r>
          </a:p>
        </p:txBody>
      </p:sp>
      <p:sp>
        <p:nvSpPr>
          <p:cNvPr id="10249" name="Text Box 22"/>
          <p:cNvSpPr txBox="1">
            <a:spLocks noChangeArrowheads="1"/>
          </p:cNvSpPr>
          <p:nvPr/>
        </p:nvSpPr>
        <p:spPr bwMode="auto">
          <a:xfrm>
            <a:off x="539750" y="188913"/>
            <a:ext cx="8208963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3600">
                <a:solidFill>
                  <a:srgbClr val="0033CC"/>
                </a:solidFill>
              </a:rPr>
              <a:t>Postup zapisování zaměření </a:t>
            </a:r>
            <a:r>
              <a:rPr lang="cs-CZ" altLang="cs-CZ" sz="3600">
                <a:solidFill>
                  <a:srgbClr val="FF0000"/>
                </a:solidFill>
              </a:rPr>
              <a:t>výšek oken</a:t>
            </a:r>
            <a:r>
              <a:rPr lang="cs-CZ" altLang="cs-CZ" sz="3600">
                <a:solidFill>
                  <a:srgbClr val="0033CC"/>
                </a:solidFill>
              </a:rPr>
              <a:t>  do náčrtu půdorysu místnosti</a:t>
            </a:r>
          </a:p>
        </p:txBody>
      </p:sp>
      <p:sp>
        <p:nvSpPr>
          <p:cNvPr id="10250" name="Text Box 24"/>
          <p:cNvSpPr txBox="1">
            <a:spLocks noChangeArrowheads="1"/>
          </p:cNvSpPr>
          <p:nvPr/>
        </p:nvSpPr>
        <p:spPr bwMode="auto">
          <a:xfrm>
            <a:off x="5435600" y="1844675"/>
            <a:ext cx="3095625" cy="376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Kóty se zapisují v metrech!!!</a:t>
            </a:r>
          </a:p>
        </p:txBody>
      </p:sp>
      <p:sp>
        <p:nvSpPr>
          <p:cNvPr id="10251" name="Rectangle 27"/>
          <p:cNvSpPr>
            <a:spLocks noChangeArrowheads="1"/>
          </p:cNvSpPr>
          <p:nvPr/>
        </p:nvSpPr>
        <p:spPr bwMode="auto">
          <a:xfrm>
            <a:off x="2555875" y="3860800"/>
            <a:ext cx="2952750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52" name="Rectangle 34"/>
          <p:cNvSpPr>
            <a:spLocks noChangeArrowheads="1"/>
          </p:cNvSpPr>
          <p:nvPr/>
        </p:nvSpPr>
        <p:spPr bwMode="auto">
          <a:xfrm>
            <a:off x="1835150" y="3860800"/>
            <a:ext cx="720725" cy="576263"/>
          </a:xfrm>
          <a:prstGeom prst="rect">
            <a:avLst/>
          </a:prstGeom>
          <a:solidFill>
            <a:schemeClr val="accent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53" name="Line 36"/>
          <p:cNvSpPr>
            <a:spLocks noChangeShapeType="1"/>
          </p:cNvSpPr>
          <p:nvPr/>
        </p:nvSpPr>
        <p:spPr bwMode="auto">
          <a:xfrm>
            <a:off x="5508625" y="4076700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54" name="Line 37"/>
          <p:cNvSpPr>
            <a:spLocks noChangeShapeType="1"/>
          </p:cNvSpPr>
          <p:nvPr/>
        </p:nvSpPr>
        <p:spPr bwMode="auto">
          <a:xfrm>
            <a:off x="5508625" y="4437063"/>
            <a:ext cx="16557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55" name="Line 38"/>
          <p:cNvSpPr>
            <a:spLocks noChangeShapeType="1"/>
          </p:cNvSpPr>
          <p:nvPr/>
        </p:nvSpPr>
        <p:spPr bwMode="auto">
          <a:xfrm>
            <a:off x="7164388" y="443706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56" name="Line 41"/>
          <p:cNvSpPr>
            <a:spLocks noChangeShapeType="1"/>
          </p:cNvSpPr>
          <p:nvPr/>
        </p:nvSpPr>
        <p:spPr bwMode="auto">
          <a:xfrm flipH="1">
            <a:off x="7596188" y="4437063"/>
            <a:ext cx="5762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57" name="Line 42"/>
          <p:cNvSpPr>
            <a:spLocks noChangeShapeType="1"/>
          </p:cNvSpPr>
          <p:nvPr/>
        </p:nvSpPr>
        <p:spPr bwMode="auto">
          <a:xfrm>
            <a:off x="7596188" y="4437063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58" name="Rectangle 43"/>
          <p:cNvSpPr>
            <a:spLocks noChangeArrowheads="1"/>
          </p:cNvSpPr>
          <p:nvPr/>
        </p:nvSpPr>
        <p:spPr bwMode="auto">
          <a:xfrm>
            <a:off x="2555875" y="4076700"/>
            <a:ext cx="2952750" cy="73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59" name="Text Box 44"/>
          <p:cNvSpPr txBox="1">
            <a:spLocks noChangeArrowheads="1"/>
          </p:cNvSpPr>
          <p:nvPr/>
        </p:nvSpPr>
        <p:spPr bwMode="auto">
          <a:xfrm>
            <a:off x="6300788" y="44370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0260" name="Line 45"/>
          <p:cNvSpPr>
            <a:spLocks noChangeShapeType="1"/>
          </p:cNvSpPr>
          <p:nvPr/>
        </p:nvSpPr>
        <p:spPr bwMode="auto">
          <a:xfrm>
            <a:off x="6588125" y="4797425"/>
            <a:ext cx="0" cy="1368425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oval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1" name="Line 51"/>
          <p:cNvSpPr>
            <a:spLocks noChangeShapeType="1"/>
          </p:cNvSpPr>
          <p:nvPr/>
        </p:nvSpPr>
        <p:spPr bwMode="auto">
          <a:xfrm>
            <a:off x="3059113" y="4149725"/>
            <a:ext cx="0" cy="287338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2" name="Text Box 53"/>
          <p:cNvSpPr txBox="1">
            <a:spLocks noChangeArrowheads="1"/>
          </p:cNvSpPr>
          <p:nvPr/>
        </p:nvSpPr>
        <p:spPr bwMode="auto">
          <a:xfrm>
            <a:off x="6011863" y="3213100"/>
            <a:ext cx="28797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/>
              <a:t>zaměření tloušťky stěny</a:t>
            </a:r>
          </a:p>
        </p:txBody>
      </p:sp>
      <p:sp>
        <p:nvSpPr>
          <p:cNvPr id="10263" name="Text Box 57"/>
          <p:cNvSpPr txBox="1">
            <a:spLocks noChangeArrowheads="1"/>
          </p:cNvSpPr>
          <p:nvPr/>
        </p:nvSpPr>
        <p:spPr bwMode="auto">
          <a:xfrm rot="-5400000">
            <a:off x="1916113" y="47164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4.8</a:t>
            </a:r>
          </a:p>
        </p:txBody>
      </p:sp>
      <p:sp>
        <p:nvSpPr>
          <p:cNvPr id="10264" name="Line 59"/>
          <p:cNvSpPr>
            <a:spLocks noChangeShapeType="1"/>
          </p:cNvSpPr>
          <p:nvPr/>
        </p:nvSpPr>
        <p:spPr bwMode="auto">
          <a:xfrm>
            <a:off x="2555875" y="443706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5" name="Line 60"/>
          <p:cNvSpPr>
            <a:spLocks noChangeShapeType="1"/>
          </p:cNvSpPr>
          <p:nvPr/>
        </p:nvSpPr>
        <p:spPr bwMode="auto">
          <a:xfrm>
            <a:off x="2339975" y="5734050"/>
            <a:ext cx="3455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6" name="Line 61"/>
          <p:cNvSpPr>
            <a:spLocks noChangeShapeType="1"/>
          </p:cNvSpPr>
          <p:nvPr/>
        </p:nvSpPr>
        <p:spPr bwMode="auto">
          <a:xfrm>
            <a:off x="2555875" y="5445125"/>
            <a:ext cx="0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7" name="Line 62"/>
          <p:cNvSpPr>
            <a:spLocks noChangeShapeType="1"/>
          </p:cNvSpPr>
          <p:nvPr/>
        </p:nvSpPr>
        <p:spPr bwMode="auto">
          <a:xfrm>
            <a:off x="5508625" y="5373688"/>
            <a:ext cx="0" cy="5762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8" name="Line 63"/>
          <p:cNvSpPr>
            <a:spLocks noChangeShapeType="1"/>
          </p:cNvSpPr>
          <p:nvPr/>
        </p:nvSpPr>
        <p:spPr bwMode="auto">
          <a:xfrm flipH="1">
            <a:off x="2411413" y="5589588"/>
            <a:ext cx="28892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69" name="Line 64"/>
          <p:cNvSpPr>
            <a:spLocks noChangeShapeType="1"/>
          </p:cNvSpPr>
          <p:nvPr/>
        </p:nvSpPr>
        <p:spPr bwMode="auto">
          <a:xfrm flipH="1">
            <a:off x="5364163" y="5589588"/>
            <a:ext cx="28892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0" name="Text Box 65"/>
          <p:cNvSpPr txBox="1">
            <a:spLocks noChangeArrowheads="1"/>
          </p:cNvSpPr>
          <p:nvPr/>
        </p:nvSpPr>
        <p:spPr bwMode="auto">
          <a:xfrm>
            <a:off x="2484438" y="5805488"/>
            <a:ext cx="3671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výška okna (výška parapetu)</a:t>
            </a:r>
          </a:p>
        </p:txBody>
      </p:sp>
      <p:sp>
        <p:nvSpPr>
          <p:cNvPr id="10271" name="Line 66"/>
          <p:cNvSpPr>
            <a:spLocks noChangeShapeType="1"/>
          </p:cNvSpPr>
          <p:nvPr/>
        </p:nvSpPr>
        <p:spPr bwMode="auto">
          <a:xfrm>
            <a:off x="3348038" y="3860800"/>
            <a:ext cx="0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2" name="Line 67"/>
          <p:cNvSpPr>
            <a:spLocks noChangeShapeType="1"/>
          </p:cNvSpPr>
          <p:nvPr/>
        </p:nvSpPr>
        <p:spPr bwMode="auto">
          <a:xfrm>
            <a:off x="4643438" y="3860800"/>
            <a:ext cx="0" cy="5762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3" name="Line 69"/>
          <p:cNvSpPr>
            <a:spLocks noChangeShapeType="1"/>
          </p:cNvSpPr>
          <p:nvPr/>
        </p:nvSpPr>
        <p:spPr bwMode="auto">
          <a:xfrm>
            <a:off x="2339975" y="3284538"/>
            <a:ext cx="34559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4" name="Line 70"/>
          <p:cNvSpPr>
            <a:spLocks noChangeShapeType="1"/>
          </p:cNvSpPr>
          <p:nvPr/>
        </p:nvSpPr>
        <p:spPr bwMode="auto">
          <a:xfrm flipH="1">
            <a:off x="2555875" y="3141663"/>
            <a:ext cx="28892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5" name="Line 71"/>
          <p:cNvSpPr>
            <a:spLocks noChangeShapeType="1"/>
          </p:cNvSpPr>
          <p:nvPr/>
        </p:nvSpPr>
        <p:spPr bwMode="auto">
          <a:xfrm flipH="1">
            <a:off x="5219700" y="3141663"/>
            <a:ext cx="288925" cy="287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6" name="Line 72"/>
          <p:cNvSpPr>
            <a:spLocks noChangeShapeType="1"/>
          </p:cNvSpPr>
          <p:nvPr/>
        </p:nvSpPr>
        <p:spPr bwMode="auto">
          <a:xfrm>
            <a:off x="2700338" y="2997200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7" name="Line 73"/>
          <p:cNvSpPr>
            <a:spLocks noChangeShapeType="1"/>
          </p:cNvSpPr>
          <p:nvPr/>
        </p:nvSpPr>
        <p:spPr bwMode="auto">
          <a:xfrm>
            <a:off x="5364163" y="2997200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78" name="Text Box 75"/>
          <p:cNvSpPr txBox="1">
            <a:spLocks noChangeArrowheads="1"/>
          </p:cNvSpPr>
          <p:nvPr/>
        </p:nvSpPr>
        <p:spPr bwMode="auto">
          <a:xfrm>
            <a:off x="2843213" y="2781300"/>
            <a:ext cx="36718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šířka  okna vně</a:t>
            </a:r>
          </a:p>
        </p:txBody>
      </p:sp>
      <p:sp>
        <p:nvSpPr>
          <p:cNvPr id="10279" name="Text Box 76"/>
          <p:cNvSpPr txBox="1">
            <a:spLocks noChangeArrowheads="1"/>
          </p:cNvSpPr>
          <p:nvPr/>
        </p:nvSpPr>
        <p:spPr bwMode="auto">
          <a:xfrm>
            <a:off x="2700338" y="5084763"/>
            <a:ext cx="252095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1600"/>
              <a:t>Šířka okna se nezapisuje je dána staničením</a:t>
            </a:r>
          </a:p>
        </p:txBody>
      </p:sp>
      <p:sp>
        <p:nvSpPr>
          <p:cNvPr id="10280" name="Line 77"/>
          <p:cNvSpPr>
            <a:spLocks noChangeShapeType="1"/>
          </p:cNvSpPr>
          <p:nvPr/>
        </p:nvSpPr>
        <p:spPr bwMode="auto">
          <a:xfrm flipH="1">
            <a:off x="3563938" y="3429000"/>
            <a:ext cx="2376487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1" name="Line 78"/>
          <p:cNvSpPr>
            <a:spLocks noChangeShapeType="1"/>
          </p:cNvSpPr>
          <p:nvPr/>
        </p:nvSpPr>
        <p:spPr bwMode="auto">
          <a:xfrm flipH="1">
            <a:off x="3276600" y="3429000"/>
            <a:ext cx="2663825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2" name="Line 79"/>
          <p:cNvSpPr>
            <a:spLocks noChangeShapeType="1"/>
          </p:cNvSpPr>
          <p:nvPr/>
        </p:nvSpPr>
        <p:spPr bwMode="auto">
          <a:xfrm flipH="1">
            <a:off x="4716463" y="3429000"/>
            <a:ext cx="12239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3" name="Rectangle 81"/>
          <p:cNvSpPr>
            <a:spLocks noChangeArrowheads="1"/>
          </p:cNvSpPr>
          <p:nvPr/>
        </p:nvSpPr>
        <p:spPr bwMode="auto">
          <a:xfrm>
            <a:off x="2555875" y="3860800"/>
            <a:ext cx="144463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84" name="Line 83"/>
          <p:cNvSpPr>
            <a:spLocks noChangeShapeType="1"/>
          </p:cNvSpPr>
          <p:nvPr/>
        </p:nvSpPr>
        <p:spPr bwMode="auto">
          <a:xfrm>
            <a:off x="1835150" y="3860800"/>
            <a:ext cx="86518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5" name="Line 84"/>
          <p:cNvSpPr>
            <a:spLocks noChangeShapeType="1"/>
          </p:cNvSpPr>
          <p:nvPr/>
        </p:nvSpPr>
        <p:spPr bwMode="auto">
          <a:xfrm>
            <a:off x="2700338" y="3860800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6" name="Line 85"/>
          <p:cNvSpPr>
            <a:spLocks noChangeShapeType="1"/>
          </p:cNvSpPr>
          <p:nvPr/>
        </p:nvSpPr>
        <p:spPr bwMode="auto">
          <a:xfrm flipH="1">
            <a:off x="2555875" y="4076700"/>
            <a:ext cx="1444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7" name="Line 86"/>
          <p:cNvSpPr>
            <a:spLocks noChangeShapeType="1"/>
          </p:cNvSpPr>
          <p:nvPr/>
        </p:nvSpPr>
        <p:spPr bwMode="auto">
          <a:xfrm>
            <a:off x="2555875" y="4076700"/>
            <a:ext cx="0" cy="3603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8" name="Line 87"/>
          <p:cNvSpPr>
            <a:spLocks noChangeShapeType="1"/>
          </p:cNvSpPr>
          <p:nvPr/>
        </p:nvSpPr>
        <p:spPr bwMode="auto">
          <a:xfrm flipH="1">
            <a:off x="1835150" y="4437063"/>
            <a:ext cx="7207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89" name="Line 88"/>
          <p:cNvSpPr>
            <a:spLocks noChangeShapeType="1"/>
          </p:cNvSpPr>
          <p:nvPr/>
        </p:nvSpPr>
        <p:spPr bwMode="auto">
          <a:xfrm>
            <a:off x="5364163" y="3860800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90" name="Line 89"/>
          <p:cNvSpPr>
            <a:spLocks noChangeShapeType="1"/>
          </p:cNvSpPr>
          <p:nvPr/>
        </p:nvSpPr>
        <p:spPr bwMode="auto">
          <a:xfrm>
            <a:off x="5364163" y="4076700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91" name="Rectangle 90"/>
          <p:cNvSpPr>
            <a:spLocks noChangeArrowheads="1"/>
          </p:cNvSpPr>
          <p:nvPr/>
        </p:nvSpPr>
        <p:spPr bwMode="auto">
          <a:xfrm>
            <a:off x="5364163" y="3860800"/>
            <a:ext cx="144462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0292" name="Text Box 74"/>
          <p:cNvSpPr txBox="1">
            <a:spLocks noChangeArrowheads="1"/>
          </p:cNvSpPr>
          <p:nvPr/>
        </p:nvSpPr>
        <p:spPr bwMode="auto">
          <a:xfrm>
            <a:off x="2700338" y="3357563"/>
            <a:ext cx="36718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výška okna vně</a:t>
            </a:r>
          </a:p>
        </p:txBody>
      </p:sp>
      <p:sp>
        <p:nvSpPr>
          <p:cNvPr id="10293" name="Line 35"/>
          <p:cNvSpPr>
            <a:spLocks noChangeShapeType="1"/>
          </p:cNvSpPr>
          <p:nvPr/>
        </p:nvSpPr>
        <p:spPr bwMode="auto">
          <a:xfrm>
            <a:off x="5364163" y="3860800"/>
            <a:ext cx="2808287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0294" name="Text Box 91"/>
          <p:cNvSpPr txBox="1">
            <a:spLocks noChangeArrowheads="1"/>
          </p:cNvSpPr>
          <p:nvPr/>
        </p:nvSpPr>
        <p:spPr bwMode="auto">
          <a:xfrm>
            <a:off x="250825" y="1916113"/>
            <a:ext cx="34575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/>
              <a:t>Půdorys okna</a:t>
            </a:r>
          </a:p>
        </p:txBody>
      </p:sp>
    </p:spTree>
  </p:cSld>
  <p:clrMapOvr>
    <a:masterClrMapping/>
  </p:clrMapOvr>
  <p:transition spd="slow">
    <p:zoom dir="in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971550" y="5156200"/>
            <a:ext cx="431800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7164388" y="3716338"/>
            <a:ext cx="431800" cy="863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971550" y="3716338"/>
            <a:ext cx="431800" cy="10080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971550" y="3140075"/>
            <a:ext cx="792163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 rot="-5400000">
            <a:off x="6524625" y="399573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1271" name="Line 7"/>
          <p:cNvSpPr>
            <a:spLocks noChangeShapeType="1"/>
          </p:cNvSpPr>
          <p:nvPr/>
        </p:nvSpPr>
        <p:spPr bwMode="auto">
          <a:xfrm>
            <a:off x="3419475" y="3932238"/>
            <a:ext cx="1588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2" name="Line 8"/>
          <p:cNvSpPr>
            <a:spLocks noChangeShapeType="1"/>
          </p:cNvSpPr>
          <p:nvPr/>
        </p:nvSpPr>
        <p:spPr bwMode="auto">
          <a:xfrm>
            <a:off x="2484438" y="3427413"/>
            <a:ext cx="15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3" name="Line 9"/>
          <p:cNvSpPr>
            <a:spLocks noChangeShapeType="1"/>
          </p:cNvSpPr>
          <p:nvPr/>
        </p:nvSpPr>
        <p:spPr bwMode="auto">
          <a:xfrm>
            <a:off x="4932363" y="3427413"/>
            <a:ext cx="15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4" name="Line 10"/>
          <p:cNvSpPr>
            <a:spLocks noChangeShapeType="1"/>
          </p:cNvSpPr>
          <p:nvPr/>
        </p:nvSpPr>
        <p:spPr bwMode="auto">
          <a:xfrm>
            <a:off x="1763713" y="3427413"/>
            <a:ext cx="15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5" name="Line 11"/>
          <p:cNvSpPr>
            <a:spLocks noChangeShapeType="1"/>
          </p:cNvSpPr>
          <p:nvPr/>
        </p:nvSpPr>
        <p:spPr bwMode="auto">
          <a:xfrm>
            <a:off x="5508625" y="3427413"/>
            <a:ext cx="1588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6" name="Line 12"/>
          <p:cNvSpPr>
            <a:spLocks noChangeShapeType="1"/>
          </p:cNvSpPr>
          <p:nvPr/>
        </p:nvSpPr>
        <p:spPr bwMode="auto">
          <a:xfrm>
            <a:off x="4211638" y="3932238"/>
            <a:ext cx="1587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7" name="Line 13"/>
          <p:cNvSpPr>
            <a:spLocks noChangeShapeType="1"/>
          </p:cNvSpPr>
          <p:nvPr/>
        </p:nvSpPr>
        <p:spPr bwMode="auto">
          <a:xfrm>
            <a:off x="7164388" y="3932238"/>
            <a:ext cx="0" cy="6477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 rot="-5400000">
            <a:off x="5083968" y="4139407"/>
            <a:ext cx="5762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1.2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 rot="-5400000">
            <a:off x="4507706" y="4139407"/>
            <a:ext cx="5762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2.5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 rot="-5400000">
            <a:off x="3825081" y="4175919"/>
            <a:ext cx="50323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3.8</a:t>
            </a:r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 rot="-5400000">
            <a:off x="3032919" y="4175919"/>
            <a:ext cx="50323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4.8</a:t>
            </a:r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 rot="-5400000">
            <a:off x="2132013" y="4211638"/>
            <a:ext cx="431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5.2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 rot="-5400000">
            <a:off x="1412875" y="4211638"/>
            <a:ext cx="431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6.2</a:t>
            </a:r>
          </a:p>
        </p:txBody>
      </p:sp>
      <p:sp>
        <p:nvSpPr>
          <p:cNvPr id="11284" name="Text Box 20"/>
          <p:cNvSpPr txBox="1">
            <a:spLocks noChangeArrowheads="1"/>
          </p:cNvSpPr>
          <p:nvPr/>
        </p:nvSpPr>
        <p:spPr bwMode="auto">
          <a:xfrm rot="-5400000">
            <a:off x="836613" y="41402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 u="sng"/>
              <a:t>6.8</a:t>
            </a:r>
          </a:p>
        </p:txBody>
      </p:sp>
      <p:sp>
        <p:nvSpPr>
          <p:cNvPr id="11285" name="Line 21"/>
          <p:cNvSpPr>
            <a:spLocks noChangeShapeType="1"/>
          </p:cNvSpPr>
          <p:nvPr/>
        </p:nvSpPr>
        <p:spPr bwMode="auto">
          <a:xfrm>
            <a:off x="1403350" y="3932238"/>
            <a:ext cx="0" cy="7921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86" name="Text Box 22"/>
          <p:cNvSpPr txBox="1">
            <a:spLocks noChangeArrowheads="1"/>
          </p:cNvSpPr>
          <p:nvPr/>
        </p:nvSpPr>
        <p:spPr bwMode="auto">
          <a:xfrm>
            <a:off x="3779838" y="1341438"/>
            <a:ext cx="34575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 b="1"/>
              <a:t>půdorys místností</a:t>
            </a:r>
          </a:p>
        </p:txBody>
      </p:sp>
      <p:sp>
        <p:nvSpPr>
          <p:cNvPr id="11287" name="Text Box 23"/>
          <p:cNvSpPr txBox="1">
            <a:spLocks noChangeArrowheads="1"/>
          </p:cNvSpPr>
          <p:nvPr/>
        </p:nvSpPr>
        <p:spPr bwMode="auto">
          <a:xfrm>
            <a:off x="539750" y="188913"/>
            <a:ext cx="820896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altLang="cs-CZ" sz="3200">
                <a:solidFill>
                  <a:srgbClr val="0033CC"/>
                </a:solidFill>
              </a:rPr>
              <a:t>Zakreslení  všech zaměření do náčrtu půdorysu místnosti</a:t>
            </a:r>
          </a:p>
        </p:txBody>
      </p:sp>
      <p:sp>
        <p:nvSpPr>
          <p:cNvPr id="11288" name="Rectangle 24"/>
          <p:cNvSpPr>
            <a:spLocks noChangeArrowheads="1"/>
          </p:cNvSpPr>
          <p:nvPr/>
        </p:nvSpPr>
        <p:spPr bwMode="auto">
          <a:xfrm>
            <a:off x="2411413" y="3140075"/>
            <a:ext cx="5761037" cy="576263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89" name="Rectangle 25"/>
          <p:cNvSpPr>
            <a:spLocks noChangeArrowheads="1"/>
          </p:cNvSpPr>
          <p:nvPr/>
        </p:nvSpPr>
        <p:spPr bwMode="auto">
          <a:xfrm>
            <a:off x="3419475" y="3140075"/>
            <a:ext cx="792163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90" name="Rectangle 26"/>
          <p:cNvSpPr>
            <a:spLocks noChangeArrowheads="1"/>
          </p:cNvSpPr>
          <p:nvPr/>
        </p:nvSpPr>
        <p:spPr bwMode="auto">
          <a:xfrm>
            <a:off x="4932363" y="3140075"/>
            <a:ext cx="576262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91" name="Rectangle 27"/>
          <p:cNvSpPr>
            <a:spLocks noChangeArrowheads="1"/>
          </p:cNvSpPr>
          <p:nvPr/>
        </p:nvSpPr>
        <p:spPr bwMode="auto">
          <a:xfrm>
            <a:off x="1763713" y="3140075"/>
            <a:ext cx="720725" cy="57626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92" name="Line 28"/>
          <p:cNvSpPr>
            <a:spLocks noChangeShapeType="1"/>
          </p:cNvSpPr>
          <p:nvPr/>
        </p:nvSpPr>
        <p:spPr bwMode="auto">
          <a:xfrm flipH="1">
            <a:off x="971550" y="3140075"/>
            <a:ext cx="7921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93" name="Rectangle 29"/>
          <p:cNvSpPr>
            <a:spLocks noChangeArrowheads="1"/>
          </p:cNvSpPr>
          <p:nvPr/>
        </p:nvSpPr>
        <p:spPr bwMode="auto">
          <a:xfrm>
            <a:off x="2484438" y="3140075"/>
            <a:ext cx="935037" cy="576263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94" name="Line 30"/>
          <p:cNvSpPr>
            <a:spLocks noChangeShapeType="1"/>
          </p:cNvSpPr>
          <p:nvPr/>
        </p:nvSpPr>
        <p:spPr bwMode="auto">
          <a:xfrm>
            <a:off x="1763713" y="3140075"/>
            <a:ext cx="0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95" name="Line 31"/>
          <p:cNvSpPr>
            <a:spLocks noChangeShapeType="1"/>
          </p:cNvSpPr>
          <p:nvPr/>
        </p:nvSpPr>
        <p:spPr bwMode="auto">
          <a:xfrm flipH="1">
            <a:off x="1403350" y="3716338"/>
            <a:ext cx="3603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96" name="Line 32"/>
          <p:cNvSpPr>
            <a:spLocks noChangeShapeType="1"/>
          </p:cNvSpPr>
          <p:nvPr/>
        </p:nvSpPr>
        <p:spPr bwMode="auto">
          <a:xfrm>
            <a:off x="1403350" y="3716338"/>
            <a:ext cx="0" cy="5032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97" name="Rectangle 33"/>
          <p:cNvSpPr>
            <a:spLocks noChangeArrowheads="1"/>
          </p:cNvSpPr>
          <p:nvPr/>
        </p:nvSpPr>
        <p:spPr bwMode="auto">
          <a:xfrm>
            <a:off x="4211638" y="3140075"/>
            <a:ext cx="720725" cy="576263"/>
          </a:xfrm>
          <a:prstGeom prst="rect">
            <a:avLst/>
          </a:prstGeom>
          <a:solidFill>
            <a:schemeClr val="accent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298" name="Line 34"/>
          <p:cNvSpPr>
            <a:spLocks noChangeShapeType="1"/>
          </p:cNvSpPr>
          <p:nvPr/>
        </p:nvSpPr>
        <p:spPr bwMode="auto">
          <a:xfrm>
            <a:off x="5508625" y="3140075"/>
            <a:ext cx="266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299" name="Line 35"/>
          <p:cNvSpPr>
            <a:spLocks noChangeShapeType="1"/>
          </p:cNvSpPr>
          <p:nvPr/>
        </p:nvSpPr>
        <p:spPr bwMode="auto">
          <a:xfrm>
            <a:off x="5508625" y="3140075"/>
            <a:ext cx="0" cy="5762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0" name="Line 36"/>
          <p:cNvSpPr>
            <a:spLocks noChangeShapeType="1"/>
          </p:cNvSpPr>
          <p:nvPr/>
        </p:nvSpPr>
        <p:spPr bwMode="auto">
          <a:xfrm>
            <a:off x="5508625" y="3716338"/>
            <a:ext cx="16557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1" name="Line 37"/>
          <p:cNvSpPr>
            <a:spLocks noChangeShapeType="1"/>
          </p:cNvSpPr>
          <p:nvPr/>
        </p:nvSpPr>
        <p:spPr bwMode="auto">
          <a:xfrm>
            <a:off x="7164388" y="3716338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2" name="Line 38"/>
          <p:cNvSpPr>
            <a:spLocks noChangeShapeType="1"/>
          </p:cNvSpPr>
          <p:nvPr/>
        </p:nvSpPr>
        <p:spPr bwMode="auto">
          <a:xfrm>
            <a:off x="971550" y="3140075"/>
            <a:ext cx="0" cy="15843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3" name="Line 39"/>
          <p:cNvSpPr>
            <a:spLocks noChangeShapeType="1"/>
          </p:cNvSpPr>
          <p:nvPr/>
        </p:nvSpPr>
        <p:spPr bwMode="auto">
          <a:xfrm flipH="1">
            <a:off x="7596188" y="3716338"/>
            <a:ext cx="5762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4" name="Line 40"/>
          <p:cNvSpPr>
            <a:spLocks noChangeShapeType="1"/>
          </p:cNvSpPr>
          <p:nvPr/>
        </p:nvSpPr>
        <p:spPr bwMode="auto">
          <a:xfrm>
            <a:off x="7596188" y="3716338"/>
            <a:ext cx="0" cy="863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5" name="Rectangle 41"/>
          <p:cNvSpPr>
            <a:spLocks noChangeArrowheads="1"/>
          </p:cNvSpPr>
          <p:nvPr/>
        </p:nvSpPr>
        <p:spPr bwMode="auto">
          <a:xfrm>
            <a:off x="4932363" y="3355975"/>
            <a:ext cx="576262" cy="730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06" name="Text Box 42"/>
          <p:cNvSpPr txBox="1">
            <a:spLocks noChangeArrowheads="1"/>
          </p:cNvSpPr>
          <p:nvPr/>
        </p:nvSpPr>
        <p:spPr bwMode="auto">
          <a:xfrm>
            <a:off x="6300788" y="3716338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1307" name="Text Box 43"/>
          <p:cNvSpPr txBox="1">
            <a:spLocks noChangeArrowheads="1"/>
          </p:cNvSpPr>
          <p:nvPr/>
        </p:nvSpPr>
        <p:spPr bwMode="auto">
          <a:xfrm>
            <a:off x="1692275" y="3787775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1308" name="Line 44"/>
          <p:cNvSpPr>
            <a:spLocks noChangeShapeType="1"/>
          </p:cNvSpPr>
          <p:nvPr/>
        </p:nvSpPr>
        <p:spPr bwMode="auto">
          <a:xfrm flipV="1">
            <a:off x="3419475" y="2347913"/>
            <a:ext cx="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09" name="Line 45"/>
          <p:cNvSpPr>
            <a:spLocks noChangeShapeType="1"/>
          </p:cNvSpPr>
          <p:nvPr/>
        </p:nvSpPr>
        <p:spPr bwMode="auto">
          <a:xfrm>
            <a:off x="3419475" y="2347913"/>
            <a:ext cx="792163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10" name="Line 46"/>
          <p:cNvSpPr>
            <a:spLocks noChangeShapeType="1"/>
          </p:cNvSpPr>
          <p:nvPr/>
        </p:nvSpPr>
        <p:spPr bwMode="auto">
          <a:xfrm>
            <a:off x="3851275" y="2060575"/>
            <a:ext cx="0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11" name="Line 47"/>
          <p:cNvSpPr>
            <a:spLocks noChangeShapeType="1"/>
          </p:cNvSpPr>
          <p:nvPr/>
        </p:nvSpPr>
        <p:spPr bwMode="auto">
          <a:xfrm>
            <a:off x="5795963" y="3140075"/>
            <a:ext cx="0" cy="576263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12" name="Oval 48"/>
          <p:cNvSpPr>
            <a:spLocks noChangeArrowheads="1"/>
          </p:cNvSpPr>
          <p:nvPr/>
        </p:nvSpPr>
        <p:spPr bwMode="auto">
          <a:xfrm>
            <a:off x="4859338" y="3068638"/>
            <a:ext cx="144462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13" name="Text Box 49"/>
          <p:cNvSpPr txBox="1">
            <a:spLocks noChangeArrowheads="1"/>
          </p:cNvSpPr>
          <p:nvPr/>
        </p:nvSpPr>
        <p:spPr bwMode="auto">
          <a:xfrm>
            <a:off x="4211638" y="2708275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FF0000"/>
                </a:solidFill>
              </a:rPr>
              <a:t>51</a:t>
            </a:r>
          </a:p>
        </p:txBody>
      </p:sp>
      <p:sp>
        <p:nvSpPr>
          <p:cNvPr id="11314" name="Text Box 50"/>
          <p:cNvSpPr txBox="1">
            <a:spLocks noChangeArrowheads="1"/>
          </p:cNvSpPr>
          <p:nvPr/>
        </p:nvSpPr>
        <p:spPr bwMode="auto">
          <a:xfrm>
            <a:off x="5651500" y="2708275"/>
            <a:ext cx="8636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FF0000"/>
                </a:solidFill>
              </a:rPr>
              <a:t>52</a:t>
            </a:r>
          </a:p>
        </p:txBody>
      </p:sp>
      <p:sp>
        <p:nvSpPr>
          <p:cNvPr id="11315" name="Oval 51"/>
          <p:cNvSpPr>
            <a:spLocks noChangeArrowheads="1"/>
          </p:cNvSpPr>
          <p:nvPr/>
        </p:nvSpPr>
        <p:spPr bwMode="auto">
          <a:xfrm>
            <a:off x="5435600" y="3068638"/>
            <a:ext cx="144463" cy="1444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16" name="Oval 52"/>
          <p:cNvSpPr>
            <a:spLocks noChangeArrowheads="1"/>
          </p:cNvSpPr>
          <p:nvPr/>
        </p:nvSpPr>
        <p:spPr bwMode="auto">
          <a:xfrm>
            <a:off x="1331913" y="3644900"/>
            <a:ext cx="144462" cy="144463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17" name="Oval 53"/>
          <p:cNvSpPr>
            <a:spLocks noChangeArrowheads="1"/>
          </p:cNvSpPr>
          <p:nvPr/>
        </p:nvSpPr>
        <p:spPr bwMode="auto">
          <a:xfrm>
            <a:off x="7092950" y="3644900"/>
            <a:ext cx="144463" cy="144463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18" name="Oval 54"/>
          <p:cNvSpPr>
            <a:spLocks noChangeArrowheads="1"/>
          </p:cNvSpPr>
          <p:nvPr/>
        </p:nvSpPr>
        <p:spPr bwMode="auto">
          <a:xfrm>
            <a:off x="3348038" y="3644900"/>
            <a:ext cx="144462" cy="144463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19" name="Oval 55"/>
          <p:cNvSpPr>
            <a:spLocks noChangeArrowheads="1"/>
          </p:cNvSpPr>
          <p:nvPr/>
        </p:nvSpPr>
        <p:spPr bwMode="auto">
          <a:xfrm>
            <a:off x="7524750" y="3644900"/>
            <a:ext cx="144463" cy="144463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20" name="Oval 56"/>
          <p:cNvSpPr>
            <a:spLocks noChangeArrowheads="1"/>
          </p:cNvSpPr>
          <p:nvPr/>
        </p:nvSpPr>
        <p:spPr bwMode="auto">
          <a:xfrm>
            <a:off x="900113" y="3068638"/>
            <a:ext cx="144462" cy="144462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21" name="Text Box 57"/>
          <p:cNvSpPr txBox="1">
            <a:spLocks noChangeArrowheads="1"/>
          </p:cNvSpPr>
          <p:nvPr/>
        </p:nvSpPr>
        <p:spPr bwMode="auto">
          <a:xfrm>
            <a:off x="468313" y="2995613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5</a:t>
            </a:r>
          </a:p>
        </p:txBody>
      </p:sp>
      <p:sp>
        <p:nvSpPr>
          <p:cNvPr id="11322" name="Text Box 58"/>
          <p:cNvSpPr txBox="1">
            <a:spLocks noChangeArrowheads="1"/>
          </p:cNvSpPr>
          <p:nvPr/>
        </p:nvSpPr>
        <p:spPr bwMode="auto">
          <a:xfrm>
            <a:off x="1403350" y="3787775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11</a:t>
            </a:r>
          </a:p>
        </p:txBody>
      </p:sp>
      <p:sp>
        <p:nvSpPr>
          <p:cNvPr id="11323" name="Text Box 59"/>
          <p:cNvSpPr txBox="1">
            <a:spLocks noChangeArrowheads="1"/>
          </p:cNvSpPr>
          <p:nvPr/>
        </p:nvSpPr>
        <p:spPr bwMode="auto">
          <a:xfrm>
            <a:off x="2987675" y="3716338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12</a:t>
            </a:r>
          </a:p>
        </p:txBody>
      </p:sp>
      <p:sp>
        <p:nvSpPr>
          <p:cNvPr id="11324" name="Text Box 60"/>
          <p:cNvSpPr txBox="1">
            <a:spLocks noChangeArrowheads="1"/>
          </p:cNvSpPr>
          <p:nvPr/>
        </p:nvSpPr>
        <p:spPr bwMode="auto">
          <a:xfrm>
            <a:off x="6588125" y="3716338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13</a:t>
            </a:r>
          </a:p>
        </p:txBody>
      </p:sp>
      <p:sp>
        <p:nvSpPr>
          <p:cNvPr id="11325" name="Text Box 61"/>
          <p:cNvSpPr txBox="1">
            <a:spLocks noChangeArrowheads="1"/>
          </p:cNvSpPr>
          <p:nvPr/>
        </p:nvSpPr>
        <p:spPr bwMode="auto">
          <a:xfrm>
            <a:off x="7667625" y="3787775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16</a:t>
            </a:r>
          </a:p>
        </p:txBody>
      </p:sp>
      <p:sp>
        <p:nvSpPr>
          <p:cNvPr id="11326" name="Rectangle 62"/>
          <p:cNvSpPr>
            <a:spLocks noChangeArrowheads="1"/>
          </p:cNvSpPr>
          <p:nvPr/>
        </p:nvSpPr>
        <p:spPr bwMode="auto">
          <a:xfrm>
            <a:off x="323850" y="5588000"/>
            <a:ext cx="8424863" cy="3603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27" name="Line 63"/>
          <p:cNvSpPr>
            <a:spLocks noChangeShapeType="1"/>
          </p:cNvSpPr>
          <p:nvPr/>
        </p:nvSpPr>
        <p:spPr bwMode="auto">
          <a:xfrm>
            <a:off x="971550" y="5156200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28" name="Line 64"/>
          <p:cNvSpPr>
            <a:spLocks noChangeShapeType="1"/>
          </p:cNvSpPr>
          <p:nvPr/>
        </p:nvSpPr>
        <p:spPr bwMode="auto">
          <a:xfrm>
            <a:off x="1403350" y="5013325"/>
            <a:ext cx="0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29" name="Line 65"/>
          <p:cNvSpPr>
            <a:spLocks noChangeShapeType="1"/>
          </p:cNvSpPr>
          <p:nvPr/>
        </p:nvSpPr>
        <p:spPr bwMode="auto">
          <a:xfrm>
            <a:off x="7164388" y="522922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0" name="Line 66"/>
          <p:cNvSpPr>
            <a:spLocks noChangeShapeType="1"/>
          </p:cNvSpPr>
          <p:nvPr/>
        </p:nvSpPr>
        <p:spPr bwMode="auto">
          <a:xfrm>
            <a:off x="7596188" y="5229225"/>
            <a:ext cx="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1" name="Line 67"/>
          <p:cNvSpPr>
            <a:spLocks noChangeShapeType="1"/>
          </p:cNvSpPr>
          <p:nvPr/>
        </p:nvSpPr>
        <p:spPr bwMode="auto">
          <a:xfrm flipH="1">
            <a:off x="323850" y="5588000"/>
            <a:ext cx="6477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2" name="Line 68"/>
          <p:cNvSpPr>
            <a:spLocks noChangeShapeType="1"/>
          </p:cNvSpPr>
          <p:nvPr/>
        </p:nvSpPr>
        <p:spPr bwMode="auto">
          <a:xfrm>
            <a:off x="1403350" y="5588000"/>
            <a:ext cx="5761038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3" name="Line 69"/>
          <p:cNvSpPr>
            <a:spLocks noChangeShapeType="1"/>
          </p:cNvSpPr>
          <p:nvPr/>
        </p:nvSpPr>
        <p:spPr bwMode="auto">
          <a:xfrm flipV="1">
            <a:off x="1403350" y="5156200"/>
            <a:ext cx="0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4" name="Line 70"/>
          <p:cNvSpPr>
            <a:spLocks noChangeShapeType="1"/>
          </p:cNvSpPr>
          <p:nvPr/>
        </p:nvSpPr>
        <p:spPr bwMode="auto">
          <a:xfrm>
            <a:off x="7596188" y="5229225"/>
            <a:ext cx="0" cy="3587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5" name="Line 71"/>
          <p:cNvSpPr>
            <a:spLocks noChangeShapeType="1"/>
          </p:cNvSpPr>
          <p:nvPr/>
        </p:nvSpPr>
        <p:spPr bwMode="auto">
          <a:xfrm>
            <a:off x="7596188" y="5588000"/>
            <a:ext cx="11525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6" name="Line 72"/>
          <p:cNvSpPr>
            <a:spLocks noChangeShapeType="1"/>
          </p:cNvSpPr>
          <p:nvPr/>
        </p:nvSpPr>
        <p:spPr bwMode="auto">
          <a:xfrm flipV="1">
            <a:off x="7164388" y="5229225"/>
            <a:ext cx="0" cy="3587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7" name="Line 73"/>
          <p:cNvSpPr>
            <a:spLocks noChangeShapeType="1"/>
          </p:cNvSpPr>
          <p:nvPr/>
        </p:nvSpPr>
        <p:spPr bwMode="auto">
          <a:xfrm>
            <a:off x="323850" y="5948363"/>
            <a:ext cx="84963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38" name="Rectangle 74"/>
          <p:cNvSpPr>
            <a:spLocks noChangeArrowheads="1"/>
          </p:cNvSpPr>
          <p:nvPr/>
        </p:nvSpPr>
        <p:spPr bwMode="auto">
          <a:xfrm>
            <a:off x="7164388" y="5229225"/>
            <a:ext cx="431800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39" name="Oval 75"/>
          <p:cNvSpPr>
            <a:spLocks noChangeArrowheads="1"/>
          </p:cNvSpPr>
          <p:nvPr/>
        </p:nvSpPr>
        <p:spPr bwMode="auto">
          <a:xfrm>
            <a:off x="1331913" y="5516563"/>
            <a:ext cx="144462" cy="144462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40" name="Oval 76"/>
          <p:cNvSpPr>
            <a:spLocks noChangeArrowheads="1"/>
          </p:cNvSpPr>
          <p:nvPr/>
        </p:nvSpPr>
        <p:spPr bwMode="auto">
          <a:xfrm>
            <a:off x="7092950" y="5516563"/>
            <a:ext cx="144463" cy="144462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41" name="Oval 77"/>
          <p:cNvSpPr>
            <a:spLocks noChangeArrowheads="1"/>
          </p:cNvSpPr>
          <p:nvPr/>
        </p:nvSpPr>
        <p:spPr bwMode="auto">
          <a:xfrm>
            <a:off x="900113" y="5516563"/>
            <a:ext cx="144462" cy="144462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42" name="Text Box 78"/>
          <p:cNvSpPr txBox="1">
            <a:spLocks noChangeArrowheads="1"/>
          </p:cNvSpPr>
          <p:nvPr/>
        </p:nvSpPr>
        <p:spPr bwMode="auto">
          <a:xfrm>
            <a:off x="611188" y="5084763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6</a:t>
            </a:r>
          </a:p>
        </p:txBody>
      </p:sp>
      <p:sp>
        <p:nvSpPr>
          <p:cNvPr id="11343" name="Text Box 79"/>
          <p:cNvSpPr txBox="1">
            <a:spLocks noChangeArrowheads="1"/>
          </p:cNvSpPr>
          <p:nvPr/>
        </p:nvSpPr>
        <p:spPr bwMode="auto">
          <a:xfrm>
            <a:off x="1547813" y="5588000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15</a:t>
            </a:r>
          </a:p>
        </p:txBody>
      </p:sp>
      <p:sp>
        <p:nvSpPr>
          <p:cNvPr id="11344" name="Oval 80"/>
          <p:cNvSpPr>
            <a:spLocks noChangeArrowheads="1"/>
          </p:cNvSpPr>
          <p:nvPr/>
        </p:nvSpPr>
        <p:spPr bwMode="auto">
          <a:xfrm>
            <a:off x="7596188" y="5516563"/>
            <a:ext cx="144462" cy="144462"/>
          </a:xfrm>
          <a:prstGeom prst="ellipse">
            <a:avLst/>
          </a:prstGeom>
          <a:solidFill>
            <a:srgbClr val="0033CC"/>
          </a:solidFill>
          <a:ln w="9525">
            <a:solidFill>
              <a:srgbClr val="0033CC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45" name="Text Box 81"/>
          <p:cNvSpPr txBox="1">
            <a:spLocks noChangeArrowheads="1"/>
          </p:cNvSpPr>
          <p:nvPr/>
        </p:nvSpPr>
        <p:spPr bwMode="auto">
          <a:xfrm>
            <a:off x="6443663" y="5516563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14</a:t>
            </a:r>
          </a:p>
        </p:txBody>
      </p:sp>
      <p:sp>
        <p:nvSpPr>
          <p:cNvPr id="11346" name="Text Box 82"/>
          <p:cNvSpPr txBox="1">
            <a:spLocks noChangeArrowheads="1"/>
          </p:cNvSpPr>
          <p:nvPr/>
        </p:nvSpPr>
        <p:spPr bwMode="auto">
          <a:xfrm>
            <a:off x="7812088" y="5013325"/>
            <a:ext cx="6477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000" b="1">
                <a:solidFill>
                  <a:srgbClr val="0033CC"/>
                </a:solidFill>
              </a:rPr>
              <a:t>17</a:t>
            </a:r>
          </a:p>
        </p:txBody>
      </p:sp>
      <p:sp>
        <p:nvSpPr>
          <p:cNvPr id="11347" name="Line 83"/>
          <p:cNvSpPr>
            <a:spLocks noChangeShapeType="1"/>
          </p:cNvSpPr>
          <p:nvPr/>
        </p:nvSpPr>
        <p:spPr bwMode="auto">
          <a:xfrm>
            <a:off x="971550" y="515620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48" name="Line 84"/>
          <p:cNvSpPr>
            <a:spLocks noChangeShapeType="1"/>
          </p:cNvSpPr>
          <p:nvPr/>
        </p:nvSpPr>
        <p:spPr bwMode="auto">
          <a:xfrm>
            <a:off x="971550" y="4724400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49" name="Text Box 85"/>
          <p:cNvSpPr txBox="1">
            <a:spLocks noChangeArrowheads="1"/>
          </p:cNvSpPr>
          <p:nvPr/>
        </p:nvSpPr>
        <p:spPr bwMode="auto">
          <a:xfrm>
            <a:off x="1476375" y="45085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1.2</a:t>
            </a:r>
          </a:p>
        </p:txBody>
      </p:sp>
      <p:sp>
        <p:nvSpPr>
          <p:cNvPr id="11350" name="Text Box 86"/>
          <p:cNvSpPr txBox="1">
            <a:spLocks noChangeArrowheads="1"/>
          </p:cNvSpPr>
          <p:nvPr/>
        </p:nvSpPr>
        <p:spPr bwMode="auto">
          <a:xfrm>
            <a:off x="1619250" y="48688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2.0</a:t>
            </a:r>
          </a:p>
        </p:txBody>
      </p:sp>
      <p:sp>
        <p:nvSpPr>
          <p:cNvPr id="11351" name="Text Box 87"/>
          <p:cNvSpPr txBox="1">
            <a:spLocks noChangeArrowheads="1"/>
          </p:cNvSpPr>
          <p:nvPr/>
        </p:nvSpPr>
        <p:spPr bwMode="auto">
          <a:xfrm>
            <a:off x="1403350" y="53006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u="sng"/>
              <a:t>3.1</a:t>
            </a:r>
          </a:p>
        </p:txBody>
      </p:sp>
      <p:sp>
        <p:nvSpPr>
          <p:cNvPr id="11352" name="Line 88"/>
          <p:cNvSpPr>
            <a:spLocks noChangeShapeType="1"/>
          </p:cNvSpPr>
          <p:nvPr/>
        </p:nvSpPr>
        <p:spPr bwMode="auto">
          <a:xfrm>
            <a:off x="971550" y="47244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53" name="Line 89"/>
          <p:cNvSpPr>
            <a:spLocks noChangeShapeType="1"/>
          </p:cNvSpPr>
          <p:nvPr/>
        </p:nvSpPr>
        <p:spPr bwMode="auto">
          <a:xfrm>
            <a:off x="1403350" y="47244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54" name="Rectangle 90"/>
          <p:cNvSpPr>
            <a:spLocks noChangeArrowheads="1"/>
          </p:cNvSpPr>
          <p:nvPr/>
        </p:nvSpPr>
        <p:spPr bwMode="auto">
          <a:xfrm>
            <a:off x="1116013" y="4724400"/>
            <a:ext cx="71437" cy="431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55" name="Line 91"/>
          <p:cNvSpPr>
            <a:spLocks noChangeShapeType="1"/>
          </p:cNvSpPr>
          <p:nvPr/>
        </p:nvSpPr>
        <p:spPr bwMode="auto">
          <a:xfrm>
            <a:off x="7164388" y="5229225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56" name="Line 92"/>
          <p:cNvSpPr>
            <a:spLocks noChangeShapeType="1"/>
          </p:cNvSpPr>
          <p:nvPr/>
        </p:nvSpPr>
        <p:spPr bwMode="auto">
          <a:xfrm>
            <a:off x="7164388" y="4579938"/>
            <a:ext cx="4318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57" name="Text Box 93"/>
          <p:cNvSpPr txBox="1">
            <a:spLocks noChangeArrowheads="1"/>
          </p:cNvSpPr>
          <p:nvPr/>
        </p:nvSpPr>
        <p:spPr bwMode="auto">
          <a:xfrm>
            <a:off x="6372225" y="44370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0.9</a:t>
            </a:r>
          </a:p>
        </p:txBody>
      </p:sp>
      <p:sp>
        <p:nvSpPr>
          <p:cNvPr id="11358" name="Text Box 94"/>
          <p:cNvSpPr txBox="1">
            <a:spLocks noChangeArrowheads="1"/>
          </p:cNvSpPr>
          <p:nvPr/>
        </p:nvSpPr>
        <p:spPr bwMode="auto">
          <a:xfrm>
            <a:off x="7164388" y="49403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/>
              <a:t>2.2</a:t>
            </a:r>
          </a:p>
        </p:txBody>
      </p:sp>
      <p:sp>
        <p:nvSpPr>
          <p:cNvPr id="11359" name="Text Box 95"/>
          <p:cNvSpPr txBox="1">
            <a:spLocks noChangeArrowheads="1"/>
          </p:cNvSpPr>
          <p:nvPr/>
        </p:nvSpPr>
        <p:spPr bwMode="auto">
          <a:xfrm>
            <a:off x="6659563" y="5300663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u="sng"/>
              <a:t>3.3</a:t>
            </a:r>
          </a:p>
        </p:txBody>
      </p:sp>
      <p:sp>
        <p:nvSpPr>
          <p:cNvPr id="11360" name="Text Box 96"/>
          <p:cNvSpPr txBox="1">
            <a:spLocks noChangeArrowheads="1"/>
          </p:cNvSpPr>
          <p:nvPr/>
        </p:nvSpPr>
        <p:spPr bwMode="auto">
          <a:xfrm>
            <a:off x="3924300" y="4795838"/>
            <a:ext cx="38163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800" b="1">
                <a:solidFill>
                  <a:schemeClr val="hlink"/>
                </a:solidFill>
              </a:rPr>
              <a:t>6.</a:t>
            </a:r>
            <a:r>
              <a:rPr lang="cs-CZ" altLang="cs-CZ" sz="1200">
                <a:solidFill>
                  <a:schemeClr val="hlink"/>
                </a:solidFill>
              </a:rPr>
              <a:t>nivelace</a:t>
            </a:r>
          </a:p>
        </p:txBody>
      </p:sp>
      <p:sp>
        <p:nvSpPr>
          <p:cNvPr id="11361" name="Line 100"/>
          <p:cNvSpPr>
            <a:spLocks noChangeShapeType="1"/>
          </p:cNvSpPr>
          <p:nvPr/>
        </p:nvSpPr>
        <p:spPr bwMode="auto">
          <a:xfrm flipV="1">
            <a:off x="1979613" y="3932238"/>
            <a:ext cx="4679950" cy="1368425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62" name="Line 101"/>
          <p:cNvSpPr>
            <a:spLocks noChangeShapeType="1"/>
          </p:cNvSpPr>
          <p:nvPr/>
        </p:nvSpPr>
        <p:spPr bwMode="auto">
          <a:xfrm>
            <a:off x="1547813" y="3787775"/>
            <a:ext cx="5111750" cy="144145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63" name="Text Box 105"/>
          <p:cNvSpPr txBox="1">
            <a:spLocks noChangeArrowheads="1"/>
          </p:cNvSpPr>
          <p:nvPr/>
        </p:nvSpPr>
        <p:spPr bwMode="auto">
          <a:xfrm rot="-5400000">
            <a:off x="1052513" y="47879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1364" name="Text Box 106"/>
          <p:cNvSpPr txBox="1">
            <a:spLocks noChangeArrowheads="1"/>
          </p:cNvSpPr>
          <p:nvPr/>
        </p:nvSpPr>
        <p:spPr bwMode="auto">
          <a:xfrm rot="-5400000">
            <a:off x="6524625" y="4787900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u="sng"/>
              <a:t>6.15</a:t>
            </a:r>
          </a:p>
        </p:txBody>
      </p:sp>
      <p:sp>
        <p:nvSpPr>
          <p:cNvPr id="11365" name="Line 107"/>
          <p:cNvSpPr>
            <a:spLocks noChangeShapeType="1"/>
          </p:cNvSpPr>
          <p:nvPr/>
        </p:nvSpPr>
        <p:spPr bwMode="auto">
          <a:xfrm>
            <a:off x="7164388" y="4364038"/>
            <a:ext cx="431800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66" name="Text Box 108"/>
          <p:cNvSpPr txBox="1">
            <a:spLocks noChangeArrowheads="1"/>
          </p:cNvSpPr>
          <p:nvPr/>
        </p:nvSpPr>
        <p:spPr bwMode="auto">
          <a:xfrm rot="-1049745">
            <a:off x="3054350" y="4437063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4.4</a:t>
            </a:r>
          </a:p>
        </p:txBody>
      </p:sp>
      <p:sp>
        <p:nvSpPr>
          <p:cNvPr id="11367" name="Text Box 109"/>
          <p:cNvSpPr txBox="1">
            <a:spLocks noChangeArrowheads="1"/>
          </p:cNvSpPr>
          <p:nvPr/>
        </p:nvSpPr>
        <p:spPr bwMode="auto">
          <a:xfrm rot="858390">
            <a:off x="5148263" y="4652963"/>
            <a:ext cx="14525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>
                <a:solidFill>
                  <a:srgbClr val="FF0000"/>
                </a:solidFill>
              </a:rPr>
              <a:t>4.25 úhlopříčka</a:t>
            </a:r>
          </a:p>
        </p:txBody>
      </p:sp>
      <p:sp>
        <p:nvSpPr>
          <p:cNvPr id="11368" name="Line 110"/>
          <p:cNvSpPr>
            <a:spLocks noChangeShapeType="1"/>
          </p:cNvSpPr>
          <p:nvPr/>
        </p:nvSpPr>
        <p:spPr bwMode="auto">
          <a:xfrm>
            <a:off x="1258888" y="1196975"/>
            <a:ext cx="1512887" cy="2879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69" name="Text Box 111"/>
          <p:cNvSpPr txBox="1">
            <a:spLocks noChangeArrowheads="1"/>
          </p:cNvSpPr>
          <p:nvPr/>
        </p:nvSpPr>
        <p:spPr bwMode="auto">
          <a:xfrm rot="3680213">
            <a:off x="1010444" y="1877219"/>
            <a:ext cx="20161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/>
              <a:t>měření úhlopříček</a:t>
            </a:r>
          </a:p>
        </p:txBody>
      </p:sp>
      <p:sp>
        <p:nvSpPr>
          <p:cNvPr id="11370" name="Line 112"/>
          <p:cNvSpPr>
            <a:spLocks noChangeShapeType="1"/>
          </p:cNvSpPr>
          <p:nvPr/>
        </p:nvSpPr>
        <p:spPr bwMode="auto">
          <a:xfrm flipV="1">
            <a:off x="5364163" y="1989138"/>
            <a:ext cx="0" cy="23764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71" name="Text Box 113"/>
          <p:cNvSpPr txBox="1">
            <a:spLocks noChangeArrowheads="1"/>
          </p:cNvSpPr>
          <p:nvPr/>
        </p:nvSpPr>
        <p:spPr bwMode="auto">
          <a:xfrm>
            <a:off x="5508625" y="2133600"/>
            <a:ext cx="1295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/>
              <a:t>zahrada</a:t>
            </a:r>
          </a:p>
        </p:txBody>
      </p:sp>
      <p:sp>
        <p:nvSpPr>
          <p:cNvPr id="11372" name="Line 114"/>
          <p:cNvSpPr>
            <a:spLocks noChangeShapeType="1"/>
          </p:cNvSpPr>
          <p:nvPr/>
        </p:nvSpPr>
        <p:spPr bwMode="auto">
          <a:xfrm>
            <a:off x="5795963" y="4724400"/>
            <a:ext cx="2376487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73" name="Text Box 115"/>
          <p:cNvSpPr txBox="1">
            <a:spLocks noChangeArrowheads="1"/>
          </p:cNvSpPr>
          <p:nvPr/>
        </p:nvSpPr>
        <p:spPr bwMode="auto">
          <a:xfrm>
            <a:off x="7812088" y="4221163"/>
            <a:ext cx="5762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/>
              <a:t>06</a:t>
            </a:r>
          </a:p>
        </p:txBody>
      </p:sp>
      <p:sp>
        <p:nvSpPr>
          <p:cNvPr id="11374" name="Line 116"/>
          <p:cNvSpPr>
            <a:spLocks noChangeShapeType="1"/>
          </p:cNvSpPr>
          <p:nvPr/>
        </p:nvSpPr>
        <p:spPr bwMode="auto">
          <a:xfrm>
            <a:off x="3708400" y="4941888"/>
            <a:ext cx="0" cy="14398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75" name="Text Box 117"/>
          <p:cNvSpPr txBox="1">
            <a:spLocks noChangeArrowheads="1"/>
          </p:cNvSpPr>
          <p:nvPr/>
        </p:nvSpPr>
        <p:spPr bwMode="auto">
          <a:xfrm>
            <a:off x="3779838" y="6165850"/>
            <a:ext cx="20161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/>
              <a:t>04</a:t>
            </a:r>
            <a:r>
              <a:rPr lang="cs-CZ" altLang="cs-CZ"/>
              <a:t> chodba</a:t>
            </a:r>
          </a:p>
        </p:txBody>
      </p:sp>
      <p:sp>
        <p:nvSpPr>
          <p:cNvPr id="11376" name="Line 118"/>
          <p:cNvSpPr>
            <a:spLocks noChangeShapeType="1"/>
          </p:cNvSpPr>
          <p:nvPr/>
        </p:nvSpPr>
        <p:spPr bwMode="auto">
          <a:xfrm flipH="1">
            <a:off x="468313" y="4365625"/>
            <a:ext cx="23034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77" name="Text Box 119"/>
          <p:cNvSpPr txBox="1">
            <a:spLocks noChangeArrowheads="1"/>
          </p:cNvSpPr>
          <p:nvPr/>
        </p:nvSpPr>
        <p:spPr bwMode="auto">
          <a:xfrm rot="-5400000">
            <a:off x="-130175" y="3236913"/>
            <a:ext cx="1368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2400"/>
              <a:t>ulice</a:t>
            </a:r>
          </a:p>
        </p:txBody>
      </p:sp>
      <p:sp>
        <p:nvSpPr>
          <p:cNvPr id="11378" name="Rectangle 120"/>
          <p:cNvSpPr>
            <a:spLocks noChangeArrowheads="1"/>
          </p:cNvSpPr>
          <p:nvPr/>
        </p:nvSpPr>
        <p:spPr bwMode="auto">
          <a:xfrm>
            <a:off x="179388" y="1196975"/>
            <a:ext cx="8785225" cy="5472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/>
          </a:p>
        </p:txBody>
      </p:sp>
      <p:sp>
        <p:nvSpPr>
          <p:cNvPr id="11379" name="Line 121"/>
          <p:cNvSpPr>
            <a:spLocks noChangeShapeType="1"/>
          </p:cNvSpPr>
          <p:nvPr/>
        </p:nvSpPr>
        <p:spPr bwMode="auto">
          <a:xfrm>
            <a:off x="7596188" y="458152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80" name="Text Box 122"/>
          <p:cNvSpPr txBox="1">
            <a:spLocks noChangeArrowheads="1"/>
          </p:cNvSpPr>
          <p:nvPr/>
        </p:nvSpPr>
        <p:spPr bwMode="auto">
          <a:xfrm>
            <a:off x="7596188" y="1628775"/>
            <a:ext cx="115252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6000"/>
              <a:t>05</a:t>
            </a:r>
          </a:p>
        </p:txBody>
      </p:sp>
      <p:sp>
        <p:nvSpPr>
          <p:cNvPr id="11382" name="Line 118"/>
          <p:cNvSpPr>
            <a:spLocks noChangeShapeType="1"/>
          </p:cNvSpPr>
          <p:nvPr/>
        </p:nvSpPr>
        <p:spPr bwMode="auto">
          <a:xfrm>
            <a:off x="7164388" y="458152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83" name="Line 119"/>
          <p:cNvSpPr>
            <a:spLocks noChangeShapeType="1"/>
          </p:cNvSpPr>
          <p:nvPr/>
        </p:nvSpPr>
        <p:spPr bwMode="auto">
          <a:xfrm>
            <a:off x="7164388" y="4797425"/>
            <a:ext cx="287337" cy="1511300"/>
          </a:xfrm>
          <a:prstGeom prst="line">
            <a:avLst/>
          </a:prstGeom>
          <a:noFill/>
          <a:ln w="28575">
            <a:solidFill>
              <a:srgbClr val="009900"/>
            </a:solidFill>
            <a:round/>
            <a:headEnd type="diamond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84" name="Text Box 42"/>
          <p:cNvSpPr txBox="1">
            <a:spLocks noChangeArrowheads="1"/>
          </p:cNvSpPr>
          <p:nvPr/>
        </p:nvSpPr>
        <p:spPr bwMode="auto">
          <a:xfrm>
            <a:off x="7270750" y="6237288"/>
            <a:ext cx="18732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>
                <a:solidFill>
                  <a:srgbClr val="009900"/>
                </a:solidFill>
              </a:rPr>
              <a:t>2100 </a:t>
            </a:r>
            <a:r>
              <a:rPr lang="cs-CZ" altLang="cs-CZ" sz="1200">
                <a:solidFill>
                  <a:srgbClr val="009900"/>
                </a:solidFill>
              </a:rPr>
              <a:t>výška nadpraží</a:t>
            </a:r>
          </a:p>
        </p:txBody>
      </p:sp>
      <p:sp>
        <p:nvSpPr>
          <p:cNvPr id="11385" name="Oval 121"/>
          <p:cNvSpPr>
            <a:spLocks noChangeArrowheads="1"/>
          </p:cNvSpPr>
          <p:nvPr/>
        </p:nvSpPr>
        <p:spPr bwMode="auto">
          <a:xfrm>
            <a:off x="6156325" y="4797425"/>
            <a:ext cx="647700" cy="2873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88" name="Text Box 42"/>
          <p:cNvSpPr txBox="1">
            <a:spLocks noChangeArrowheads="1"/>
          </p:cNvSpPr>
          <p:nvPr/>
        </p:nvSpPr>
        <p:spPr bwMode="auto">
          <a:xfrm>
            <a:off x="6156325" y="4797425"/>
            <a:ext cx="8636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 sz="1400" b="1"/>
              <a:t>0.0</a:t>
            </a:r>
          </a:p>
        </p:txBody>
      </p:sp>
      <p:sp>
        <p:nvSpPr>
          <p:cNvPr id="11389" name="Rectangle 125"/>
          <p:cNvSpPr>
            <a:spLocks noChangeArrowheads="1"/>
          </p:cNvSpPr>
          <p:nvPr/>
        </p:nvSpPr>
        <p:spPr bwMode="auto">
          <a:xfrm>
            <a:off x="7956550" y="4797425"/>
            <a:ext cx="10795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/>
              <a:t>+0.05</a:t>
            </a:r>
          </a:p>
        </p:txBody>
      </p:sp>
      <p:sp>
        <p:nvSpPr>
          <p:cNvPr id="11390" name="Oval 126"/>
          <p:cNvSpPr>
            <a:spLocks noChangeArrowheads="1"/>
          </p:cNvSpPr>
          <p:nvPr/>
        </p:nvSpPr>
        <p:spPr bwMode="auto">
          <a:xfrm>
            <a:off x="7740650" y="4797425"/>
            <a:ext cx="1152525" cy="2873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1391" name="Line 127"/>
          <p:cNvSpPr>
            <a:spLocks noChangeShapeType="1"/>
          </p:cNvSpPr>
          <p:nvPr/>
        </p:nvSpPr>
        <p:spPr bwMode="auto">
          <a:xfrm>
            <a:off x="6804025" y="4941888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92" name="Line 128"/>
          <p:cNvSpPr>
            <a:spLocks noChangeShapeType="1"/>
          </p:cNvSpPr>
          <p:nvPr/>
        </p:nvSpPr>
        <p:spPr bwMode="auto">
          <a:xfrm>
            <a:off x="3276600" y="3141663"/>
            <a:ext cx="0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93" name="Line 129"/>
          <p:cNvSpPr>
            <a:spLocks noChangeShapeType="1"/>
          </p:cNvSpPr>
          <p:nvPr/>
        </p:nvSpPr>
        <p:spPr bwMode="auto">
          <a:xfrm>
            <a:off x="4356100" y="3141663"/>
            <a:ext cx="0" cy="5746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  <p:sp>
        <p:nvSpPr>
          <p:cNvPr id="11394" name="Text Box 130"/>
          <p:cNvSpPr txBox="1">
            <a:spLocks noChangeArrowheads="1"/>
          </p:cNvSpPr>
          <p:nvPr/>
        </p:nvSpPr>
        <p:spPr bwMode="auto">
          <a:xfrm>
            <a:off x="2051050" y="4652963"/>
            <a:ext cx="10810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sv. 2.95</a:t>
            </a:r>
          </a:p>
        </p:txBody>
      </p:sp>
      <p:sp>
        <p:nvSpPr>
          <p:cNvPr id="11395" name="Text Box 131"/>
          <p:cNvSpPr txBox="1">
            <a:spLocks noChangeArrowheads="1"/>
          </p:cNvSpPr>
          <p:nvPr/>
        </p:nvSpPr>
        <p:spPr bwMode="auto">
          <a:xfrm>
            <a:off x="2484438" y="5084763"/>
            <a:ext cx="18002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PVC </a:t>
            </a:r>
            <a:r>
              <a:rPr lang="cs-CZ" altLang="cs-CZ" sz="1200">
                <a:solidFill>
                  <a:schemeClr val="hlink"/>
                </a:solidFill>
              </a:rPr>
              <a:t>podlaha</a:t>
            </a:r>
          </a:p>
        </p:txBody>
      </p:sp>
      <p:sp>
        <p:nvSpPr>
          <p:cNvPr id="11396" name="Text Box 132"/>
          <p:cNvSpPr txBox="1">
            <a:spLocks noChangeArrowheads="1"/>
          </p:cNvSpPr>
          <p:nvPr/>
        </p:nvSpPr>
        <p:spPr bwMode="auto">
          <a:xfrm rot="16200000">
            <a:off x="7793832" y="3445669"/>
            <a:ext cx="1512887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1200"/>
              <a:t>Porovnání výšek mezi místnostmi</a:t>
            </a:r>
          </a:p>
        </p:txBody>
      </p:sp>
      <p:sp>
        <p:nvSpPr>
          <p:cNvPr id="11397" name="Line 133"/>
          <p:cNvSpPr>
            <a:spLocks noChangeShapeType="1"/>
          </p:cNvSpPr>
          <p:nvPr/>
        </p:nvSpPr>
        <p:spPr bwMode="auto">
          <a:xfrm flipH="1">
            <a:off x="8316913" y="4437063"/>
            <a:ext cx="21590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cs-CZ"/>
          </a:p>
        </p:txBody>
      </p:sp>
    </p:spTree>
  </p:cSld>
  <p:clrMapOvr>
    <a:masterClrMapping/>
  </p:clrMapOvr>
  <p:transition spd="slow">
    <p:zoom dir="in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Zaměřování schodiště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2000" smtClean="0"/>
              <a:t>Při zaměřování schodiště je vhodnější nakreslit si vždy celé schodiště propojující podlaží mezi sebou. </a:t>
            </a:r>
          </a:p>
          <a:p>
            <a:pPr>
              <a:lnSpc>
                <a:spcPct val="90000"/>
              </a:lnSpc>
            </a:pPr>
            <a:r>
              <a:rPr lang="cs-CZ" altLang="cs-CZ" sz="2000" smtClean="0"/>
              <a:t>Pokud by se schodiště zakreslovalo stejně jako v zásadách zakreslování (s vodorovným řezem na výstupním rameni), bylo by zaměření nepřehledné.</a:t>
            </a:r>
          </a:p>
          <a:p>
            <a:pPr>
              <a:lnSpc>
                <a:spcPct val="90000"/>
              </a:lnSpc>
            </a:pPr>
            <a:r>
              <a:rPr lang="cs-CZ" altLang="cs-CZ" sz="2000" smtClean="0"/>
              <a:t>U schodiště, které má nestejné stupně tak se zaměřuje výška a šířka každého schodu.</a:t>
            </a:r>
          </a:p>
          <a:p>
            <a:pPr>
              <a:lnSpc>
                <a:spcPct val="90000"/>
              </a:lnSpc>
            </a:pPr>
            <a:r>
              <a:rPr lang="cs-CZ" altLang="cs-CZ" sz="2000" smtClean="0"/>
              <a:t>Výška na podestách se niveluje a zapisuje se vždy u výstupního ramene , posledního stupně </a:t>
            </a:r>
          </a:p>
          <a:p>
            <a:pPr>
              <a:lnSpc>
                <a:spcPct val="90000"/>
              </a:lnSpc>
            </a:pPr>
            <a:r>
              <a:rPr lang="cs-CZ" altLang="cs-CZ" sz="2000" smtClean="0"/>
              <a:t>Pokud má schodiště zrcátko, tak se výška jednotlivých podest odečítá na pásmu spuštěné z posledního podlaží</a:t>
            </a:r>
          </a:p>
          <a:p>
            <a:pPr>
              <a:lnSpc>
                <a:spcPct val="90000"/>
              </a:lnSpc>
            </a:pPr>
            <a:r>
              <a:rPr lang="cs-CZ" altLang="cs-CZ" sz="2000" smtClean="0"/>
              <a:t>Pokud je schodiště točité a byla by kontrola nivelace zdlouhavá je možno udělat si fixní bod pod oknem posledního podlaží na terénu  a spustit pásmo a výšku v posledním podlaží odečíst nivelačním přístrojem</a:t>
            </a:r>
          </a:p>
        </p:txBody>
      </p:sp>
    </p:spTree>
  </p:cSld>
  <p:clrMapOvr>
    <a:masterClrMapping/>
  </p:clrMapOvr>
  <p:transition spd="slow">
    <p:zoom dir="in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 - Literatura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395288" y="1844675"/>
            <a:ext cx="7993062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altLang="cs-CZ"/>
              <a:t>PUME, Dimitrij; ČERMÁK, František a kol. </a:t>
            </a:r>
            <a:r>
              <a:rPr lang="cs-CZ" altLang="cs-CZ" i="1"/>
              <a:t>Průzkumy a opravy stavebních konstrukcí</a:t>
            </a:r>
            <a:r>
              <a:rPr lang="cs-CZ" altLang="cs-CZ"/>
              <a:t>. Praha: ARCH, 1993, ISBN ABF NADACE PRO ROZVOJ ARCHITEKTURY. </a:t>
            </a:r>
          </a:p>
        </p:txBody>
      </p:sp>
    </p:spTree>
  </p:cSld>
  <p:clrMapOvr>
    <a:masterClrMapping/>
  </p:clrMapOvr>
  <p:transition spd="slow">
    <p:zoom dir="in"/>
  </p:transition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9580</TotalTime>
  <Words>784</Words>
  <Application>Microsoft Office PowerPoint</Application>
  <PresentationFormat>Předvádění na obrazovce (4:3)</PresentationFormat>
  <Paragraphs>174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Times New Roman</vt:lpstr>
      <vt:lpstr>Century Schoolbook</vt:lpstr>
      <vt:lpstr>Wingdings</vt:lpstr>
      <vt:lpstr>Arial Black</vt:lpstr>
      <vt:lpstr>Výchozí návrh</vt:lpstr>
      <vt:lpstr>Prezentace aplikace PowerPoint</vt:lpstr>
      <vt:lpstr>Prezentace aplikace PowerPoint</vt:lpstr>
      <vt:lpstr>Zakreslení stávajícího stavu v objektu - postup oměrného měření stávajícího stavu objektu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Zaměřování schodiště </vt:lpstr>
      <vt:lpstr>Zdroj -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 Stachová</dc:creator>
  <cp:lastModifiedBy>Alena Stachová</cp:lastModifiedBy>
  <cp:revision>268</cp:revision>
  <cp:lastPrinted>1601-01-01T00:00:00Z</cp:lastPrinted>
  <dcterms:created xsi:type="dcterms:W3CDTF">1601-01-01T00:00:00Z</dcterms:created>
  <dcterms:modified xsi:type="dcterms:W3CDTF">2013-11-25T14:04:56Z</dcterms:modified>
</cp:coreProperties>
</file>