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12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/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9ADB27-DFE2-49D7-99AF-7B1EA1334208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23A2E5-4F1E-4D4F-8335-32EA9C6408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CD3989-E5B0-43D3-A650-EB38DC12CEDB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FF52FE-9A9C-4F9E-92B3-668E58B745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8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002350-C73E-4251-87B3-E4B081759D9F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BE293E-CAB1-43BB-B85D-AC51B31445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A177B8-4016-4A7D-8D8C-C17EECE89429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70EB0A-E650-4B88-ABE1-51C55046AE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66E745-0146-4E91-9ACD-7EC6DB402DA3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EE92B5-A906-4EBD-A5EE-6CDEA7FAC3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403D06-7105-4E14-B576-F38EDB407962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01C7E3-389E-4B56-BFBB-0211810F43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426354-90E9-4DC0-B1FF-BBD8DA530223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7A1E70-C842-49A4-ACE8-B6C60551D7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/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011B35-CE71-4AE5-9143-4EADC4F71D04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90F740-4B89-4B83-BF3A-77F278852A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Rectangle 9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 rtlCol="0"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/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A2B545-F82F-4E4B-9A95-FFDF15CFC8E6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7F9458-BED4-4135-84C5-C6BC570949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F3BE05-A176-41E1-BD82-B0D049BB14A6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523D51-C6F4-44A8-8BA6-FCBE7A7088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023FBD-1944-4982-95AD-96C2F2B7C505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E83B4C-E188-4F0E-B320-0D1F2F0B84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725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875" y="4371975"/>
            <a:ext cx="6511925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3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143000" y="731838"/>
            <a:ext cx="6400800" cy="3475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100" b="1" smtClean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DD508EA-DDA6-475A-9AD0-65D7B007282E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172200"/>
            <a:ext cx="335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1" smtClean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02B98E1-0984-4D01-920A-47AF469EF0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3" r:id="rId2"/>
    <p:sldLayoutId id="2147483685" r:id="rId3"/>
    <p:sldLayoutId id="2147483682" r:id="rId4"/>
    <p:sldLayoutId id="2147483681" r:id="rId5"/>
    <p:sldLayoutId id="2147483680" r:id="rId6"/>
    <p:sldLayoutId id="2147483679" r:id="rId7"/>
    <p:sldLayoutId id="2147483678" r:id="rId8"/>
    <p:sldLayoutId id="2147483686" r:id="rId9"/>
    <p:sldLayoutId id="2147483677" r:id="rId10"/>
    <p:sldLayoutId id="2147483676" r:id="rId11"/>
  </p:sldLayoutIdLst>
  <p:timing>
    <p:tnLst>
      <p:par>
        <p:cTn id="1" dur="indefinite" restart="never" nodeType="tmRoot"/>
      </p:par>
    </p:tnLst>
  </p:timing>
  <p:txStyles>
    <p:titleStyle>
      <a:lvl1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2pPr>
      <a:lvl3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3pPr>
      <a:lvl4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4pPr>
      <a:lvl5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200" kern="1200">
          <a:solidFill>
            <a:srgbClr val="404040"/>
          </a:solidFill>
          <a:latin typeface="+mn-lt"/>
          <a:ea typeface="+mn-ea"/>
          <a:cs typeface="+mn-cs"/>
        </a:defRPr>
      </a:lvl1pPr>
      <a:lvl2pPr marL="547688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000" kern="1200">
          <a:solidFill>
            <a:srgbClr val="404040"/>
          </a:solidFill>
          <a:latin typeface="+mn-lt"/>
          <a:ea typeface="+mn-ea"/>
          <a:cs typeface="+mn-cs"/>
        </a:defRPr>
      </a:lvl2pPr>
      <a:lvl3pPr marL="822325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kern="1200">
          <a:solidFill>
            <a:srgbClr val="404040"/>
          </a:solidFill>
          <a:latin typeface="+mn-lt"/>
          <a:ea typeface="+mn-ea"/>
          <a:cs typeface="+mn-cs"/>
        </a:defRPr>
      </a:lvl3pPr>
      <a:lvl4pPr marL="1096963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600" kern="1200">
          <a:solidFill>
            <a:srgbClr val="404040"/>
          </a:solidFill>
          <a:latin typeface="+mn-lt"/>
          <a:ea typeface="+mn-ea"/>
          <a:cs typeface="+mn-cs"/>
        </a:defRPr>
      </a:lvl4pPr>
      <a:lvl5pPr marL="1389063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400" kern="1200">
          <a:solidFill>
            <a:srgbClr val="404040"/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Podnadpis 2"/>
          <p:cNvSpPr>
            <a:spLocks noGrp="1"/>
          </p:cNvSpPr>
          <p:nvPr>
            <p:ph type="subTitle" idx="1"/>
          </p:nvPr>
        </p:nvSpPr>
        <p:spPr>
          <a:xfrm>
            <a:off x="1473200" y="5053013"/>
            <a:ext cx="5637213" cy="881062"/>
          </a:xfrm>
        </p:spPr>
        <p:txBody>
          <a:bodyPr/>
          <a:lstStyle/>
          <a:p>
            <a:endParaRPr lang="cs-CZ" smtClean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Číslo 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projektu : </a:t>
            </a:r>
            <a:r>
              <a:rPr lang="cs-CZ" sz="2000" dirty="0" smtClean="0">
                <a:solidFill>
                  <a:schemeClr val="tx1"/>
                </a:solidFill>
              </a:rPr>
              <a:t>CZ. </a:t>
            </a:r>
            <a:r>
              <a:rPr lang="cs-CZ" sz="2000" dirty="0">
                <a:solidFill>
                  <a:schemeClr val="tx1"/>
                </a:solidFill>
              </a:rPr>
              <a:t>1.07/1.4.00/21.1705</a:t>
            </a:r>
            <a:br>
              <a:rPr lang="cs-CZ" sz="2000" dirty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Anotace : </a:t>
            </a:r>
            <a:r>
              <a:rPr lang="cs-CZ" sz="2000" dirty="0" smtClean="0">
                <a:solidFill>
                  <a:schemeClr val="tx1"/>
                </a:solidFill>
              </a:rPr>
              <a:t>Prezentace </a:t>
            </a:r>
            <a:r>
              <a:rPr lang="cs-CZ" sz="2000" dirty="0">
                <a:solidFill>
                  <a:schemeClr val="tx1"/>
                </a:solidFill>
              </a:rPr>
              <a:t>je určena žákům 3.,4.,a 5.ročníku k navození učiva o </a:t>
            </a:r>
            <a:r>
              <a:rPr lang="cs-CZ" sz="2000" dirty="0" smtClean="0">
                <a:solidFill>
                  <a:schemeClr val="tx1"/>
                </a:solidFill>
              </a:rPr>
              <a:t>recyklaci plastů </a:t>
            </a:r>
            <a:r>
              <a:rPr lang="cs-CZ" sz="2000" dirty="0">
                <a:solidFill>
                  <a:schemeClr val="tx1"/>
                </a:solidFill>
              </a:rPr>
              <a:t/>
            </a:r>
            <a:br>
              <a:rPr lang="cs-CZ" sz="2000" dirty="0">
                <a:solidFill>
                  <a:schemeClr val="tx1"/>
                </a:solidFill>
              </a:rPr>
            </a:br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Zdroj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: </a:t>
            </a:r>
            <a:r>
              <a:rPr lang="cs-CZ" sz="2000" dirty="0" err="1" smtClean="0"/>
              <a:t>clipart</a:t>
            </a:r>
            <a:r>
              <a:rPr lang="cs-CZ" sz="2000" dirty="0" smtClean="0"/>
              <a:t> </a:t>
            </a:r>
            <a:r>
              <a:rPr lang="cs-CZ" sz="2000" dirty="0"/>
              <a:t>OFFICE</a:t>
            </a:r>
            <a:r>
              <a:rPr lang="cs-CZ" dirty="0">
                <a:solidFill>
                  <a:schemeClr val="tx1"/>
                </a:solidFill>
              </a:rPr>
              <a:t/>
            </a:r>
            <a:br>
              <a:rPr lang="cs-CZ" dirty="0">
                <a:solidFill>
                  <a:schemeClr val="tx1"/>
                </a:solidFill>
              </a:rPr>
            </a:b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557338" y="1503363"/>
            <a:ext cx="5670550" cy="1477962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1">
                    <a:lumMod val="75000"/>
                  </a:schemeClr>
                </a:solidFill>
                <a:latin typeface="+mn-lt"/>
                <a:cs typeface="+mn-cs"/>
              </a:rPr>
              <a:t>Název školy : </a:t>
            </a:r>
            <a:r>
              <a:rPr lang="cs-CZ" dirty="0">
                <a:latin typeface="+mn-lt"/>
                <a:cs typeface="+mn-cs"/>
              </a:rPr>
              <a:t>Základní škola a Mateřská škola Prysk, okres Česká Lípa , příspěvková organizace</a:t>
            </a:r>
            <a:br>
              <a:rPr lang="cs-CZ" dirty="0">
                <a:latin typeface="+mn-lt"/>
                <a:cs typeface="+mn-cs"/>
              </a:rPr>
            </a:br>
            <a:r>
              <a:rPr lang="cs-CZ" b="1" dirty="0">
                <a:solidFill>
                  <a:schemeClr val="accent1">
                    <a:lumMod val="75000"/>
                  </a:schemeClr>
                </a:solidFill>
                <a:latin typeface="+mn-lt"/>
                <a:cs typeface="+mn-cs"/>
              </a:rPr>
              <a:t>Autor : </a:t>
            </a:r>
            <a:r>
              <a:rPr lang="cs-CZ" dirty="0">
                <a:latin typeface="+mn-lt"/>
                <a:cs typeface="+mn-cs"/>
              </a:rPr>
              <a:t>Eva Vavřinová</a:t>
            </a:r>
            <a:br>
              <a:rPr lang="cs-CZ" dirty="0">
                <a:latin typeface="+mn-lt"/>
                <a:cs typeface="+mn-cs"/>
              </a:rPr>
            </a:br>
            <a:r>
              <a:rPr lang="cs-CZ" b="1" dirty="0">
                <a:solidFill>
                  <a:schemeClr val="accent1">
                    <a:lumMod val="75000"/>
                  </a:schemeClr>
                </a:solidFill>
                <a:latin typeface="+mn-lt"/>
                <a:cs typeface="+mn-cs"/>
              </a:rPr>
              <a:t>Název materiálu : </a:t>
            </a:r>
            <a:r>
              <a:rPr lang="cs-CZ" b="1" dirty="0">
                <a:latin typeface="+mn-lt"/>
                <a:cs typeface="+mn-cs"/>
              </a:rPr>
              <a:t>VY_52_INOVACE_16 _ENVIRONMENTÁLNÍ VÝCHOVA _ Recyklace plastů</a:t>
            </a:r>
            <a:endParaRPr lang="cs-CZ" dirty="0">
              <a:latin typeface="+mn-lt"/>
              <a:cs typeface="+mn-cs"/>
            </a:endParaRPr>
          </a:p>
        </p:txBody>
      </p:sp>
      <p:pic>
        <p:nvPicPr>
          <p:cNvPr id="13316" name="Obrázek 4" descr="Obrázek1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5013325"/>
            <a:ext cx="5113338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4509120"/>
            <a:ext cx="6512511" cy="1143000"/>
          </a:xfrm>
        </p:spPr>
        <p:txBody>
          <a:bodyPr/>
          <a:lstStyle/>
          <a:p>
            <a:pPr marL="320040" indent="-32004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sz="5400" dirty="0" smtClean="0"/>
              <a:t>Recyklace plastů</a:t>
            </a:r>
            <a:endParaRPr lang="cs-CZ" sz="5400" dirty="0"/>
          </a:p>
        </p:txBody>
      </p:sp>
      <p:sp>
        <p:nvSpPr>
          <p:cNvPr id="14338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188" y="1341438"/>
            <a:ext cx="6400800" cy="3473450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1026" name="Picture 2" descr="C:\Users\08DM\AppData\Local\Microsoft\Windows\Temporary Internet Files\Content.IE5\GKOJLYYU\MC90043751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2300" y="1916113"/>
            <a:ext cx="1822450" cy="184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0" name="Picture 3" descr="C:\Users\08DM\AppData\Local\Microsoft\Windows\Temporary Internet Files\Content.IE5\QHBVETKV\MC900437255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627313" y="692150"/>
            <a:ext cx="3673475" cy="3673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 descr="C:\Users\08DM\AppData\Local\Microsoft\Windows\Temporary Internet Files\Content.IE5\E8R4BAD9\MC90043749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323013" y="1916113"/>
            <a:ext cx="2032000" cy="195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4400528"/>
            <a:ext cx="6512511" cy="1143000"/>
          </a:xfrm>
        </p:spPr>
        <p:txBody>
          <a:bodyPr/>
          <a:lstStyle/>
          <a:p>
            <a:pPr marL="320040" indent="-32004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/>
              <a:t>Doba plastová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838"/>
            <a:ext cx="6813550" cy="3475037"/>
          </a:xfrm>
        </p:spPr>
        <p:txBody>
          <a:bodyPr/>
          <a:lstStyle/>
          <a:p>
            <a:r>
              <a:rPr lang="cs-CZ" smtClean="0"/>
              <a:t>Dnešní dobu můžeme označit jako dobu plastovou</a:t>
            </a:r>
          </a:p>
          <a:p>
            <a:r>
              <a:rPr lang="cs-CZ" smtClean="0"/>
              <a:t>Jsme obklopeni plasty</a:t>
            </a:r>
            <a:r>
              <a:rPr lang="cs-CZ" smtClean="0">
                <a:latin typeface="Arial" charset="0"/>
              </a:rPr>
              <a:t>, </a:t>
            </a:r>
            <a:r>
              <a:rPr lang="cs-CZ" smtClean="0"/>
              <a:t>z plastů se vyrábí věci běžné spotřeby –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potřeby d</a:t>
            </a:r>
            <a:r>
              <a:rPr lang="cs-CZ" smtClean="0">
                <a:latin typeface="Arial" charset="0"/>
              </a:rPr>
              <a:t>o </a:t>
            </a:r>
            <a:r>
              <a:rPr lang="cs-CZ" smtClean="0"/>
              <a:t>domácnosti,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hračky, koberce, potrubí, nábytek,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obaly</a:t>
            </a:r>
          </a:p>
        </p:txBody>
      </p:sp>
      <p:pic>
        <p:nvPicPr>
          <p:cNvPr id="2050" name="Picture 2" descr="C:\Users\08DM\AppData\Local\Microsoft\Windows\Temporary Internet Files\Content.IE5\0NY9Z1B9\MP900430500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90613" y="3830638"/>
            <a:ext cx="2635250" cy="2635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 descr="C:\Users\08DM\AppData\Local\Microsoft\Windows\Temporary Internet Files\Content.IE5\0NY9Z1B9\MP900409016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380288" y="2025650"/>
            <a:ext cx="1584325" cy="2374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 descr="C:\Users\08DM\AppData\Local\Microsoft\Windows\Temporary Internet Files\Content.IE5\QHBVETKV\MP900411798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364163" y="2636838"/>
            <a:ext cx="1168400" cy="154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4293096"/>
            <a:ext cx="6512511" cy="1143000"/>
          </a:xfrm>
        </p:spPr>
        <p:txBody>
          <a:bodyPr/>
          <a:lstStyle/>
          <a:p>
            <a:pPr marL="320040" indent="-32004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/>
              <a:t>Výroba plastu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838"/>
            <a:ext cx="6400800" cy="3475037"/>
          </a:xfrm>
        </p:spPr>
        <p:txBody>
          <a:bodyPr/>
          <a:lstStyle/>
          <a:p>
            <a:r>
              <a:rPr lang="cs-CZ" sz="3200" smtClean="0"/>
              <a:t>Plasty se vyrábí převážně z </a:t>
            </a:r>
            <a:r>
              <a:rPr lang="cs-CZ" sz="3200" smtClean="0">
                <a:solidFill>
                  <a:srgbClr val="FF0000"/>
                </a:solidFill>
              </a:rPr>
              <a:t>ropy</a:t>
            </a:r>
          </a:p>
        </p:txBody>
      </p:sp>
      <p:pic>
        <p:nvPicPr>
          <p:cNvPr id="3074" name="Picture 2" descr="C:\Users\08DM\AppData\Local\Microsoft\Windows\Temporary Internet Files\Content.IE5\0NY9Z1B9\MP900433786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1412875"/>
            <a:ext cx="3743325" cy="244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4787900" y="1412875"/>
            <a:ext cx="3240088" cy="26479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r>
              <a:rPr lang="cs-CZ" sz="2400">
                <a:solidFill>
                  <a:srgbClr val="073C65"/>
                </a:solidFill>
                <a:latin typeface="Trebuchet MS" pitchFamily="34" charset="0"/>
              </a:rPr>
              <a:t>Ropa je neobnovitelná surovina,</a:t>
            </a:r>
            <a:r>
              <a:rPr lang="cs-CZ" sz="2400">
                <a:solidFill>
                  <a:srgbClr val="073C65"/>
                </a:solidFill>
              </a:rPr>
              <a:t> </a:t>
            </a:r>
            <a:r>
              <a:rPr lang="cs-CZ" sz="2400">
                <a:solidFill>
                  <a:srgbClr val="073C65"/>
                </a:solidFill>
                <a:latin typeface="Trebuchet MS" pitchFamily="34" charset="0"/>
              </a:rPr>
              <a:t>pokud recyklujeme plasty, významně přispíváme k ochraně životního prostředí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4431283"/>
            <a:ext cx="6512511" cy="1143000"/>
          </a:xfrm>
        </p:spPr>
        <p:txBody>
          <a:bodyPr/>
          <a:lstStyle/>
          <a:p>
            <a:pPr marL="320040" indent="-32004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/>
              <a:t>Zajímavosti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838"/>
            <a:ext cx="6400800" cy="3475037"/>
          </a:xfrm>
        </p:spPr>
        <p:txBody>
          <a:bodyPr/>
          <a:lstStyle/>
          <a:p>
            <a:r>
              <a:rPr lang="cs-CZ" smtClean="0"/>
              <a:t>Plasty se rozkládají velmi pomalu…stovky let</a:t>
            </a:r>
          </a:p>
          <a:p>
            <a:r>
              <a:rPr lang="cs-CZ" smtClean="0"/>
              <a:t>První plastová l</a:t>
            </a:r>
            <a:r>
              <a:rPr lang="cs-CZ" smtClean="0">
                <a:latin typeface="Arial" charset="0"/>
              </a:rPr>
              <a:t>á</a:t>
            </a:r>
            <a:r>
              <a:rPr lang="cs-CZ" smtClean="0"/>
              <a:t>hev byla vyrobena v Americe </a:t>
            </a:r>
            <a:r>
              <a:rPr lang="cs-CZ" smtClean="0">
                <a:latin typeface="Arial" charset="0"/>
              </a:rPr>
              <a:t>        </a:t>
            </a:r>
            <a:r>
              <a:rPr lang="cs-CZ" smtClean="0"/>
              <a:t>v roce 1977</a:t>
            </a:r>
          </a:p>
          <a:p>
            <a:r>
              <a:rPr lang="cs-CZ" smtClean="0"/>
              <a:t>V ČR běžný člověk vytvoří 28 kg plastového odpadu</a:t>
            </a:r>
          </a:p>
          <a:p>
            <a:r>
              <a:rPr lang="cs-CZ" smtClean="0"/>
              <a:t>Z těchto 28kg většinu tvoří obaly </a:t>
            </a:r>
            <a:r>
              <a:rPr lang="cs-CZ" smtClean="0">
                <a:latin typeface="Arial" charset="0"/>
              </a:rPr>
              <a:t>                                  </a:t>
            </a:r>
            <a:r>
              <a:rPr lang="cs-CZ" smtClean="0"/>
              <a:t>ze spotřebního zboží a obaly potravin</a:t>
            </a:r>
          </a:p>
        </p:txBody>
      </p:sp>
      <p:pic>
        <p:nvPicPr>
          <p:cNvPr id="4098" name="Picture 2" descr="C:\Users\08DM\AppData\Local\Microsoft\Windows\Temporary Internet Files\Content.IE5\GKOJLYYU\MC90029964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32588" y="2636838"/>
            <a:ext cx="1816100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Picture 5" descr="C:\Users\08DM\AppData\Local\Microsoft\Windows\Temporary Internet Files\Content.IE5\0NY9Z1B9\MC90030867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721600" y="504825"/>
            <a:ext cx="995363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2" name="Picture 6" descr="C:\Users\08DM\AppData\Local\Microsoft\Windows\Temporary Internet Files\Content.IE5\QHBVETKV\MC900347059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50825" y="3500438"/>
            <a:ext cx="1506538" cy="186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Picture 7" descr="C:\Users\08DM\AppData\Local\Microsoft\Windows\Temporary Internet Files\Content.IE5\E8R4BAD9\MC900325522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403350" y="5311775"/>
            <a:ext cx="1819275" cy="1217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</p:spPr>
        <p:txBody>
          <a:bodyPr/>
          <a:lstStyle/>
          <a:p>
            <a:pPr marL="320040" indent="-32004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/>
              <a:t>Recyklace plastů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838"/>
            <a:ext cx="6400800" cy="3475037"/>
          </a:xfrm>
        </p:spPr>
        <p:txBody>
          <a:bodyPr/>
          <a:lstStyle/>
          <a:p>
            <a:r>
              <a:rPr lang="cs-CZ" smtClean="0"/>
              <a:t>Recyklace plastů je složitá,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protože plastů je mnoho druhů </a:t>
            </a:r>
          </a:p>
          <a:p>
            <a:r>
              <a:rPr lang="cs-CZ" smtClean="0"/>
              <a:t>Z PET lahví se vyrábí vlákna, která se používají k výrobě fleece,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nebo se používají jako výplň bund a spacáků</a:t>
            </a:r>
          </a:p>
        </p:txBody>
      </p:sp>
      <p:pic>
        <p:nvPicPr>
          <p:cNvPr id="5122" name="Picture 2" descr="C:\Users\08DM\AppData\Local\Microsoft\Windows\Temporary Internet Files\Content.IE5\GKOJLYYU\MC90011340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7975" y="2636838"/>
            <a:ext cx="2217738" cy="1747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2627313" y="3200400"/>
            <a:ext cx="4465637" cy="64611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  <a:latin typeface="+mn-lt"/>
                <a:cs typeface="+mn-cs"/>
              </a:rPr>
              <a:t>Na výrobu jedné bundy z </a:t>
            </a:r>
            <a:r>
              <a:rPr lang="cs-CZ" dirty="0" err="1">
                <a:solidFill>
                  <a:schemeClr val="accent1">
                    <a:lumMod val="75000"/>
                  </a:schemeClr>
                </a:solidFill>
                <a:latin typeface="+mn-lt"/>
                <a:cs typeface="+mn-cs"/>
              </a:rPr>
              <a:t>fleecu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  <a:latin typeface="+mn-lt"/>
                <a:cs typeface="+mn-cs"/>
              </a:rPr>
              <a:t> je potřeba asi 50 PET lahví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11760" y="4417130"/>
            <a:ext cx="6512511" cy="1143000"/>
          </a:xfrm>
        </p:spPr>
        <p:txBody>
          <a:bodyPr/>
          <a:lstStyle/>
          <a:p>
            <a:pPr marL="320040" indent="-32004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/>
              <a:t>Recyklace plastů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838"/>
            <a:ext cx="6400800" cy="3475037"/>
          </a:xfrm>
        </p:spPr>
        <p:txBody>
          <a:bodyPr/>
          <a:lstStyle/>
          <a:p>
            <a:r>
              <a:rPr lang="cs-CZ" sz="2400" smtClean="0"/>
              <a:t>Z folií se vyrábí opět folie nebo různé pytle,</a:t>
            </a:r>
            <a:r>
              <a:rPr lang="cs-CZ" sz="2400" smtClean="0">
                <a:latin typeface="Arial" charset="0"/>
              </a:rPr>
              <a:t> </a:t>
            </a:r>
            <a:r>
              <a:rPr lang="cs-CZ" sz="2400" smtClean="0"/>
              <a:t>např.na odpad</a:t>
            </a:r>
          </a:p>
          <a:p>
            <a:r>
              <a:rPr lang="cs-CZ" sz="2400" smtClean="0"/>
              <a:t>Ze směsi plastů se vyrábí třeba lavičky,</a:t>
            </a:r>
            <a:r>
              <a:rPr lang="cs-CZ" sz="2400" smtClean="0">
                <a:latin typeface="Arial" charset="0"/>
              </a:rPr>
              <a:t> </a:t>
            </a:r>
            <a:r>
              <a:rPr lang="cs-CZ" sz="2400" smtClean="0"/>
              <a:t>ploty,</a:t>
            </a:r>
            <a:r>
              <a:rPr lang="cs-CZ" sz="2400" smtClean="0">
                <a:latin typeface="Arial" charset="0"/>
              </a:rPr>
              <a:t> </a:t>
            </a:r>
            <a:r>
              <a:rPr lang="cs-CZ" sz="2400" smtClean="0"/>
              <a:t>zahradní nábytek…..</a:t>
            </a:r>
          </a:p>
        </p:txBody>
      </p:sp>
      <p:pic>
        <p:nvPicPr>
          <p:cNvPr id="6146" name="Picture 2" descr="C:\Users\08DM\AppData\Local\Microsoft\Windows\Temporary Internet Files\Content.IE5\0NY9Z1B9\MP900437305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2492375"/>
            <a:ext cx="2565400" cy="3849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7" name="Picture 3" descr="C:\Users\08DM\AppData\Local\Microsoft\Windows\Temporary Internet Files\Content.IE5\QHBVETKV\MP900438512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42063" y="1341438"/>
            <a:ext cx="2447925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8" name="Picture 4" descr="C:\Users\08DM\AppData\Local\Microsoft\Windows\Temporary Internet Files\Content.IE5\GKOJLYYU\MP900174924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348038" y="2492375"/>
            <a:ext cx="2765425" cy="1843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</p:spPr>
        <p:txBody>
          <a:bodyPr/>
          <a:lstStyle/>
          <a:p>
            <a:pPr marL="320040" indent="-32004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/>
              <a:t>Žlutý kontejner</a:t>
            </a:r>
            <a:endParaRPr lang="cs-CZ" dirty="0"/>
          </a:p>
        </p:txBody>
      </p:sp>
      <p:sp>
        <p:nvSpPr>
          <p:cNvPr id="20482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838"/>
            <a:ext cx="6400800" cy="3475037"/>
          </a:xfrm>
        </p:spPr>
        <p:txBody>
          <a:bodyPr/>
          <a:lstStyle/>
          <a:p>
            <a:endParaRPr lang="cs-CZ" smtClean="0"/>
          </a:p>
        </p:txBody>
      </p:sp>
      <p:sp>
        <p:nvSpPr>
          <p:cNvPr id="4" name="Vývojový diagram: magnetický disk 3"/>
          <p:cNvSpPr/>
          <p:nvPr/>
        </p:nvSpPr>
        <p:spPr>
          <a:xfrm>
            <a:off x="611560" y="1273025"/>
            <a:ext cx="3168352" cy="2880320"/>
          </a:xfrm>
          <a:prstGeom prst="flowChartMagneticDisk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Plasty</a:t>
            </a:r>
            <a:endParaRPr lang="cs-CZ" sz="4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 flipH="1">
            <a:off x="4756150" y="476250"/>
            <a:ext cx="4137025" cy="1309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Trebuchet MS" pitchFamily="34" charset="0"/>
              </a:rPr>
              <a:t>Patří do něj: </a:t>
            </a:r>
            <a:r>
              <a:rPr lang="cs-CZ" sz="2400">
                <a:latin typeface="Trebuchet MS" pitchFamily="34" charset="0"/>
              </a:rPr>
              <a:t>plastové</a:t>
            </a:r>
            <a:r>
              <a:rPr lang="cs-CZ" sz="2400">
                <a:solidFill>
                  <a:srgbClr val="FF0000"/>
                </a:solidFill>
                <a:latin typeface="Trebuchet MS" pitchFamily="34" charset="0"/>
              </a:rPr>
              <a:t> </a:t>
            </a:r>
            <a:r>
              <a:rPr lang="cs-CZ" sz="2400">
                <a:latin typeface="Trebuchet MS" pitchFamily="34" charset="0"/>
              </a:rPr>
              <a:t>lahve, sáčky,</a:t>
            </a:r>
            <a:r>
              <a:rPr lang="cs-CZ" sz="2400"/>
              <a:t> </a:t>
            </a:r>
            <a:r>
              <a:rPr lang="cs-CZ" sz="2400">
                <a:latin typeface="Trebuchet MS" pitchFamily="34" charset="0"/>
              </a:rPr>
              <a:t>folie,</a:t>
            </a:r>
            <a:r>
              <a:rPr lang="cs-CZ" sz="2400"/>
              <a:t> </a:t>
            </a:r>
            <a:r>
              <a:rPr lang="cs-CZ" sz="2400">
                <a:latin typeface="Trebuchet MS" pitchFamily="34" charset="0"/>
              </a:rPr>
              <a:t>výrobky z plastu, polystyren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4932363" y="1989138"/>
            <a:ext cx="3640137" cy="2405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Trebuchet MS" pitchFamily="34" charset="0"/>
              </a:rPr>
              <a:t>Nepatří do něj</a:t>
            </a:r>
            <a:r>
              <a:rPr lang="cs-CZ" sz="3200">
                <a:latin typeface="Trebuchet MS" pitchFamily="34" charset="0"/>
              </a:rPr>
              <a:t>: </a:t>
            </a:r>
            <a:r>
              <a:rPr lang="cs-CZ" sz="2400">
                <a:latin typeface="Trebuchet MS" pitchFamily="34" charset="0"/>
              </a:rPr>
              <a:t>plastové trubky, lina, koberce, nádoby o</a:t>
            </a:r>
            <a:r>
              <a:rPr lang="cs-CZ" sz="2400"/>
              <a:t>                </a:t>
            </a:r>
            <a:r>
              <a:rPr lang="cs-CZ" sz="2400">
                <a:latin typeface="Trebuchet MS" pitchFamily="34" charset="0"/>
              </a:rPr>
              <a:t>d olejů a nebezpečných látek,</a:t>
            </a:r>
            <a:r>
              <a:rPr lang="cs-CZ" sz="2400"/>
              <a:t> </a:t>
            </a:r>
            <a:r>
              <a:rPr lang="cs-CZ" sz="2400">
                <a:latin typeface="Trebuchet MS" pitchFamily="34" charset="0"/>
              </a:rPr>
              <a:t>obaly se zbytky potravin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</p:spPr>
        <p:txBody>
          <a:bodyPr/>
          <a:lstStyle/>
          <a:p>
            <a:pPr marL="320040" indent="-32004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/>
              <a:t>PET LAHVE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838"/>
            <a:ext cx="6400800" cy="3475037"/>
          </a:xfrm>
        </p:spPr>
        <p:txBody>
          <a:bodyPr/>
          <a:lstStyle/>
          <a:p>
            <a:r>
              <a:rPr lang="cs-CZ" smtClean="0"/>
              <a:t>P</a:t>
            </a:r>
            <a:r>
              <a:rPr lang="cs-CZ" smtClean="0">
                <a:latin typeface="Arial" charset="0"/>
              </a:rPr>
              <a:t>ET</a:t>
            </a:r>
            <a:r>
              <a:rPr lang="cs-CZ" smtClean="0"/>
              <a:t> lahve vhazujte do kontejneru sešlápnuté-ušetříme prostor pro další plastový odpad</a:t>
            </a:r>
          </a:p>
          <a:p>
            <a:r>
              <a:rPr lang="cs-CZ" smtClean="0"/>
              <a:t>PET  LAHVE NIKDY NESPALUJTE DOMA </a:t>
            </a:r>
            <a:r>
              <a:rPr lang="cs-CZ" smtClean="0">
                <a:latin typeface="Arial" charset="0"/>
              </a:rPr>
              <a:t>                        </a:t>
            </a:r>
            <a:r>
              <a:rPr lang="cs-CZ" smtClean="0"/>
              <a:t>V KAMNECH- spalováním plastů vznikají velmi nebezpečné látky !</a:t>
            </a:r>
          </a:p>
          <a:p>
            <a:endParaRPr lang="cs-CZ" smtClean="0"/>
          </a:p>
        </p:txBody>
      </p:sp>
      <p:pic>
        <p:nvPicPr>
          <p:cNvPr id="7171" name="Picture 3" descr="C:\Users\08DM\AppData\Local\Microsoft\Windows\Temporary Internet Files\Content.IE5\GKOJLYYU\MC90034356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11863" y="1158875"/>
            <a:ext cx="3006725" cy="2978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7" name="Picture 9" descr="C:\Users\08DM\AppData\Local\Microsoft\Windows\Temporary Internet Files\Content.IE5\0NY9Z1B9\MC90029753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5288" y="3357563"/>
            <a:ext cx="2500312" cy="2473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1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6773" y="4437112"/>
            <a:ext cx="6512511" cy="1143000"/>
          </a:xfrm>
        </p:spPr>
        <p:txBody>
          <a:bodyPr/>
          <a:lstStyle/>
          <a:p>
            <a:pPr marL="320040" indent="-320040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sz="4800" dirty="0" smtClean="0"/>
              <a:t>Třídění má smysl</a:t>
            </a:r>
            <a:endParaRPr lang="cs-CZ" sz="4800" dirty="0"/>
          </a:p>
        </p:txBody>
      </p:sp>
      <p:sp>
        <p:nvSpPr>
          <p:cNvPr id="22530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838"/>
            <a:ext cx="6400800" cy="3475037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8194" name="Picture 2" descr="C:\Users\08DM\AppData\Local\Microsoft\Windows\Temporary Internet Files\Content.IE5\E8R4BAD9\MP900437192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63713" y="620713"/>
            <a:ext cx="5432425" cy="361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102</TotalTime>
  <Words>219</Words>
  <Application>Microsoft Office PowerPoint</Application>
  <PresentationFormat>On-screen Show (4:3)</PresentationFormat>
  <Paragraphs>18</Paragraphs>
  <Slides>10</Slides>
  <Notes>0</Notes>
  <HiddenSlides>1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10</vt:i4>
      </vt:variant>
    </vt:vector>
  </HeadingPairs>
  <TitlesOfParts>
    <vt:vector size="18" baseType="lpstr">
      <vt:lpstr>Trebuchet MS</vt:lpstr>
      <vt:lpstr>Arial</vt:lpstr>
      <vt:lpstr>Georgia</vt:lpstr>
      <vt:lpstr>Calibri</vt:lpstr>
      <vt:lpstr>Aerodynamika</vt:lpstr>
      <vt:lpstr>Aerodynamika</vt:lpstr>
      <vt:lpstr>Aerodynamika</vt:lpstr>
      <vt:lpstr>Aerodynamika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Číslo projektu:CZ 1.07/1.4.00/21.1705 Anotace:Prezentace je určena žákům 3.,4.,a 5.ročníku k navození učiva o recyklaci plastu  Zdroj:clipart OFFICE</dc:title>
  <dc:creator>08DM</dc:creator>
  <cp:lastModifiedBy>DUM</cp:lastModifiedBy>
  <cp:revision>14</cp:revision>
  <dcterms:created xsi:type="dcterms:W3CDTF">2012-03-04T12:31:54Z</dcterms:created>
  <dcterms:modified xsi:type="dcterms:W3CDTF">2012-03-19T18:08:53Z</dcterms:modified>
</cp:coreProperties>
</file>