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9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CE4FD2CF-B0A5-4AEE-9B46-9324DE7E39C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438A74EB-ECEF-47B4-8AED-8482B5C79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750D9-3DE5-4F6F-8489-7313CDD967C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1E674-E677-4BDC-8D30-D75745C8AC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AADAB-8EA4-43E3-943E-FF9F765113B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277FD-489F-4294-87A1-DB6BE460DB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846B9-CEAF-4462-B955-3D6D4DAA229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2DCB8-D4AB-4C9F-A6D9-65295CA69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D2FAF-A0F9-4449-B003-015EE886880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4439D-4051-4FDB-8089-89DF630314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70099-F83E-415D-8145-C4C1D70C207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4A0275-8CCA-4F01-ADB4-76CFE6EBDF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D8490-DEEC-4D65-B0E3-FB183C10F61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F0F8D-1FCD-446E-B5F2-A8A002A885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2493A-5D8B-41D0-81E1-BAFDDD7B855F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839324-F945-441F-8E6A-EDD90346CF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303EE-E01F-4425-A8EC-DB07C4D0BC6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30483-F11E-4303-ADAE-20532A399D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CEA3B-204C-46EB-937B-B98070E2F73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A4C8B-1403-4ECF-B4F1-4D43F35C9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EF506-035E-4317-A699-D0FF0945D0B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555B12-4023-4970-89C1-24CE2318E4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83FD703-2159-4A77-8264-1D3348EC933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87E758-4460-4382-96FF-F23FF8F1E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73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13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12" Type="http://schemas.openxmlformats.org/officeDocument/2006/relationships/image" Target="../media/image28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image" Target="../media/image27.wmf"/><Relationship Id="rId5" Type="http://schemas.openxmlformats.org/officeDocument/2006/relationships/image" Target="../media/image21.jpeg"/><Relationship Id="rId10" Type="http://schemas.openxmlformats.org/officeDocument/2006/relationships/image" Target="../media/image26.wmf"/><Relationship Id="rId4" Type="http://schemas.openxmlformats.org/officeDocument/2006/relationships/image" Target="../media/image20.jpeg"/><Relationship Id="rId9" Type="http://schemas.openxmlformats.org/officeDocument/2006/relationships/image" Target="../media/image25.wmf"/><Relationship Id="rId14" Type="http://schemas.openxmlformats.org/officeDocument/2006/relationships/image" Target="../media/image2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4733925" y="2708275"/>
            <a:ext cx="3313113" cy="1701800"/>
          </a:xfrm>
        </p:spPr>
        <p:txBody>
          <a:bodyPr/>
          <a:lstStyle/>
          <a:p>
            <a:r>
              <a:rPr lang="cs-CZ" sz="1800" b="1" smtClean="0"/>
              <a:t>Název školy : </a:t>
            </a:r>
            <a:r>
              <a:rPr lang="cs-CZ" sz="1800" smtClean="0"/>
              <a:t>Základní škola a Mateřská škola Prysk , okres Česká Lípa, příspěvková organizace</a:t>
            </a:r>
            <a:br>
              <a:rPr lang="cs-CZ" sz="1800" smtClean="0"/>
            </a:br>
            <a:r>
              <a:rPr lang="cs-CZ" sz="1800" b="1" smtClean="0"/>
              <a:t>Autor : </a:t>
            </a:r>
            <a:r>
              <a:rPr lang="cs-CZ" sz="1800" smtClean="0"/>
              <a:t>Eva Vavřinová</a:t>
            </a:r>
            <a:br>
              <a:rPr lang="cs-CZ" sz="1800" smtClean="0"/>
            </a:br>
            <a:r>
              <a:rPr lang="cs-CZ" sz="1800" b="1" smtClean="0"/>
              <a:t>Název materiálu:VY_52_INOVACE_18 _ENVIRONMENTÁLNÍ VÝCHOVA_Třídění odpadu II.</a:t>
            </a:r>
            <a:endParaRPr lang="cs-CZ" sz="180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</a:rPr>
              <a:t>Číslo projektu:CZ.</a:t>
            </a:r>
            <a:r>
              <a:rPr lang="cs-CZ" sz="1400" smtClean="0">
                <a:solidFill>
                  <a:schemeClr val="tx1"/>
                </a:solidFill>
              </a:rPr>
              <a:t>1.07/1.4.00/21.1705</a:t>
            </a:r>
          </a:p>
          <a:p>
            <a:pPr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</a:rPr>
              <a:t>Anotace : </a:t>
            </a:r>
            <a:r>
              <a:rPr lang="cs-CZ" sz="1400" smtClean="0">
                <a:solidFill>
                  <a:schemeClr val="tx1"/>
                </a:solidFill>
              </a:rPr>
              <a:t>Prezentace je určena žákům 3.,</a:t>
            </a:r>
            <a:r>
              <a:rPr lang="cs-CZ" sz="1400" smtClean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cs-CZ" sz="1400" smtClean="0">
                <a:solidFill>
                  <a:schemeClr val="tx1"/>
                </a:solidFill>
              </a:rPr>
              <a:t>4.,a 5.</a:t>
            </a:r>
            <a:r>
              <a:rPr lang="cs-CZ" sz="1400" smtClean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cs-CZ" sz="1400" smtClean="0">
                <a:solidFill>
                  <a:schemeClr val="tx1"/>
                </a:solidFill>
              </a:rPr>
              <a:t>ročníku </a:t>
            </a:r>
            <a:r>
              <a:rPr lang="cs-CZ" sz="1400" smtClean="0">
                <a:solidFill>
                  <a:schemeClr val="tx1"/>
                </a:solidFill>
                <a:latin typeface="Arial" charset="0"/>
              </a:rPr>
              <a:t>                               </a:t>
            </a:r>
            <a:r>
              <a:rPr lang="cs-CZ" sz="1400" smtClean="0">
                <a:solidFill>
                  <a:schemeClr val="tx1"/>
                </a:solidFill>
              </a:rPr>
              <a:t>k procvičení učiva o třídění odpadu</a:t>
            </a:r>
          </a:p>
          <a:p>
            <a:pPr>
              <a:lnSpc>
                <a:spcPct val="80000"/>
              </a:lnSpc>
            </a:pPr>
            <a:r>
              <a:rPr lang="cs-CZ" sz="1400" smtClean="0"/>
              <a:t>Zdroj:clipart OFFICE</a:t>
            </a:r>
            <a:endParaRPr lang="cs-CZ" sz="1400" smtClean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endParaRPr lang="cs-CZ" sz="1400" smtClean="0"/>
          </a:p>
        </p:txBody>
      </p:sp>
      <p:pic>
        <p:nvPicPr>
          <p:cNvPr id="13315" name="Obrázek 3" descr="Obrázek1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260350"/>
            <a:ext cx="3073400" cy="71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/>
              <a:t>Třídění odpadu II.</a:t>
            </a:r>
          </a:p>
        </p:txBody>
      </p:sp>
      <p:pic>
        <p:nvPicPr>
          <p:cNvPr id="1026" name="Picture 2" descr="C:\Users\08DM\AppData\Local\Microsoft\Windows\Temporary Internet Files\Content.IE5\QHBVETKV\MC900199273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17825" y="2055813"/>
            <a:ext cx="3382963" cy="36623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/>
              <a:t>Odpad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Množství odpadu roste, jak se zvyšuje naše životní úroveň</a:t>
            </a:r>
          </a:p>
          <a:p>
            <a:r>
              <a:rPr lang="cs-CZ" smtClean="0"/>
              <a:t>V ČR  jeden člověk vytvoří za rok asi 200kg odpadu…je nás  10 000 000…</a:t>
            </a:r>
            <a:r>
              <a:rPr lang="cs-CZ" smtClean="0">
                <a:latin typeface="Arial" charset="0"/>
              </a:rPr>
              <a:t>                                           = </a:t>
            </a:r>
            <a:r>
              <a:rPr lang="cs-CZ" smtClean="0"/>
              <a:t>2miliony tun odpadu ročně</a:t>
            </a:r>
          </a:p>
        </p:txBody>
      </p:sp>
      <p:pic>
        <p:nvPicPr>
          <p:cNvPr id="2052" name="Picture 4" descr="C:\Users\08DM\AppData\Local\Microsoft\Windows\Temporary Internet Files\Content.IE5\E8R4BAD9\MP90026234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4365625"/>
            <a:ext cx="2670175" cy="175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08DM\AppData\Local\Microsoft\Windows\Temporary Internet Files\Content.IE5\GKOJLYYU\MP90016375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7763" y="260350"/>
            <a:ext cx="23812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Users\08DM\AppData\Local\Microsoft\Windows\Temporary Internet Files\Content.IE5\E8R4BAD9\MP90040695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00200" y="4367213"/>
            <a:ext cx="2684463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Users\08DM\AppData\Local\Microsoft\Windows\Temporary Internet Files\Content.IE5\GKOJLYYU\MP900437246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4663" y="765175"/>
            <a:ext cx="2374900" cy="1585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Jak omezit množství odpadu?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Kupujte větší balení</a:t>
            </a:r>
          </a:p>
          <a:p>
            <a:pPr>
              <a:lnSpc>
                <a:spcPct val="90000"/>
              </a:lnSpc>
            </a:pPr>
            <a:r>
              <a:rPr lang="cs-CZ" smtClean="0"/>
              <a:t>Neplýtvej elektřinou,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teplem,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vodou</a:t>
            </a:r>
          </a:p>
          <a:p>
            <a:pPr>
              <a:lnSpc>
                <a:spcPct val="90000"/>
              </a:lnSpc>
            </a:pPr>
            <a:r>
              <a:rPr lang="cs-CZ" smtClean="0"/>
              <a:t>Kupujte kvalitní věci,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které vydrží déle</a:t>
            </a:r>
          </a:p>
          <a:p>
            <a:pPr>
              <a:lnSpc>
                <a:spcPct val="90000"/>
              </a:lnSpc>
            </a:pPr>
            <a:r>
              <a:rPr lang="cs-CZ" smtClean="0"/>
              <a:t>Uvažte,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zda nové věci opravdu potřebujete</a:t>
            </a:r>
          </a:p>
          <a:p>
            <a:pPr>
              <a:lnSpc>
                <a:spcPct val="90000"/>
              </a:lnSpc>
            </a:pPr>
            <a:r>
              <a:rPr lang="cs-CZ" sz="2800" b="1" smtClean="0">
                <a:solidFill>
                  <a:srgbClr val="6F9500"/>
                </a:solidFill>
              </a:rPr>
              <a:t>Třiďte odpady</a:t>
            </a:r>
          </a:p>
          <a:p>
            <a:pPr>
              <a:lnSpc>
                <a:spcPct val="90000"/>
              </a:lnSpc>
            </a:pPr>
            <a:r>
              <a:rPr lang="cs-CZ" sz="2800" b="1" smtClean="0">
                <a:solidFill>
                  <a:srgbClr val="6F9500"/>
                </a:solidFill>
              </a:rPr>
              <a:t>Nakupujte zboží z recyklovaných materiálů</a:t>
            </a:r>
          </a:p>
        </p:txBody>
      </p:sp>
      <p:pic>
        <p:nvPicPr>
          <p:cNvPr id="3074" name="Picture 2" descr="C:\Users\08DM\AppData\Local\Microsoft\Windows\Temporary Internet Files\Content.IE5\QHBVETKV\MC90041338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4703763"/>
            <a:ext cx="1693863" cy="164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/>
              <a:t>Skládka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Pokud odpad, který mohu vytřídit, dám do popelnice,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už nikdy nemá šanci být vytříděný.</a:t>
            </a:r>
          </a:p>
          <a:p>
            <a:r>
              <a:rPr lang="cs-CZ" smtClean="0"/>
              <a:t>Skončí na skládce</a:t>
            </a:r>
          </a:p>
        </p:txBody>
      </p:sp>
      <p:pic>
        <p:nvPicPr>
          <p:cNvPr id="4098" name="Picture 2" descr="C:\Users\08DM\AppData\Local\Microsoft\Windows\Temporary Internet Files\Content.IE5\GKOJLYYU\MP90039015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4663" y="3429000"/>
            <a:ext cx="4175125" cy="297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/>
              <a:t>Kontejnery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Pro třídění jsou v každé obci rozmístěny barevné kontejnery</a:t>
            </a:r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1692275" y="3348038"/>
            <a:ext cx="914400" cy="612775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3962400" y="3500438"/>
            <a:ext cx="914400" cy="612775"/>
          </a:xfrm>
          <a:prstGeom prst="flowChartMagneticDisk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6207125" y="3348038"/>
            <a:ext cx="914400" cy="612775"/>
          </a:xfrm>
          <a:prstGeom prst="flowChartMagneticDisk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1476375" y="5013325"/>
            <a:ext cx="914400" cy="612775"/>
          </a:xfrm>
          <a:prstGeom prst="flowChartMagneticDis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3563938" y="5157788"/>
            <a:ext cx="914400" cy="612775"/>
          </a:xfrm>
          <a:prstGeom prst="flowChartMagneticDis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6300788" y="5013325"/>
            <a:ext cx="914400" cy="612775"/>
          </a:xfrm>
          <a:prstGeom prst="flowChartMagneticDisk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5148263" y="4183063"/>
            <a:ext cx="914400" cy="612775"/>
          </a:xfrm>
          <a:prstGeom prst="flowChartMagneticDisk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Vývojový diagram: magnetický disk 10"/>
          <p:cNvSpPr/>
          <p:nvPr/>
        </p:nvSpPr>
        <p:spPr>
          <a:xfrm>
            <a:off x="2601913" y="4306888"/>
            <a:ext cx="914400" cy="612775"/>
          </a:xfrm>
          <a:prstGeom prst="flowChartMagneticDisk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/>
              <a:t>Sběrný dvůr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0"/>
            <a:ext cx="7200900" cy="3508375"/>
          </a:xfrm>
        </p:spPr>
        <p:txBody>
          <a:bodyPr/>
          <a:lstStyle/>
          <a:p>
            <a:r>
              <a:rPr lang="cs-CZ" smtClean="0"/>
              <a:t>Ve sběrném dvoře mají kontejnery </a:t>
            </a:r>
            <a:r>
              <a:rPr lang="cs-CZ" smtClean="0">
                <a:latin typeface="Arial" charset="0"/>
              </a:rPr>
              <a:t>                    </a:t>
            </a:r>
            <a:r>
              <a:rPr lang="cs-CZ" smtClean="0"/>
              <a:t>na každý druh odpad</a:t>
            </a:r>
            <a:r>
              <a:rPr lang="cs-CZ" smtClean="0">
                <a:latin typeface="Arial" charset="0"/>
              </a:rPr>
              <a:t>u</a:t>
            </a:r>
          </a:p>
          <a:p>
            <a:r>
              <a:rPr lang="cs-CZ" smtClean="0"/>
              <a:t>Nejčastěji slouží k ukládání objemného odpadu, stavebního, elektroodpadu </a:t>
            </a:r>
            <a:r>
              <a:rPr lang="cs-CZ" smtClean="0">
                <a:latin typeface="Arial" charset="0"/>
              </a:rPr>
              <a:t>                     </a:t>
            </a:r>
            <a:r>
              <a:rPr lang="cs-CZ" smtClean="0"/>
              <a:t>a nebezpečného odpadu</a:t>
            </a:r>
          </a:p>
        </p:txBody>
      </p:sp>
      <p:pic>
        <p:nvPicPr>
          <p:cNvPr id="19459" name="Picture 4" descr="C:\Users\08DM\AppData\Local\Microsoft\Windows\Temporary Internet Files\Content.IE5\GKOJLYYU\MP90014429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4471988"/>
            <a:ext cx="1119187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 descr="C:\Users\08DM\AppData\Local\Microsoft\Windows\Temporary Internet Files\Content.IE5\E8R4BAD9\MC9003110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94025" y="4527550"/>
            <a:ext cx="1735138" cy="162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 descr="C:\Users\08DM\AppData\Local\Microsoft\Windows\Temporary Internet Files\Content.IE5\QHBVETKV\MC90039109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3800" y="4327525"/>
            <a:ext cx="1592263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 descr="C:\Users\08DM\AppData\Local\Microsoft\Windows\Temporary Internet Files\Content.IE5\GKOJLYYU\MC90009787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56388" y="4327525"/>
            <a:ext cx="1628775" cy="179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/>
              <a:t>Sběrné suroviny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Zde se vykupují barevné kovy a železo</a:t>
            </a:r>
          </a:p>
          <a:p>
            <a:r>
              <a:rPr lang="cs-CZ" smtClean="0"/>
              <a:t>V ocelárnách se železný šrot roztaví </a:t>
            </a:r>
            <a:r>
              <a:rPr lang="cs-CZ" smtClean="0">
                <a:latin typeface="Arial" charset="0"/>
              </a:rPr>
              <a:t>                  </a:t>
            </a:r>
            <a:r>
              <a:rPr lang="cs-CZ" smtClean="0"/>
              <a:t>a použije se k zhotovení nových výrobků</a:t>
            </a:r>
          </a:p>
        </p:txBody>
      </p:sp>
      <p:pic>
        <p:nvPicPr>
          <p:cNvPr id="6146" name="Picture 2" descr="C:\Users\08DM\AppData\Local\Microsoft\Windows\Temporary Internet Files\Content.IE5\QHBVETKV\MP90042281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3716338"/>
            <a:ext cx="1590675" cy="238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Users\08DM\AppData\Local\Microsoft\Windows\Temporary Internet Files\Content.IE5\E8R4BAD9\MC90023374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16238" y="4184650"/>
            <a:ext cx="2581275" cy="150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 descr="C:\Users\08DM\AppData\Local\Microsoft\Windows\Temporary Internet Files\Content.IE5\GKOJLYYU\MC90043250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67400" y="3954463"/>
            <a:ext cx="2436813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smtClean="0"/>
              <a:t>Spalovny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Při spalování odpadu vzniká teplo.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To se využívá k vytápění,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ohřevu vody nebo </a:t>
            </a:r>
            <a:r>
              <a:rPr lang="cs-CZ" smtClean="0">
                <a:latin typeface="Arial" charset="0"/>
              </a:rPr>
              <a:t>               </a:t>
            </a:r>
            <a:r>
              <a:rPr lang="cs-CZ" smtClean="0"/>
              <a:t>k výrobě energie.</a:t>
            </a:r>
          </a:p>
          <a:p>
            <a:pPr>
              <a:lnSpc>
                <a:spcPct val="90000"/>
              </a:lnSpc>
            </a:pPr>
            <a:r>
              <a:rPr lang="cs-CZ" smtClean="0"/>
              <a:t>V ČR jsou pouze 3 spalovny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-</a:t>
            </a:r>
            <a:r>
              <a:rPr lang="cs-CZ" smtClean="0">
                <a:latin typeface="Arial" charset="0"/>
              </a:rPr>
              <a:t>                                   </a:t>
            </a:r>
            <a:r>
              <a:rPr lang="cs-CZ" smtClean="0"/>
              <a:t>v Praze,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Liberci a v Brně</a:t>
            </a:r>
          </a:p>
          <a:p>
            <a:pPr>
              <a:lnSpc>
                <a:spcPct val="90000"/>
              </a:lnSpc>
            </a:pPr>
            <a:r>
              <a:rPr lang="cs-CZ" smtClean="0"/>
              <a:t>Jejich postavení  je velmi drahé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-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miliardy korun. Lidé si nepřejí mít spalovny u svých obydlí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-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spalováním  odpadu  vzniká nebezpečný popílek</a:t>
            </a:r>
          </a:p>
        </p:txBody>
      </p:sp>
      <p:pic>
        <p:nvPicPr>
          <p:cNvPr id="7170" name="Picture 2" descr="C:\Users\08DM\AppData\Local\Microsoft\Windows\Temporary Internet Files\Content.IE5\E8R4BAD9\MC9001045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6113" y="328613"/>
            <a:ext cx="1819275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/>
              <a:t>Tak do toho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2531" name="Picture 2" descr="C:\Users\08DM\AppData\Local\Microsoft\Windows\Temporary Internet Files\Content.IE5\0NY9Z1B9\MP90040540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16000" y="2867025"/>
            <a:ext cx="2319338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Users\08DM\AppData\Local\Microsoft\Windows\Temporary Internet Files\Content.IE5\QHBVETKV\MC9003523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8600" y="1484313"/>
            <a:ext cx="1208088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4" descr="C:\Users\08DM\AppData\Local\Microsoft\Windows\Temporary Internet Files\Content.IE5\0NY9Z1B9\MP90033729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59163" y="3517900"/>
            <a:ext cx="116840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5" descr="C:\Users\08DM\AppData\Local\Microsoft\Windows\Temporary Internet Files\Content.IE5\QHBVETKV\MP900390063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49963" y="2867025"/>
            <a:ext cx="2339975" cy="233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6" descr="C:\Users\08DM\AppData\Local\Microsoft\Windows\Temporary Internet Files\Content.IE5\0NY9Z1B9\MC900441391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0325" y="1019175"/>
            <a:ext cx="1371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7" descr="C:\Users\08DM\AppData\Local\Microsoft\Windows\Temporary Internet Files\Content.IE5\0NY9Z1B9\MC90033576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116513" y="2781300"/>
            <a:ext cx="9334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Picture 8" descr="C:\Users\08DM\AppData\Local\Microsoft\Windows\Temporary Internet Files\Content.IE5\E8R4BAD9\MP900387446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851400" y="4746625"/>
            <a:ext cx="1316038" cy="184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Picture 11" descr="C:\Users\08DM\AppData\Local\Microsoft\Windows\Temporary Internet Files\Content.IE5\E8R4BAD9\MC9003513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282700" y="2447925"/>
            <a:ext cx="700088" cy="89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9" name="Picture 14" descr="C:\Users\08DM\AppData\Local\Microsoft\Windows\Temporary Internet Files\Content.IE5\0NY9Z1B9\MC90037114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917950" y="2447925"/>
            <a:ext cx="731838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0" name="Picture 15" descr="C:\Users\08DM\AppData\Local\Microsoft\Windows\Temporary Internet Files\Content.IE5\QHBVETKV\MC900412634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39750" y="4497388"/>
            <a:ext cx="1865313" cy="1068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1" name="Picture 16" descr="C:\Users\08DM\AppData\Local\Microsoft\Windows\Temporary Internet Files\Content.IE5\0NY9Z1B9\MC900353160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028825" y="5511800"/>
            <a:ext cx="717550" cy="59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2" name="Picture 17" descr="C:\Users\08DM\AppData\Local\Microsoft\Windows\Temporary Internet Files\Content.IE5\QHBVETKV\MC900097875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7308850" y="4292600"/>
            <a:ext cx="1223963" cy="1350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3" name="Picture 19" descr="C:\Users\08DM\AppData\Local\Microsoft\Windows\Temporary Internet Files\Content.IE5\0NY9Z1B9\MC900354053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2349500" y="4467225"/>
            <a:ext cx="792163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108</TotalTime>
  <Words>227</Words>
  <Application>Microsoft Office PowerPoint</Application>
  <PresentationFormat>On-screen Show (4:3)</PresentationFormat>
  <Paragraphs>31</Paragraphs>
  <Slides>10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Century Gothic</vt:lpstr>
      <vt:lpstr>Arial</vt:lpstr>
      <vt:lpstr>Wingdings 2</vt:lpstr>
      <vt:lpstr>Calibri</vt:lpstr>
      <vt:lpstr>Austin</vt:lpstr>
      <vt:lpstr>Austin</vt:lpstr>
      <vt:lpstr>Austin</vt:lpstr>
      <vt:lpstr>Austin</vt:lpstr>
      <vt:lpstr>Název školy : Základní škola a Mateřská škola Prysk , okres Česká Lípa, příspěvková organizace Autor : Eva Vavřinová Název materiálu:VY_52_INOVACE_18 _ENVIRONMENTÁLNÍ VÝCHOVA_Třídění odpadu II.</vt:lpstr>
      <vt:lpstr>Třídění odpadu II.</vt:lpstr>
      <vt:lpstr>Odpad</vt:lpstr>
      <vt:lpstr>Jak omezit množství odpadu?</vt:lpstr>
      <vt:lpstr>Skládka</vt:lpstr>
      <vt:lpstr>Kontejnery</vt:lpstr>
      <vt:lpstr>Sběrný dvůr</vt:lpstr>
      <vt:lpstr>Sběrné suroviny</vt:lpstr>
      <vt:lpstr>Spalovny</vt:lpstr>
      <vt:lpstr>Tak do toho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a Mateřská škola Prysk,okres Česká Lípa,příspěvková organizace Autor:Eva Vavřinová Název materiálu:VY_52_INOVACE_01 _ENVIRONMENTÁLNÍ VÝCHOVA_Třídění odpadu</dc:title>
  <dc:creator>08DM</dc:creator>
  <cp:lastModifiedBy>DUM</cp:lastModifiedBy>
  <cp:revision>15</cp:revision>
  <dcterms:created xsi:type="dcterms:W3CDTF">2012-03-04T15:37:48Z</dcterms:created>
  <dcterms:modified xsi:type="dcterms:W3CDTF">2012-03-19T18:17:50Z</dcterms:modified>
</cp:coreProperties>
</file>