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70" r:id="rId13"/>
    <p:sldId id="258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Mnichovická 62, Kolín V, 280 02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4. ročník ŽIVOT V PRAVĚKU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Mnichovická 62, Kolín V, 280 02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4. ročník ŽIVOT V PRAVĚKU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8123097"/>
              </p:ext>
            </p:extLst>
          </p:nvPr>
        </p:nvGraphicFramePr>
        <p:xfrm>
          <a:off x="395536" y="2132856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16016" y="3933056"/>
            <a:ext cx="3309803" cy="2016224"/>
          </a:xfrm>
        </p:spPr>
        <p:txBody>
          <a:bodyPr/>
          <a:lstStyle/>
          <a:p>
            <a:r>
              <a:rPr lang="cs-CZ" u="sng" dirty="0"/>
              <a:t>anotace</a:t>
            </a:r>
            <a:r>
              <a:rPr lang="cs-CZ" dirty="0"/>
              <a:t>: výklad s </a:t>
            </a:r>
            <a:r>
              <a:rPr lang="cs-CZ" dirty="0" smtClean="0"/>
              <a:t>úkoly          </a:t>
            </a:r>
            <a:r>
              <a:rPr lang="cs-CZ" dirty="0"/>
              <a:t>k učebnici pro 4.ročník (FRAUS – SPOLEČNOST</a:t>
            </a:r>
            <a:r>
              <a:rPr lang="cs-CZ" dirty="0" smtClean="0"/>
              <a:t>) - </a:t>
            </a:r>
          </a:p>
          <a:p>
            <a:r>
              <a:rPr lang="cs-CZ" dirty="0" smtClean="0"/>
              <a:t>starší a mladší doba kamenná , doba bronzová  a </a:t>
            </a:r>
            <a:r>
              <a:rPr lang="cs-CZ" smtClean="0"/>
              <a:t>železná , </a:t>
            </a:r>
            <a:r>
              <a:rPr lang="cs-CZ" dirty="0" smtClean="0"/>
              <a:t>vývoj člověka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2068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864096"/>
          </a:xfrm>
        </p:spPr>
        <p:txBody>
          <a:bodyPr/>
          <a:lstStyle/>
          <a:p>
            <a:pPr algn="ctr"/>
            <a:r>
              <a:rPr lang="cs-CZ" b="1" dirty="0" smtClean="0"/>
              <a:t>STARŠÍ DOBA KAMENNÁ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560840" cy="42484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2800" dirty="0" smtClean="0"/>
              <a:t>nejdelší epocha v dějinách lidstva</a:t>
            </a:r>
          </a:p>
          <a:p>
            <a:r>
              <a:rPr lang="cs-CZ" sz="2800" dirty="0" smtClean="0"/>
              <a:t> člověk – sběrač a lovec</a:t>
            </a:r>
          </a:p>
          <a:p>
            <a:r>
              <a:rPr lang="cs-CZ" sz="2800" dirty="0" smtClean="0"/>
              <a:t> kamenné, kostěné a dřevěné nástroje</a:t>
            </a:r>
          </a:p>
          <a:p>
            <a:r>
              <a:rPr lang="cs-CZ" sz="2800" dirty="0" smtClean="0"/>
              <a:t> první umělecké předměty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05706"/>
            <a:ext cx="3745098" cy="2393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56571"/>
            <a:ext cx="381000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48117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MLADŠÍ DOBA KAMENNÁ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84784"/>
            <a:ext cx="6777317" cy="46085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člověk – stal se zemědělcem – obdělával pole a choval dobytek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stavěl pevnější domy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zdokonaloval své nástroje</a:t>
            </a:r>
          </a:p>
          <a:p>
            <a:r>
              <a:rPr lang="cs-CZ" sz="2800" dirty="0" smtClean="0"/>
              <a:t>vyráběl hliněné nádoby</a:t>
            </a:r>
          </a:p>
          <a:p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562" y="4005064"/>
            <a:ext cx="341818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3402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DOBA BRONZOVÁ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704856" cy="46085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výroba nástrojů, zbraní a šperků z bronzu </a:t>
            </a:r>
          </a:p>
          <a:p>
            <a:pPr marL="68580" indent="0">
              <a:buNone/>
            </a:pPr>
            <a:r>
              <a:rPr lang="cs-CZ" sz="2800" dirty="0" smtClean="0"/>
              <a:t>(slitina mědi a cínu)</a:t>
            </a:r>
          </a:p>
          <a:p>
            <a:r>
              <a:rPr lang="cs-CZ" sz="2800" dirty="0" smtClean="0"/>
              <a:t> rozvoj řemesel a obchodu</a:t>
            </a:r>
          </a:p>
          <a:p>
            <a:r>
              <a:rPr lang="cs-CZ" sz="2800" dirty="0" smtClean="0"/>
              <a:t> opevněná sídliště a hradiště</a:t>
            </a:r>
          </a:p>
          <a:p>
            <a:pPr marL="68580" indent="0">
              <a:buNone/>
            </a:pPr>
            <a:endParaRPr lang="cs-CZ" sz="2800" dirty="0" smtClean="0"/>
          </a:p>
          <a:p>
            <a:pPr marL="68580" indent="0">
              <a:buNone/>
            </a:pPr>
            <a:endParaRPr lang="cs-CZ" sz="2800" dirty="0" smtClean="0"/>
          </a:p>
          <a:p>
            <a:pPr marL="68580" indent="0">
              <a:buNone/>
            </a:pPr>
            <a:r>
              <a:rPr lang="cs-CZ" sz="2800" dirty="0" smtClean="0"/>
              <a:t>  </a:t>
            </a:r>
          </a:p>
          <a:p>
            <a:pPr marL="68580" indent="0">
              <a:buNone/>
            </a:pPr>
            <a:endParaRPr lang="cs-CZ" sz="2800" dirty="0" smtClean="0"/>
          </a:p>
          <a:p>
            <a:pPr marL="68580" indent="0">
              <a:buNone/>
            </a:pP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3217540" cy="2482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529716"/>
            <a:ext cx="3490913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1" y="6199900"/>
            <a:ext cx="9380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platidla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6086718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DOBA ŽELEZNÁ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4532"/>
            <a:ext cx="7848872" cy="4680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výroba nástrojů a zbraní ze železa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první známí předci na našem území -  </a:t>
            </a:r>
            <a:r>
              <a:rPr lang="cs-CZ" sz="2800" b="1" dirty="0" smtClean="0"/>
              <a:t>Keltové </a:t>
            </a:r>
            <a:r>
              <a:rPr lang="cs-CZ" sz="2800" dirty="0" smtClean="0"/>
              <a:t>– dobří řemeslníci a obchodníci, skvělí válečníci – používali hrnčířský kruh, pracovali se sklem, vyráběli stříbrné mince</a:t>
            </a:r>
            <a:endParaRPr lang="cs-CZ" sz="2800" b="1" dirty="0" smtClean="0"/>
          </a:p>
          <a:p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54792"/>
            <a:ext cx="3298449" cy="263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81785"/>
            <a:ext cx="3616569" cy="254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2127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776864" cy="48245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2800" u="sng" dirty="0" smtClean="0"/>
              <a:t>úkol</a:t>
            </a:r>
            <a:r>
              <a:rPr lang="cs-CZ" sz="2800" dirty="0" smtClean="0"/>
              <a:t>: Zkus najít změny ve vývoji člověka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132856"/>
            <a:ext cx="7620000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35778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1143000"/>
          </a:xfrm>
        </p:spPr>
        <p:txBody>
          <a:bodyPr/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776864" cy="48965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Doba kamenná byla obdobím, kdy se</a:t>
            </a:r>
          </a:p>
          <a:p>
            <a:pPr marL="525780" indent="-457200">
              <a:buAutoNum type="alphaLcParenR"/>
            </a:pPr>
            <a:r>
              <a:rPr lang="cs-CZ" sz="2800" dirty="0" smtClean="0"/>
              <a:t>stavěly domy hlavně z kamene </a:t>
            </a:r>
          </a:p>
          <a:p>
            <a:pPr marL="525780" indent="-457200">
              <a:buAutoNum type="alphaLcParenR"/>
            </a:pPr>
            <a:r>
              <a:rPr lang="cs-CZ" sz="2800" dirty="0" smtClean="0"/>
              <a:t>používaly kamenné nástroje</a:t>
            </a:r>
          </a:p>
          <a:p>
            <a:pPr marL="525780" indent="-457200">
              <a:buAutoNum type="alphaLcParenR"/>
            </a:pPr>
            <a:r>
              <a:rPr lang="cs-CZ" sz="2800" dirty="0" smtClean="0"/>
              <a:t>vyráběly kamenné nádoby</a:t>
            </a:r>
          </a:p>
          <a:p>
            <a:pPr marL="525780" indent="-457200">
              <a:buAutoNum type="alphaLcParenR"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2. Ve starší době kamenné se lidé naučili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pěstovat obilí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stavět hradby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lovit zvířata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950072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7024744" cy="1143000"/>
          </a:xfrm>
        </p:spPr>
        <p:txBody>
          <a:bodyPr/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6792"/>
            <a:ext cx="7560840" cy="4680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3. Zemědělství bylo objeveno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v době bronzové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ve starověku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v mladší době kamenné</a:t>
            </a:r>
          </a:p>
          <a:p>
            <a:endParaRPr lang="cs-CZ" sz="2800" dirty="0"/>
          </a:p>
          <a:p>
            <a:r>
              <a:rPr lang="cs-CZ" sz="2800" dirty="0" smtClean="0"/>
              <a:t> 4. </a:t>
            </a:r>
            <a:r>
              <a:rPr lang="cs-CZ" dirty="0" smtClean="0"/>
              <a:t>První zemědělci obdělávali svá pole pomocí   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pomocí motyk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pomocí pluhu a tažných zvířat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pomocí kladiv a sekyr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151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024744" cy="1143000"/>
          </a:xfrm>
        </p:spPr>
        <p:txBody>
          <a:bodyPr/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7632848" cy="48245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5. Jako první kov začali lidé využívat 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hliník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stříbro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měď</a:t>
            </a:r>
          </a:p>
          <a:p>
            <a:pPr marL="582930" indent="-514350">
              <a:buAutoNum type="alphaLcParenR"/>
            </a:pPr>
            <a:endParaRPr lang="cs-CZ" sz="2800" dirty="0"/>
          </a:p>
          <a:p>
            <a:r>
              <a:rPr lang="cs-CZ" sz="2800" dirty="0" smtClean="0"/>
              <a:t> 6. S výrobou kovů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vznikli první odborníci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vznikly rodiny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vznikli první bojovníci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600067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1143000"/>
          </a:xfrm>
        </p:spPr>
        <p:txBody>
          <a:bodyPr/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7560840" cy="4680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7. Nejčastěji používaná slitina byla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mosaz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bronz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amalgám</a:t>
            </a:r>
          </a:p>
          <a:p>
            <a:pPr marL="582930" indent="-514350">
              <a:buAutoNum type="alphaLcParenR"/>
            </a:pPr>
            <a:endParaRPr lang="cs-CZ" sz="2800" dirty="0"/>
          </a:p>
          <a:p>
            <a:r>
              <a:rPr lang="cs-CZ" sz="2800" dirty="0" smtClean="0"/>
              <a:t> 8. Mezi první řemeslníky patřili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kováři a horníci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kuchaři a číšníci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lovci a sběrači</a:t>
            </a:r>
          </a:p>
          <a:p>
            <a:pPr marL="582930" indent="-514350">
              <a:buAutoNum type="alphaLcParenR"/>
            </a:pPr>
            <a:endParaRPr lang="cs-CZ" sz="2800" dirty="0" smtClean="0"/>
          </a:p>
          <a:p>
            <a:pPr marL="68580" indent="0">
              <a:buNone/>
            </a:pPr>
            <a:endParaRPr lang="cs-CZ" sz="2800" dirty="0" smtClean="0"/>
          </a:p>
          <a:p>
            <a:pPr marL="582930" indent="-514350">
              <a:buAutoNum type="alphaL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202687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024744" cy="1143000"/>
          </a:xfrm>
        </p:spPr>
        <p:txBody>
          <a:bodyPr/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560840" cy="48965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9. Hradiště je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opevněné sídlo doby bronzové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kopec s hradem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vesnice v okolí hradu </a:t>
            </a:r>
          </a:p>
          <a:p>
            <a:pPr marL="582930" indent="-514350">
              <a:buAutoNum type="alphaLcParenR"/>
            </a:pPr>
            <a:endParaRPr lang="cs-CZ" sz="1600" dirty="0"/>
          </a:p>
          <a:p>
            <a:r>
              <a:rPr lang="cs-CZ" sz="2800" dirty="0" smtClean="0"/>
              <a:t> 10. Mezi pravěké obyvatele našeho území patřili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Řekové a Římané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Keltové a Germáni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Francouzi a Španělé</a:t>
            </a:r>
          </a:p>
          <a:p>
            <a:pPr marL="582930" indent="-514350">
              <a:buAutoNum type="alphaLcParenR"/>
            </a:pPr>
            <a:endParaRPr lang="cs-CZ" sz="2800" dirty="0" smtClean="0"/>
          </a:p>
          <a:p>
            <a:pPr marL="582930" indent="-514350">
              <a:buAutoNum type="alphaLcParenR"/>
            </a:pPr>
            <a:endParaRPr lang="cs-CZ" sz="2800" dirty="0" smtClean="0"/>
          </a:p>
          <a:p>
            <a:pPr marL="582930" indent="-514350">
              <a:buAutoNum type="alphaLcParenR"/>
            </a:pPr>
            <a:endParaRPr lang="cs-CZ" sz="2800" dirty="0" smtClean="0"/>
          </a:p>
          <a:p>
            <a:pPr marL="582930" indent="-514350">
              <a:buAutoNum type="alphaLcParenR"/>
            </a:pPr>
            <a:endParaRPr lang="cs-CZ" sz="2800" dirty="0" smtClean="0"/>
          </a:p>
          <a:p>
            <a:pPr marL="582930" indent="-514350">
              <a:buAutoNum type="alphaL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287379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024744" cy="1224136"/>
          </a:xfrm>
        </p:spPr>
        <p:txBody>
          <a:bodyPr/>
          <a:lstStyle/>
          <a:p>
            <a:pPr algn="ctr"/>
            <a:r>
              <a:rPr lang="cs-CZ" b="1" dirty="0" smtClean="0"/>
              <a:t>SPRÁVNÉ ODPOVĚDI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6777317" cy="4464496"/>
          </a:xfrm>
        </p:spPr>
        <p:txBody>
          <a:bodyPr>
            <a:normAutofit/>
          </a:bodyPr>
          <a:lstStyle/>
          <a:p>
            <a:r>
              <a:rPr lang="cs-CZ" dirty="0" smtClean="0"/>
              <a:t> 1.  b)</a:t>
            </a:r>
          </a:p>
          <a:p>
            <a:r>
              <a:rPr lang="cs-CZ" dirty="0" smtClean="0"/>
              <a:t> 2.  c)</a:t>
            </a:r>
          </a:p>
          <a:p>
            <a:r>
              <a:rPr lang="cs-CZ" dirty="0" smtClean="0"/>
              <a:t> 3.  c)</a:t>
            </a:r>
          </a:p>
          <a:p>
            <a:r>
              <a:rPr lang="cs-CZ" dirty="0" smtClean="0"/>
              <a:t> 4.  a)</a:t>
            </a:r>
          </a:p>
          <a:p>
            <a:r>
              <a:rPr lang="cs-CZ" dirty="0" smtClean="0"/>
              <a:t> 5.  c)</a:t>
            </a:r>
          </a:p>
          <a:p>
            <a:r>
              <a:rPr lang="cs-CZ" dirty="0" smtClean="0"/>
              <a:t> 6.  a)</a:t>
            </a:r>
          </a:p>
          <a:p>
            <a:r>
              <a:rPr lang="cs-CZ" dirty="0" smtClean="0"/>
              <a:t> 7.  b)</a:t>
            </a:r>
          </a:p>
          <a:p>
            <a:r>
              <a:rPr lang="cs-CZ" dirty="0" smtClean="0"/>
              <a:t> 8.  a)</a:t>
            </a:r>
          </a:p>
          <a:p>
            <a:r>
              <a:rPr lang="cs-CZ" dirty="0" smtClean="0"/>
              <a:t> 9.  a)</a:t>
            </a:r>
          </a:p>
          <a:p>
            <a:r>
              <a:rPr lang="cs-CZ" dirty="0" smtClean="0"/>
              <a:t>10. b)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28800"/>
            <a:ext cx="4381500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08551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4264" y="908720"/>
            <a:ext cx="7632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u="sng" dirty="0" smtClean="0"/>
              <a:t>Citace</a:t>
            </a:r>
            <a:r>
              <a:rPr lang="cs-CZ" sz="1100" dirty="0" smtClean="0"/>
              <a:t>: obr. </a:t>
            </a:r>
            <a:r>
              <a:rPr lang="cs-CZ" sz="1100" dirty="0"/>
              <a:t>Lovci mamutů</a:t>
            </a:r>
            <a:r>
              <a:rPr lang="cs-CZ" sz="1100" dirty="0" smtClean="0"/>
              <a:t>:. </a:t>
            </a:r>
            <a:r>
              <a:rPr lang="cs-CZ" sz="1100" dirty="0"/>
              <a:t>HTTP://WWW.PRAHA.EU/PUBLIC/5C/E8/A9/1329300_221801_BURIAN_LOVCI_MAMUTU.JPG. </a:t>
            </a:r>
            <a:r>
              <a:rPr lang="cs-CZ" sz="1100" i="1" dirty="0"/>
              <a:t>http://www.praha.eu/public/5c/e8/a9/1329300_221801_burian_lovci_mamutu.jpg</a:t>
            </a:r>
            <a:r>
              <a:rPr lang="cs-CZ" sz="1100" dirty="0"/>
              <a:t> [online]. [cit. 19.11.2013]. Dostupný na WWW: http://www.praha.eu/public/5c/e8/a9/1329300_221801_burian_lovci_mamutu.jpg </a:t>
            </a:r>
            <a:r>
              <a:rPr lang="cs-CZ" sz="1100" dirty="0" smtClean="0"/>
              <a:t>      obr. Lovci mamutů 2: </a:t>
            </a:r>
            <a:r>
              <a:rPr lang="cs-CZ" sz="1100" dirty="0"/>
              <a:t>HTTP://WWW.PRAHA.EU/PUBLIC/5C/E8/A9/1329300_221801_BURIAN_LOVCI_MAMUTU.JPG. </a:t>
            </a:r>
            <a:r>
              <a:rPr lang="cs-CZ" sz="1100" i="1" dirty="0"/>
              <a:t>http://www.praha.eu/public/5c/e8/a9/1329300_221801_burian_lovci_mamutu.jpg</a:t>
            </a:r>
            <a:r>
              <a:rPr lang="cs-CZ" sz="1100" dirty="0"/>
              <a:t> [online]. [cit. 19.11.2013]. </a:t>
            </a:r>
            <a:r>
              <a:rPr lang="cs-CZ" sz="1100"/>
              <a:t>Dostupný na WWW: http://www.praha.eu/public/5c/e8/a9/1329300_221801_burian_lovci_mamutu.jpg </a:t>
            </a:r>
            <a:r>
              <a:rPr lang="cs-CZ" sz="1100" smtClean="0"/>
              <a:t>                                                                                                                                    </a:t>
            </a:r>
            <a:r>
              <a:rPr lang="cs-CZ" sz="1100" dirty="0" smtClean="0"/>
              <a:t>obr</a:t>
            </a:r>
            <a:r>
              <a:rPr lang="cs-CZ" sz="1100" dirty="0" smtClean="0"/>
              <a:t>. Člověk zemědělec: </a:t>
            </a:r>
            <a:r>
              <a:rPr lang="cs-CZ" sz="1100" dirty="0"/>
              <a:t>BURIAN. </a:t>
            </a:r>
            <a:r>
              <a:rPr lang="cs-CZ" sz="1100" i="1" dirty="0"/>
              <a:t>vyletnicile.cz</a:t>
            </a:r>
            <a:r>
              <a:rPr lang="cs-CZ" sz="1100" dirty="0"/>
              <a:t> [online]. [cit. 24.12.2012]. Dostupný na WWW: http://www.google.cz/imgres?start=82&amp;hl=cs&amp;client=firefox-a&amp;hs=w3M&amp;sa=X&amp;tbo=d&amp;rls=org.mozilla:cs:official&amp;channel=np&amp;biw=1366&amp;bih=638&amp;tbm=isch&amp;tbnid=XuIaKeA4nLg5SM:&amp;imgrefurl=http://www.vyletnicile.cz/cz/kalendar-udalosti/%3Fdate%3D2012-12-8&amp;docid=Kvn95TpY6DUEcM&amp;imgurl=http://www.vyletnicile.cz/files/calendar752/2008-Burianneolit.jpg&amp;w=800&amp;h=573&amp;ei=Ae_XUKKnJorVtAbNgIG4Cg&amp;zoom=1&amp;iact=hc&amp;vpx=165&amp;vpy=316&amp;dur=5167&amp;hovh=190&amp;hovw=265&amp;tx=141&amp;ty=100&amp;sig=105742126178767673350&amp;page=4&amp;tbnh=140&amp;tbnw=192&amp;ndsp=29&amp;ved=1t:429,r:5,s:100,i:19 </a:t>
            </a:r>
            <a:r>
              <a:rPr lang="cs-CZ" sz="1100" dirty="0" smtClean="0"/>
              <a:t>                                                                                      </a:t>
            </a:r>
            <a:r>
              <a:rPr lang="cs-CZ" sz="1100" dirty="0" smtClean="0"/>
              <a:t>                                                        </a:t>
            </a:r>
            <a:r>
              <a:rPr lang="cs-CZ" sz="1100" dirty="0" smtClean="0"/>
              <a:t>obr. </a:t>
            </a:r>
            <a:r>
              <a:rPr lang="cs-CZ" sz="1100" dirty="0"/>
              <a:t>Platidla: AUTOR NEUVEDEN. </a:t>
            </a:r>
            <a:r>
              <a:rPr lang="cs-CZ" sz="1100" i="1" dirty="0"/>
              <a:t>lovecpokladu.cz</a:t>
            </a:r>
            <a:r>
              <a:rPr lang="cs-CZ" sz="1100" dirty="0"/>
              <a:t> [online]. [cit. 24.12.2012]. Dostupný na WWW: http://www.google.cz/imgres?hl=cs&amp;client=firefox-a&amp;hs=c2h&amp;sa=X&amp;tbo=d&amp;rls=org.mozilla:cs:official&amp;channel=np&amp;biw=1366&amp;bih=638&amp;tbm=isch&amp;tbnid=nWR-R4LW5i6G2M:&amp;imgrefurl=http://www.lovecpokladu.cz/home/era-doby-bronzove-2000-700-pr-n-l-1336&amp;docid=G_7H03S-fJ7VDM&amp;imgurl=http://www.lovecpokladu.cz/img/2008/viky/viky20080727-3a.jpg&amp;w=600&amp;h=463&amp;ei=svPXUOHMDs_3sgbWjYDwBQ&amp;zoom=1&amp;iact=hc&amp;vpx=717&amp;vpy=164&amp;dur=2497&amp;hovh=197&amp;hovw=256&amp;tx=113&amp;ty=117&amp;sig=105742126178767673350&amp;page=1&amp;tbnh=144&amp;tbnw=187&amp;start=0&amp;ndsp=20&amp;ved=1t:429,r:4,s:0,i:140 </a:t>
            </a:r>
            <a:endParaRPr lang="cs-CZ" sz="1100" u="sng" dirty="0"/>
          </a:p>
        </p:txBody>
      </p:sp>
    </p:spTree>
    <p:extLst>
      <p:ext uri="{BB962C8B-B14F-4D97-AF65-F5344CB8AC3E}">
        <p14:creationId xmlns:p14="http://schemas.microsoft.com/office/powerpoint/2010/main" val="29135544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720374"/>
            <a:ext cx="799288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obr. Předměty z doby </a:t>
            </a:r>
            <a:r>
              <a:rPr lang="cs-CZ" sz="1050" dirty="0"/>
              <a:t>bronzové: AUTOR NEUVEDEN. </a:t>
            </a:r>
            <a:r>
              <a:rPr lang="cs-CZ" sz="1050" i="1" dirty="0"/>
              <a:t>pf.ujep.cz</a:t>
            </a:r>
            <a:r>
              <a:rPr lang="cs-CZ" sz="1050" dirty="0"/>
              <a:t> [online]. [cit. 24.12.2012]. Dostupný na WWW: http://www.google.cz/imgres?hl=cs&amp;client=firefox-a&amp;hs=c2h&amp;sa=X&amp;tbo=d&amp;rls=org.mozilla:cs:official&amp;channel=np&amp;biw=1366&amp;bih=638&amp;tbm=isch&amp;tbnid=Ehe3aGPx4PAnfM:&amp;imgrefurl=https://pf.ujep.cz/~velimskyt/pravek/06d_bronzova/060d_bronzova.htm&amp;docid=9i4YQPBwGowFkM&amp;imgurl=https://pf.ujep.cz/~velimskyt/pravek/06d_bronzova/db43.jpg&amp;w=733&amp;h=600&amp;ei=svPXUOHMDs_3sgbWjYDwBQ&amp;zoom=1&amp;iact=hc&amp;vpx=931&amp;vpy=237&amp;dur=7507&amp;hovh=203&amp;hovw=248&amp;tx=27&amp;ty=90&amp;sig=105742126178767673350&amp;page=1&amp;tbnh=136&amp;tbnw=166&amp;start=0&amp;ndsp=20&amp;ved=1t:429,r:18,s:0,i:182 </a:t>
            </a:r>
            <a:r>
              <a:rPr lang="cs-CZ" sz="1050" dirty="0" smtClean="0"/>
              <a:t>                                                                                                      obr. Keltové</a:t>
            </a:r>
            <a:r>
              <a:rPr lang="cs-CZ" sz="1050" dirty="0"/>
              <a:t>: </a:t>
            </a:r>
            <a:r>
              <a:rPr lang="cs-CZ" sz="1050" i="1" dirty="0" smtClean="0"/>
              <a:t>tajemnaelfka.blog.cz</a:t>
            </a:r>
            <a:r>
              <a:rPr lang="cs-CZ" sz="1050" dirty="0" smtClean="0"/>
              <a:t> </a:t>
            </a:r>
            <a:r>
              <a:rPr lang="cs-CZ" sz="1050" dirty="0"/>
              <a:t>[online]. [cit. 24.12.2012]. Dostupný na WWW: http://www.google.cz/imgres?hl=cs&amp;client=firefox-a&amp;hs=HA3&amp;sa=X&amp;tbo=d&amp;rls=org.mozilla:cs:official&amp;channel=np&amp;biw=1366&amp;bih=638&amp;tbm=isch&amp;tbnid=CgjfMAdsaHu7LM:&amp;imgrefurl=http://tajemnaelfka.blog.cz/1106/par-zajimavosti-o-keltech&amp;docid=tXXFxU9F3_DhBM&amp;imgurl=http://nd04.jxs.cz/786/997/e1512cac62_76584322_o2.jpg&amp;w=400&amp;h=319&amp;ei=kPrXUNDHFMb2sgaJyoHICA&amp;zoom=1&amp;iact=hc&amp;vpx=397&amp;vpy=325&amp;dur=9927&amp;hovh=200&amp;hovw=251&amp;tx=182&amp;ty=105&amp;sig=105742126178767673350&amp;page=3&amp;tbnh=137&amp;tbnw=181&amp;start=51&amp;ndsp=28&amp;ved=1t:429,r:54,s:0,i:270 </a:t>
            </a:r>
            <a:r>
              <a:rPr lang="cs-CZ" sz="1050" dirty="0" smtClean="0"/>
              <a:t>                                                                                                                                                                                                    obr. Keltské výrobky: </a:t>
            </a:r>
            <a:r>
              <a:rPr lang="cs-CZ" sz="1050" i="1" dirty="0"/>
              <a:t>people.cz</a:t>
            </a:r>
            <a:r>
              <a:rPr lang="cs-CZ" sz="1050" dirty="0"/>
              <a:t> [online]. [cit. 24.12.2012]. Dostupný na WWW: http://www.google.cz/imgres?hl=cs&amp;client=firefox-a&amp;hs=HA3&amp;sa=X&amp;tbo=d&amp;rls=org.mozilla:cs:official&amp;channel=np&amp;biw=1366&amp;bih=638&amp;tbm=isch&amp;tbnid=e7gYtVIAaQRZCM:&amp;imgrefurl=http://www.people.cz/mag/cs/articles-detail/aid-12382&amp;docid=V0oQYdjhDkSQjM&amp;imgurl=http://</a:t>
            </a:r>
            <a:r>
              <a:rPr lang="cs-CZ" sz="1050" dirty="0" smtClean="0"/>
              <a:t>www.people.cz/mag/articles_photo/15971.jpg&amp;w=800&amp;h=562&amp;ei=kPrXUNDHFMb2sgaJyoHICA&amp;zoom=1&amp;iact=hc&amp;vpx=1057&amp;vpy=231&amp;dur=14004&amp;hovh=188&amp;hovw=268&amp;tx=207&amp;ty=101&amp;sig=105742126178767673350&amp;page=2&amp;tbnh=137&amp;tbnw=196&amp;start=22&amp;ndsp=29&amp;ved=1t:429,r:35,s:0,i:213                                  obr. Vznik a </a:t>
            </a:r>
            <a:r>
              <a:rPr lang="cs-CZ" sz="1050" dirty="0"/>
              <a:t>vývoj člověka: VLČEK. </a:t>
            </a:r>
            <a:r>
              <a:rPr lang="cs-CZ" sz="1050" i="1" dirty="0"/>
              <a:t>say-ur-invisible.blog.cz</a:t>
            </a:r>
            <a:r>
              <a:rPr lang="cs-CZ" sz="1050" dirty="0"/>
              <a:t> [online]. [cit. 24.12.2012]. Dostupný na WWW: http://www.google.cz/imgres?hl=cs&amp;client=firefox-a&amp;hs=fN3&amp;sa=X&amp;tbo=d&amp;rls=org.mozilla:cs:official&amp;channel=np&amp;biw=1366&amp;bih=638&amp;tbm=isch&amp;tbnid=4HSShn4Cvk6zvM:&amp;imgrefurl=http://say-ur-invisible.blog.cz/1106/a-vyvoj-lidske-spolecnosti-v-praveku&amp;docid=h4vdeHeCs8qfuM&amp;imgurl=http://nd04.jxs.cz/596/851/5b8e3a5a38_76744012_o2.jpg&amp;w=800&amp;h=461&amp;ei=zv3XUMaCOIbftAb45YGQCw&amp;zoom=1&amp;iact=hc&amp;vpx=664&amp;vpy=355&amp;dur=6798&amp;hovh=170&amp;hovw=296&amp;tx=136&amp;ty=102&amp;sig=105742126178767673350&amp;page=1&amp;tbnh=149&amp;tbnw=259&amp;start=0&amp;ndsp=22&amp;ved=1t:429,r:19,s:0,i:145 </a:t>
            </a:r>
            <a:endParaRPr lang="cs-CZ" sz="1050" dirty="0" smtClean="0"/>
          </a:p>
          <a:p>
            <a:r>
              <a:rPr lang="cs-CZ" sz="1050" dirty="0" smtClean="0"/>
              <a:t>obr. Pravěké umění: </a:t>
            </a:r>
            <a:r>
              <a:rPr lang="cs-CZ" sz="1050" i="1" dirty="0"/>
              <a:t>vlastiveda.estranky.cz</a:t>
            </a:r>
            <a:r>
              <a:rPr lang="cs-CZ" sz="1050" dirty="0"/>
              <a:t> [online]. [cit. 28.12.2012]. Dostupný na WWW: http://www.google.cz/imgres?hl=cs&amp;client=firefox-a&amp;sa=X&amp;tbo=d&amp;rls=org.mozilla:cs:official&amp;channel=np&amp;biw=1366&amp;bih=638&amp;tbm=isch&amp;tbnid=cXobeiCfBH5P4M:&amp;imgrefurl=http://www.vlastiveda.estranky.cz/fotoalbum/dejepisne-fotky/praveke-umeni/obrazky.jpg.html&amp;docid=8JJFN3jBdFa4MM&amp;imgurl=http://www.vlastiveda.estranky.cz/img/mid/11/obrazky.jpg&amp;w=460&amp;h=325&amp;ei=-4XdUIbNJ5HBtAa37YDoBw&amp;zoom=1&amp;iact=hc&amp;vpx=4&amp;vpy=324&amp;dur=9523&amp;hovh=189&amp;hovw=267&amp;tx=167&amp;ty=71&amp;sig=105742126178767673350&amp;page=1&amp;tbnh=146&amp;tbnw=195&amp;start=0&amp;ndsp=22&amp;ved=1t:429,r:7,s:0,i:123 </a:t>
            </a:r>
          </a:p>
        </p:txBody>
      </p:sp>
    </p:spTree>
    <p:extLst>
      <p:ext uri="{BB962C8B-B14F-4D97-AF65-F5344CB8AC3E}">
        <p14:creationId xmlns:p14="http://schemas.microsoft.com/office/powerpoint/2010/main" val="31983217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262</TotalTime>
  <Words>678</Words>
  <Application>Microsoft Office PowerPoint</Application>
  <PresentationFormat>Předvádění na obrazovce (4:3)</PresentationFormat>
  <Paragraphs>98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STARŠÍ DOBA KAMENNÁ</vt:lpstr>
      <vt:lpstr>MLADŠÍ DOBA KAMENNÁ</vt:lpstr>
      <vt:lpstr>DOBA BRONZOVÁ</vt:lpstr>
      <vt:lpstr>DOBA ŽELEZNÁ</vt:lpstr>
      <vt:lpstr>OTÁZKY A ÚKOLY</vt:lpstr>
      <vt:lpstr>OTÁZKY A ÚKOLY</vt:lpstr>
      <vt:lpstr>OTÁZKY A ÚKOLY</vt:lpstr>
      <vt:lpstr>OTÁZKY A ÚKOLY</vt:lpstr>
      <vt:lpstr>OTÁZKY A ÚKOLY</vt:lpstr>
      <vt:lpstr>OTÁZKY A ÚKOLY</vt:lpstr>
      <vt:lpstr>SPRÁVNÉ ODPOVĚDI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Šárka</cp:lastModifiedBy>
  <cp:revision>74</cp:revision>
  <dcterms:created xsi:type="dcterms:W3CDTF">2012-12-23T18:23:54Z</dcterms:created>
  <dcterms:modified xsi:type="dcterms:W3CDTF">2013-11-19T17:13:27Z</dcterms:modified>
</cp:coreProperties>
</file>