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5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Mnichovická 62, Kolín V, 280 02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4. ročník – PŘEMYSLOVSKÉ POČÁTKY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48C57E-8955-45EE-A9E3-E4D794EE9F57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79E9F9F4-9C7F-47A1-A655-E118D3C5B260}">
      <dgm:prSet phldrT="[Text]"/>
      <dgm:spPr/>
      <dgm:t>
        <a:bodyPr/>
        <a:lstStyle/>
        <a:p>
          <a:endParaRPr lang="cs-CZ" dirty="0"/>
        </a:p>
      </dgm:t>
    </dgm:pt>
    <dgm:pt modelId="{7C499DF3-16A1-4103-B00E-DC79614AE830}" type="parTrans" cxnId="{2EAEFF22-F12C-48F5-8BD8-228E86CD7726}">
      <dgm:prSet/>
      <dgm:spPr/>
      <dgm:t>
        <a:bodyPr/>
        <a:lstStyle/>
        <a:p>
          <a:endParaRPr lang="cs-CZ"/>
        </a:p>
      </dgm:t>
    </dgm:pt>
    <dgm:pt modelId="{CA21F674-A691-4F79-8809-4489AF12A902}" type="sibTrans" cxnId="{2EAEFF22-F12C-48F5-8BD8-228E86CD7726}">
      <dgm:prSet/>
      <dgm:spPr/>
      <dgm:t>
        <a:bodyPr/>
        <a:lstStyle/>
        <a:p>
          <a:endParaRPr lang="cs-CZ"/>
        </a:p>
      </dgm:t>
    </dgm:pt>
    <dgm:pt modelId="{102226FF-8F23-4AFC-BA16-0E62F7E166CD}">
      <dgm:prSet phldrT="[Text]" custT="1"/>
      <dgm:spPr/>
      <dgm:t>
        <a:bodyPr/>
        <a:lstStyle/>
        <a:p>
          <a:pPr algn="ctr"/>
          <a:r>
            <a:rPr lang="cs-CZ" sz="2400" b="1" dirty="0" smtClean="0"/>
            <a:t>    SVOBODNÍ</a:t>
          </a:r>
          <a:r>
            <a:rPr lang="cs-CZ" sz="2400" b="0" dirty="0" smtClean="0"/>
            <a:t> – kněží, knížecí družina, velmoži, </a:t>
          </a:r>
          <a:r>
            <a:rPr lang="cs-CZ" sz="2400" b="0" u="sng" dirty="0" smtClean="0"/>
            <a:t>řemeslníci a sedláci </a:t>
          </a:r>
          <a:r>
            <a:rPr lang="cs-CZ" sz="2400" b="0" u="none" dirty="0" smtClean="0"/>
            <a:t>(</a:t>
          </a:r>
          <a:r>
            <a:rPr lang="cs-CZ" sz="2400" b="0" u="sng" dirty="0" smtClean="0"/>
            <a:t>museli knížeti platit daně</a:t>
          </a:r>
          <a:r>
            <a:rPr lang="cs-CZ" sz="2400" b="0" u="none" dirty="0" smtClean="0"/>
            <a:t>)</a:t>
          </a:r>
          <a:endParaRPr lang="cs-CZ" sz="2400" b="1" u="sng" dirty="0"/>
        </a:p>
      </dgm:t>
    </dgm:pt>
    <dgm:pt modelId="{30800D5A-D6BC-48EC-8090-20239CCC49E0}" type="parTrans" cxnId="{43DC8824-D82C-43D1-8988-D31D8B46A185}">
      <dgm:prSet/>
      <dgm:spPr/>
      <dgm:t>
        <a:bodyPr/>
        <a:lstStyle/>
        <a:p>
          <a:endParaRPr lang="cs-CZ"/>
        </a:p>
      </dgm:t>
    </dgm:pt>
    <dgm:pt modelId="{128D83E7-85C7-4E7A-8392-6B33D02D9945}" type="sibTrans" cxnId="{43DC8824-D82C-43D1-8988-D31D8B46A185}">
      <dgm:prSet/>
      <dgm:spPr/>
      <dgm:t>
        <a:bodyPr/>
        <a:lstStyle/>
        <a:p>
          <a:endParaRPr lang="cs-CZ"/>
        </a:p>
      </dgm:t>
    </dgm:pt>
    <dgm:pt modelId="{465E362A-15F2-42DA-84F8-D04B0C380B1B}">
      <dgm:prSet phldrT="[Text]" custT="1"/>
      <dgm:spPr/>
      <dgm:t>
        <a:bodyPr/>
        <a:lstStyle/>
        <a:p>
          <a:r>
            <a:rPr lang="cs-CZ" sz="2400" b="1" dirty="0" smtClean="0"/>
            <a:t>NESVOBODNÍ </a:t>
          </a:r>
          <a:r>
            <a:rPr lang="cs-CZ" sz="2400" b="0" dirty="0" smtClean="0"/>
            <a:t>– buď původní otroci nebo lidé bez vlastnictví půdy</a:t>
          </a:r>
        </a:p>
        <a:p>
          <a:r>
            <a:rPr lang="cs-CZ" sz="2400" b="0" dirty="0" smtClean="0"/>
            <a:t>nevolníci – byli najímáni na práci nebo hospodařili na pronajaté půdě</a:t>
          </a:r>
          <a:endParaRPr lang="cs-CZ" sz="2400" b="1" dirty="0"/>
        </a:p>
      </dgm:t>
    </dgm:pt>
    <dgm:pt modelId="{C344A12B-5AB2-45C0-B4EC-2FC17FAE0241}" type="parTrans" cxnId="{ECA6E861-A27E-4F31-97ED-F5A4E22FB8E1}">
      <dgm:prSet/>
      <dgm:spPr/>
      <dgm:t>
        <a:bodyPr/>
        <a:lstStyle/>
        <a:p>
          <a:endParaRPr lang="cs-CZ"/>
        </a:p>
      </dgm:t>
    </dgm:pt>
    <dgm:pt modelId="{1AE88664-8BF6-48B0-AFB6-4EFF4E4CB849}" type="sibTrans" cxnId="{ECA6E861-A27E-4F31-97ED-F5A4E22FB8E1}">
      <dgm:prSet/>
      <dgm:spPr/>
      <dgm:t>
        <a:bodyPr/>
        <a:lstStyle/>
        <a:p>
          <a:endParaRPr lang="cs-CZ"/>
        </a:p>
      </dgm:t>
    </dgm:pt>
    <dgm:pt modelId="{5B8C5C1A-C7DD-455E-9F0B-D8095B6DF64A}" type="pres">
      <dgm:prSet presAssocID="{5748C57E-8955-45EE-A9E3-E4D794EE9F57}" presName="Name0" presStyleCnt="0">
        <dgm:presLayoutVars>
          <dgm:dir/>
          <dgm:animLvl val="lvl"/>
          <dgm:resizeHandles val="exact"/>
        </dgm:presLayoutVars>
      </dgm:prSet>
      <dgm:spPr/>
    </dgm:pt>
    <dgm:pt modelId="{BCF67362-EFB6-4285-9FE4-C958EF44EA0D}" type="pres">
      <dgm:prSet presAssocID="{79E9F9F4-9C7F-47A1-A655-E118D3C5B260}" presName="Name8" presStyleCnt="0"/>
      <dgm:spPr/>
    </dgm:pt>
    <dgm:pt modelId="{2E917F2A-97E1-4253-987D-ACDF9A41474B}" type="pres">
      <dgm:prSet presAssocID="{79E9F9F4-9C7F-47A1-A655-E118D3C5B260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9BACF3-8807-402C-AA61-D24B0B92027B}" type="pres">
      <dgm:prSet presAssocID="{79E9F9F4-9C7F-47A1-A655-E118D3C5B26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EE3886-C060-4B95-A4DD-DF872AF676F6}" type="pres">
      <dgm:prSet presAssocID="{102226FF-8F23-4AFC-BA16-0E62F7E166CD}" presName="Name8" presStyleCnt="0"/>
      <dgm:spPr/>
    </dgm:pt>
    <dgm:pt modelId="{8F6028EE-5445-431C-AB69-3B36F617ECAA}" type="pres">
      <dgm:prSet presAssocID="{102226FF-8F23-4AFC-BA16-0E62F7E166CD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6411F3-6B5F-495E-AD03-E9182B1C4283}" type="pres">
      <dgm:prSet presAssocID="{102226FF-8F23-4AFC-BA16-0E62F7E166C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C06B98-E527-476E-B2F4-0778B309D18C}" type="pres">
      <dgm:prSet presAssocID="{465E362A-15F2-42DA-84F8-D04B0C380B1B}" presName="Name8" presStyleCnt="0"/>
      <dgm:spPr/>
    </dgm:pt>
    <dgm:pt modelId="{533A6E5E-C3F0-4939-B1A4-A7619E63DF62}" type="pres">
      <dgm:prSet presAssocID="{465E362A-15F2-42DA-84F8-D04B0C380B1B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4810AD-3FC6-4D4A-865A-E421FA95F9A0}" type="pres">
      <dgm:prSet presAssocID="{465E362A-15F2-42DA-84F8-D04B0C380B1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DC8824-D82C-43D1-8988-D31D8B46A185}" srcId="{5748C57E-8955-45EE-A9E3-E4D794EE9F57}" destId="{102226FF-8F23-4AFC-BA16-0E62F7E166CD}" srcOrd="1" destOrd="0" parTransId="{30800D5A-D6BC-48EC-8090-20239CCC49E0}" sibTransId="{128D83E7-85C7-4E7A-8392-6B33D02D9945}"/>
    <dgm:cxn modelId="{64961228-6181-41C5-A946-94206A8C7793}" type="presOf" srcId="{102226FF-8F23-4AFC-BA16-0E62F7E166CD}" destId="{916411F3-6B5F-495E-AD03-E9182B1C4283}" srcOrd="1" destOrd="0" presId="urn:microsoft.com/office/officeart/2005/8/layout/pyramid1"/>
    <dgm:cxn modelId="{617A7A2A-AD8C-40C7-94F0-16AC601FC899}" type="presOf" srcId="{465E362A-15F2-42DA-84F8-D04B0C380B1B}" destId="{F74810AD-3FC6-4D4A-865A-E421FA95F9A0}" srcOrd="1" destOrd="0" presId="urn:microsoft.com/office/officeart/2005/8/layout/pyramid1"/>
    <dgm:cxn modelId="{136CC6FC-4211-4EDB-86A9-F9EC6A60ACE5}" type="presOf" srcId="{79E9F9F4-9C7F-47A1-A655-E118D3C5B260}" destId="{2E917F2A-97E1-4253-987D-ACDF9A41474B}" srcOrd="0" destOrd="0" presId="urn:microsoft.com/office/officeart/2005/8/layout/pyramid1"/>
    <dgm:cxn modelId="{FA33C464-160D-4C39-9326-5D11C78E27F1}" type="presOf" srcId="{465E362A-15F2-42DA-84F8-D04B0C380B1B}" destId="{533A6E5E-C3F0-4939-B1A4-A7619E63DF62}" srcOrd="0" destOrd="0" presId="urn:microsoft.com/office/officeart/2005/8/layout/pyramid1"/>
    <dgm:cxn modelId="{43E7D341-2245-422C-9CD8-C0CCD3C2AFD6}" type="presOf" srcId="{5748C57E-8955-45EE-A9E3-E4D794EE9F57}" destId="{5B8C5C1A-C7DD-455E-9F0B-D8095B6DF64A}" srcOrd="0" destOrd="0" presId="urn:microsoft.com/office/officeart/2005/8/layout/pyramid1"/>
    <dgm:cxn modelId="{ECA6E861-A27E-4F31-97ED-F5A4E22FB8E1}" srcId="{5748C57E-8955-45EE-A9E3-E4D794EE9F57}" destId="{465E362A-15F2-42DA-84F8-D04B0C380B1B}" srcOrd="2" destOrd="0" parTransId="{C344A12B-5AB2-45C0-B4EC-2FC17FAE0241}" sibTransId="{1AE88664-8BF6-48B0-AFB6-4EFF4E4CB849}"/>
    <dgm:cxn modelId="{BD8D7BB1-B5E1-4BA4-8BF0-3D23D839F93A}" type="presOf" srcId="{102226FF-8F23-4AFC-BA16-0E62F7E166CD}" destId="{8F6028EE-5445-431C-AB69-3B36F617ECAA}" srcOrd="0" destOrd="0" presId="urn:microsoft.com/office/officeart/2005/8/layout/pyramid1"/>
    <dgm:cxn modelId="{2EAEFF22-F12C-48F5-8BD8-228E86CD7726}" srcId="{5748C57E-8955-45EE-A9E3-E4D794EE9F57}" destId="{79E9F9F4-9C7F-47A1-A655-E118D3C5B260}" srcOrd="0" destOrd="0" parTransId="{7C499DF3-16A1-4103-B00E-DC79614AE830}" sibTransId="{CA21F674-A691-4F79-8809-4489AF12A902}"/>
    <dgm:cxn modelId="{49F7E317-D5DD-4EE6-AB40-0E5C287B2F29}" type="presOf" srcId="{79E9F9F4-9C7F-47A1-A655-E118D3C5B260}" destId="{A29BACF3-8807-402C-AA61-D24B0B92027B}" srcOrd="1" destOrd="0" presId="urn:microsoft.com/office/officeart/2005/8/layout/pyramid1"/>
    <dgm:cxn modelId="{C2704049-9C49-4243-AB0B-BA5AA34A9D42}" type="presParOf" srcId="{5B8C5C1A-C7DD-455E-9F0B-D8095B6DF64A}" destId="{BCF67362-EFB6-4285-9FE4-C958EF44EA0D}" srcOrd="0" destOrd="0" presId="urn:microsoft.com/office/officeart/2005/8/layout/pyramid1"/>
    <dgm:cxn modelId="{B3DBF340-AD37-4E09-84A6-3A8DA3FA5551}" type="presParOf" srcId="{BCF67362-EFB6-4285-9FE4-C958EF44EA0D}" destId="{2E917F2A-97E1-4253-987D-ACDF9A41474B}" srcOrd="0" destOrd="0" presId="urn:microsoft.com/office/officeart/2005/8/layout/pyramid1"/>
    <dgm:cxn modelId="{E0FEE350-6215-4607-A85D-A3CDBBA94594}" type="presParOf" srcId="{BCF67362-EFB6-4285-9FE4-C958EF44EA0D}" destId="{A29BACF3-8807-402C-AA61-D24B0B92027B}" srcOrd="1" destOrd="0" presId="urn:microsoft.com/office/officeart/2005/8/layout/pyramid1"/>
    <dgm:cxn modelId="{E62EE2FA-4330-415F-924C-81ADAE2C3ECF}" type="presParOf" srcId="{5B8C5C1A-C7DD-455E-9F0B-D8095B6DF64A}" destId="{E3EE3886-C060-4B95-A4DD-DF872AF676F6}" srcOrd="1" destOrd="0" presId="urn:microsoft.com/office/officeart/2005/8/layout/pyramid1"/>
    <dgm:cxn modelId="{4EB1F5E8-3C1A-4F36-8012-428DC25224A9}" type="presParOf" srcId="{E3EE3886-C060-4B95-A4DD-DF872AF676F6}" destId="{8F6028EE-5445-431C-AB69-3B36F617ECAA}" srcOrd="0" destOrd="0" presId="urn:microsoft.com/office/officeart/2005/8/layout/pyramid1"/>
    <dgm:cxn modelId="{FF72F706-AD2B-4E8B-A3AF-11FE8B6EA260}" type="presParOf" srcId="{E3EE3886-C060-4B95-A4DD-DF872AF676F6}" destId="{916411F3-6B5F-495E-AD03-E9182B1C4283}" srcOrd="1" destOrd="0" presId="urn:microsoft.com/office/officeart/2005/8/layout/pyramid1"/>
    <dgm:cxn modelId="{39B5A697-A34E-48AA-A476-8CC05100FB28}" type="presParOf" srcId="{5B8C5C1A-C7DD-455E-9F0B-D8095B6DF64A}" destId="{D1C06B98-E527-476E-B2F4-0778B309D18C}" srcOrd="2" destOrd="0" presId="urn:microsoft.com/office/officeart/2005/8/layout/pyramid1"/>
    <dgm:cxn modelId="{B119C6AB-BC91-41C7-9765-649D9F287A4A}" type="presParOf" srcId="{D1C06B98-E527-476E-B2F4-0778B309D18C}" destId="{533A6E5E-C3F0-4939-B1A4-A7619E63DF62}" srcOrd="0" destOrd="0" presId="urn:microsoft.com/office/officeart/2005/8/layout/pyramid1"/>
    <dgm:cxn modelId="{4DB3FD57-F92F-4328-A27C-6C7B12BAB984}" type="presParOf" srcId="{D1C06B98-E527-476E-B2F4-0778B309D18C}" destId="{F74810AD-3FC6-4D4A-865A-E421FA95F9A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Mnichovická 62, Kolín V, 280 02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4. ročník – PŘEMYSLOVSKÉ POČÁTKY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E917F2A-97E1-4253-987D-ACDF9A41474B}">
      <dsp:nvSpPr>
        <dsp:cNvPr id="0" name=""/>
        <dsp:cNvSpPr/>
      </dsp:nvSpPr>
      <dsp:spPr>
        <a:xfrm>
          <a:off x="2940157" y="0"/>
          <a:ext cx="2940157" cy="1421415"/>
        </a:xfrm>
        <a:prstGeom prst="trapezoid">
          <a:avLst>
            <a:gd name="adj" fmla="val 1034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940157" y="0"/>
        <a:ext cx="2940157" cy="1421415"/>
      </dsp:txXfrm>
    </dsp:sp>
    <dsp:sp modelId="{8F6028EE-5445-431C-AB69-3B36F617ECAA}">
      <dsp:nvSpPr>
        <dsp:cNvPr id="0" name=""/>
        <dsp:cNvSpPr/>
      </dsp:nvSpPr>
      <dsp:spPr>
        <a:xfrm>
          <a:off x="1470078" y="1421415"/>
          <a:ext cx="5880314" cy="1421415"/>
        </a:xfrm>
        <a:prstGeom prst="trapezoid">
          <a:avLst>
            <a:gd name="adj" fmla="val 1034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    SVOBODNÍ</a:t>
          </a:r>
          <a:r>
            <a:rPr lang="cs-CZ" sz="2400" b="0" kern="1200" dirty="0" smtClean="0"/>
            <a:t> – kněží, knížecí družina, velmoži, </a:t>
          </a:r>
          <a:r>
            <a:rPr lang="cs-CZ" sz="2400" b="0" u="sng" kern="1200" dirty="0" smtClean="0"/>
            <a:t>řemeslníci a sedláci </a:t>
          </a:r>
          <a:r>
            <a:rPr lang="cs-CZ" sz="2400" b="0" u="none" kern="1200" dirty="0" smtClean="0"/>
            <a:t>(</a:t>
          </a:r>
          <a:r>
            <a:rPr lang="cs-CZ" sz="2400" b="0" u="sng" kern="1200" dirty="0" smtClean="0"/>
            <a:t>museli knížeti platit daně</a:t>
          </a:r>
          <a:r>
            <a:rPr lang="cs-CZ" sz="2400" b="0" u="none" kern="1200" dirty="0" smtClean="0"/>
            <a:t>)</a:t>
          </a:r>
          <a:endParaRPr lang="cs-CZ" sz="2400" b="1" u="sng" kern="1200" dirty="0"/>
        </a:p>
      </dsp:txBody>
      <dsp:txXfrm>
        <a:off x="2499133" y="1421415"/>
        <a:ext cx="3822204" cy="1421415"/>
      </dsp:txXfrm>
    </dsp:sp>
    <dsp:sp modelId="{533A6E5E-C3F0-4939-B1A4-A7619E63DF62}">
      <dsp:nvSpPr>
        <dsp:cNvPr id="0" name=""/>
        <dsp:cNvSpPr/>
      </dsp:nvSpPr>
      <dsp:spPr>
        <a:xfrm>
          <a:off x="0" y="2842831"/>
          <a:ext cx="8820471" cy="1421415"/>
        </a:xfrm>
        <a:prstGeom prst="trapezoid">
          <a:avLst>
            <a:gd name="adj" fmla="val 1034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NESVOBODNÍ </a:t>
          </a:r>
          <a:r>
            <a:rPr lang="cs-CZ" sz="2400" b="0" kern="1200" dirty="0" smtClean="0"/>
            <a:t>– buď původní otroci nebo lidé bez vlastnictví půdy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nevolníci – byli najímáni na práci nebo hospodařili na pronajaté půdě</a:t>
          </a:r>
          <a:endParaRPr lang="cs-CZ" sz="2400" b="1" kern="1200" dirty="0"/>
        </a:p>
      </dsp:txBody>
      <dsp:txXfrm>
        <a:off x="1543582" y="2842831"/>
        <a:ext cx="5733306" cy="1421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71064760"/>
              </p:ext>
            </p:extLst>
          </p:nvPr>
        </p:nvGraphicFramePr>
        <p:xfrm>
          <a:off x="539552" y="620688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u="sng" dirty="0"/>
              <a:t>anotace</a:t>
            </a:r>
            <a:r>
              <a:rPr lang="cs-CZ" sz="2000" dirty="0"/>
              <a:t>: výklad s úkoly k učebnici pro 4.ročník (FRAUS – SPOLEČNOST</a:t>
            </a:r>
            <a:r>
              <a:rPr lang="cs-CZ" sz="2000" dirty="0" smtClean="0"/>
              <a:t>) – stručný životopis knížete Václava, rozvrstvení společnosti, boje mezi knížaty, důležitost postavení zemědělství</a:t>
            </a:r>
            <a:endParaRPr lang="cs-CZ" sz="2000" dirty="0"/>
          </a:p>
          <a:p>
            <a:pPr algn="l"/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PŘEMYSLOVSKÉ POČÁTKY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zhroucení Velké Moravy se politika přenesla do Čech – založení Pražského hradu – Praha se stala důležitým evropským městem</a:t>
            </a:r>
          </a:p>
          <a:p>
            <a:r>
              <a:rPr lang="cs-CZ" dirty="0" smtClean="0"/>
              <a:t>zakládání dalších hradů</a:t>
            </a:r>
          </a:p>
          <a:p>
            <a:endParaRPr lang="cs-CZ" dirty="0" smtClean="0"/>
          </a:p>
          <a:p>
            <a:r>
              <a:rPr lang="cs-CZ" dirty="0" smtClean="0"/>
              <a:t>nejmocnějším rodem v Čechách se stali Přemyslovci</a:t>
            </a:r>
          </a:p>
          <a:p>
            <a:r>
              <a:rPr lang="cs-CZ" dirty="0" smtClean="0"/>
              <a:t>mimořádný vladař – kníže Václav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2635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264" y="116632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KNÍŽE VÁCLAV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0" y="1412776"/>
            <a:ext cx="856895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Prarodiči  knížete Václava byl první přemyslovský kníže Bořivoj a jeho žena Ludmila. </a:t>
            </a:r>
            <a:r>
              <a:rPr lang="cs-CZ" sz="2400" dirty="0"/>
              <a:t>Oba byli</a:t>
            </a:r>
            <a:r>
              <a:rPr lang="cs-CZ" sz="2400" dirty="0" smtClean="0"/>
              <a:t>                                                       pokřtěni samotným </a:t>
            </a:r>
            <a:r>
              <a:rPr lang="cs-CZ" sz="2400" dirty="0"/>
              <a:t>Metodějem.</a:t>
            </a: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400" dirty="0" smtClean="0"/>
              <a:t>Chlapcovými rodiči byl kníže Vratislav </a:t>
            </a:r>
          </a:p>
          <a:p>
            <a:pPr marL="0" indent="0">
              <a:buNone/>
            </a:pPr>
            <a:r>
              <a:rPr lang="cs-CZ" sz="2400" dirty="0" smtClean="0"/>
              <a:t>a Drahomíra. Dětství neměl Václav </a:t>
            </a:r>
          </a:p>
          <a:p>
            <a:pPr marL="0" indent="0">
              <a:buNone/>
            </a:pPr>
            <a:r>
              <a:rPr lang="cs-CZ" sz="2400" dirty="0" smtClean="0"/>
              <a:t>snadné, tatínek mu zemřel brzy, a</a:t>
            </a:r>
          </a:p>
          <a:p>
            <a:pPr marL="0" indent="0">
              <a:buNone/>
            </a:pPr>
            <a:r>
              <a:rPr lang="cs-CZ" sz="2400" dirty="0" smtClean="0"/>
              <a:t>protože jako kluk vládnout nemohl,</a:t>
            </a:r>
          </a:p>
          <a:p>
            <a:pPr marL="0" indent="0">
              <a:buNone/>
            </a:pPr>
            <a:r>
              <a:rPr lang="cs-CZ" sz="2400" dirty="0"/>
              <a:t>vládla za něj jeho matka.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 chlapce se starala </a:t>
            </a:r>
            <a:r>
              <a:rPr lang="cs-CZ" sz="2400" dirty="0"/>
              <a:t>babička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Ludmila, hodná a </a:t>
            </a:r>
            <a:r>
              <a:rPr lang="cs-CZ" sz="2400" dirty="0"/>
              <a:t>vzdělaná žena</a:t>
            </a:r>
            <a:r>
              <a:rPr lang="cs-CZ" sz="2400" dirty="0" smtClean="0"/>
              <a:t>. Naučila</a:t>
            </a:r>
          </a:p>
          <a:p>
            <a:pPr marL="0" indent="0">
              <a:buNone/>
            </a:pPr>
            <a:r>
              <a:rPr lang="cs-CZ" sz="2400" dirty="0" smtClean="0"/>
              <a:t>ho psát a číst. Vychovala ho dobře, byl</a:t>
            </a:r>
          </a:p>
          <a:p>
            <a:pPr marL="0" indent="0">
              <a:buNone/>
            </a:pPr>
            <a:r>
              <a:rPr lang="cs-CZ" sz="2400" dirty="0" smtClean="0"/>
              <a:t>čestný, hodný i spravedlivý. Chtěl</a:t>
            </a:r>
          </a:p>
          <a:p>
            <a:pPr marL="0" indent="0">
              <a:buNone/>
            </a:pPr>
            <a:r>
              <a:rPr lang="cs-CZ" sz="2400" dirty="0" smtClean="0"/>
              <a:t>pomáhat lidem.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8639" y="1853132"/>
            <a:ext cx="2902683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13287" y="6103595"/>
            <a:ext cx="3233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kníže </a:t>
            </a:r>
            <a:r>
              <a:rPr lang="cs-CZ" dirty="0" smtClean="0"/>
              <a:t>Bořivoj a svatá Ludmila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8793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algn="ctr"/>
            <a:r>
              <a:rPr lang="cs-CZ" dirty="0"/>
              <a:t>KNÍŽE VÁCLAV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2642" y="1556792"/>
            <a:ext cx="8640960" cy="525658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                                                           Matce se však nelíbilo, </a:t>
            </a:r>
            <a:r>
              <a:rPr lang="cs-CZ" sz="2400" dirty="0" smtClean="0"/>
              <a:t>jak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moc má chlapec svou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babičku rád, a také se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obávala, že jí babička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vezme trůn. Proto nechala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Ludmilu uškrtit. Václav za to </a:t>
            </a:r>
            <a:r>
              <a:rPr lang="cs-CZ" sz="2400" dirty="0" smtClean="0"/>
              <a:t>   s                                                         </a:t>
            </a:r>
            <a:r>
              <a:rPr lang="cs-CZ" sz="2400" dirty="0" smtClean="0"/>
              <a:t>svou matku neměl rád. 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Když vyrostl a ujal se vlády,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nechal ji potrestat.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Vládl dobře. Stal se dobrým a spravedlivým politikem. Byl velmi zbožný.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768" y="1556792"/>
            <a:ext cx="4392488" cy="2819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2642" y="4376769"/>
            <a:ext cx="4528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Drahomíra, malý Václav, babička Ludmila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0790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algn="ctr"/>
            <a:r>
              <a:rPr lang="cs-CZ" dirty="0"/>
              <a:t>KNÍŽE VÁCLAV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Jeho bratr Boleslav se však domníval,  že by dokázal vládnout lépe, a tak nechal Václava 28. září 935 před ranní bohoslužbou ve Staré Boleslavi zavraždit.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89431" y="6243125"/>
            <a:ext cx="5303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zavraždění </a:t>
            </a:r>
            <a:r>
              <a:rPr lang="cs-CZ" dirty="0"/>
              <a:t>sv. Václava podle středověké kroniky.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486" y="2636912"/>
            <a:ext cx="5387330" cy="3606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1703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321"/>
            <a:ext cx="8229600" cy="1143000"/>
          </a:xfrm>
        </p:spPr>
        <p:txBody>
          <a:bodyPr/>
          <a:lstStyle/>
          <a:p>
            <a:pPr algn="ctr"/>
            <a:r>
              <a:rPr lang="cs-CZ" dirty="0"/>
              <a:t>KNÍŽE VÁCLAV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5112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dirty="0" smtClean="0"/>
              <a:t>Václav i Ludmila byli velice zbožní a čestní, zemřeli mučednickou smrtí, a proto byli později církví prohlášeni za svaté. Český národ považuje zavražděného knížete za výborného panovníka, proto byl prohlášen za patrona české země a jeho ostatky jsou uloženy v katedrále sv. Víta na Pražském hradě.  </a:t>
            </a:r>
          </a:p>
          <a:p>
            <a:pPr marL="0" indent="0">
              <a:buNone/>
            </a:pPr>
            <a:r>
              <a:rPr lang="cs-CZ" sz="2600" dirty="0" smtClean="0"/>
              <a:t> </a:t>
            </a:r>
          </a:p>
          <a:p>
            <a:pPr marL="0" indent="0">
              <a:buNone/>
            </a:pPr>
            <a:r>
              <a:rPr lang="cs-CZ" sz="2600" dirty="0" smtClean="0"/>
              <a:t>Každý rok si připomínáme význam svatého</a:t>
            </a:r>
          </a:p>
          <a:p>
            <a:pPr marL="0" indent="0">
              <a:buNone/>
            </a:pPr>
            <a:r>
              <a:rPr lang="cs-CZ" sz="2600" dirty="0" smtClean="0"/>
              <a:t>Václava státním</a:t>
            </a:r>
          </a:p>
          <a:p>
            <a:pPr marL="0" indent="0">
              <a:buNone/>
            </a:pPr>
            <a:r>
              <a:rPr lang="cs-CZ" sz="2600" dirty="0" smtClean="0"/>
              <a:t>svátkem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dirty="0" smtClean="0"/>
              <a:t>28.září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5636" y="3320600"/>
            <a:ext cx="1940832" cy="2985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21088"/>
            <a:ext cx="3445396" cy="2067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6288806"/>
            <a:ext cx="5108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lebka </a:t>
            </a:r>
            <a:r>
              <a:rPr lang="cs-CZ" b="1" dirty="0"/>
              <a:t>sv</a:t>
            </a:r>
            <a:r>
              <a:rPr lang="cs-CZ" dirty="0"/>
              <a:t>. </a:t>
            </a:r>
            <a:r>
              <a:rPr lang="cs-CZ" b="1" dirty="0"/>
              <a:t>Václava</a:t>
            </a:r>
            <a:r>
              <a:rPr lang="cs-CZ" dirty="0"/>
              <a:t> se svatováclavskou korunou</a:t>
            </a:r>
          </a:p>
        </p:txBody>
      </p:sp>
    </p:spTree>
    <p:extLst>
      <p:ext uri="{BB962C8B-B14F-4D97-AF65-F5344CB8AC3E}">
        <p14:creationId xmlns:p14="http://schemas.microsoft.com/office/powerpoint/2010/main" xmlns="" val="3667398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ÚKOLY a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496944" cy="5256584"/>
          </a:xfrm>
        </p:spPr>
        <p:txBody>
          <a:bodyPr>
            <a:normAutofit fontScale="85000" lnSpcReduction="20000"/>
          </a:bodyPr>
          <a:lstStyle/>
          <a:p>
            <a:r>
              <a:rPr lang="cs-CZ" sz="3300" dirty="0" smtClean="0"/>
              <a:t>1. </a:t>
            </a:r>
            <a:r>
              <a:rPr lang="cs-CZ" sz="3300" u="sng" dirty="0" smtClean="0"/>
              <a:t>kníže Bořivoj byl </a:t>
            </a:r>
          </a:p>
          <a:p>
            <a:pPr marL="514350" indent="-514350">
              <a:buAutoNum type="alphaLcParenR"/>
            </a:pPr>
            <a:r>
              <a:rPr lang="cs-CZ" sz="3300" dirty="0" smtClean="0"/>
              <a:t>Přemyslovec</a:t>
            </a:r>
          </a:p>
          <a:p>
            <a:pPr marL="514350" indent="-514350">
              <a:buAutoNum type="alphaLcParenR"/>
            </a:pPr>
            <a:r>
              <a:rPr lang="cs-CZ" sz="3300" dirty="0" smtClean="0"/>
              <a:t>dědečkem knížete Václava</a:t>
            </a:r>
          </a:p>
          <a:p>
            <a:pPr marL="514350" indent="-514350">
              <a:buAutoNum type="alphaLcParenR"/>
            </a:pPr>
            <a:r>
              <a:rPr lang="cs-CZ" sz="3300" dirty="0" smtClean="0"/>
              <a:t>pokřtěn Konstantinem</a:t>
            </a:r>
          </a:p>
          <a:p>
            <a:pPr marL="514350" indent="-514350">
              <a:buAutoNum type="alphaLcParenR"/>
            </a:pPr>
            <a:r>
              <a:rPr lang="cs-CZ" sz="3300" dirty="0" smtClean="0"/>
              <a:t>manželem kněžny Ludmily</a:t>
            </a:r>
          </a:p>
          <a:p>
            <a:pPr marL="514350" indent="-514350">
              <a:buAutoNum type="alphaLcParenR"/>
            </a:pPr>
            <a:endParaRPr lang="cs-CZ" sz="3300" dirty="0" smtClean="0"/>
          </a:p>
          <a:p>
            <a:r>
              <a:rPr lang="cs-CZ" sz="3300" dirty="0" smtClean="0"/>
              <a:t>2. </a:t>
            </a:r>
            <a:r>
              <a:rPr lang="cs-CZ" sz="3300" u="sng" dirty="0" smtClean="0"/>
              <a:t>kníže Václav byl</a:t>
            </a:r>
          </a:p>
          <a:p>
            <a:pPr marL="514350" indent="-514350">
              <a:buAutoNum type="alphaLcParenR"/>
            </a:pPr>
            <a:r>
              <a:rPr lang="cs-CZ" sz="3300" dirty="0" smtClean="0"/>
              <a:t>synem kněžny Drahomíry</a:t>
            </a:r>
          </a:p>
          <a:p>
            <a:pPr marL="514350" indent="-514350">
              <a:buAutoNum type="alphaLcParenR"/>
            </a:pPr>
            <a:r>
              <a:rPr lang="cs-CZ" sz="3300" dirty="0" smtClean="0"/>
              <a:t>vnukem kněžny Ludmily</a:t>
            </a:r>
          </a:p>
          <a:p>
            <a:pPr marL="514350" indent="-514350">
              <a:buAutoNum type="alphaLcParenR"/>
            </a:pPr>
            <a:r>
              <a:rPr lang="cs-CZ" sz="3300" dirty="0" smtClean="0"/>
              <a:t>strýcem Boleslava</a:t>
            </a:r>
          </a:p>
          <a:p>
            <a:pPr marL="514350" indent="-514350">
              <a:buAutoNum type="alphaLcParenR"/>
            </a:pPr>
            <a:r>
              <a:rPr lang="cs-CZ" sz="3300" dirty="0" smtClean="0"/>
              <a:t>synem  knížete Vratislava</a:t>
            </a:r>
          </a:p>
          <a:p>
            <a:pPr marL="514350" indent="-514350">
              <a:buAutoNum type="alphaLcParenR"/>
            </a:pPr>
            <a:endParaRPr lang="cs-CZ" sz="3300" dirty="0" smtClean="0"/>
          </a:p>
          <a:p>
            <a:pPr marL="0" indent="0">
              <a:buNone/>
            </a:pPr>
            <a:r>
              <a:rPr lang="cs-CZ" sz="3300" u="sng" dirty="0" smtClean="0"/>
              <a:t>správné odpovědi</a:t>
            </a:r>
            <a:r>
              <a:rPr lang="cs-CZ" sz="3300" dirty="0" smtClean="0"/>
              <a:t>: 1. a), b), d)</a:t>
            </a:r>
          </a:p>
          <a:p>
            <a:pPr marL="0" indent="0">
              <a:buNone/>
            </a:pPr>
            <a:r>
              <a:rPr lang="cs-CZ" sz="3300" dirty="0"/>
              <a:t> </a:t>
            </a:r>
            <a:r>
              <a:rPr lang="cs-CZ" sz="3300" dirty="0" smtClean="0"/>
              <a:t>                                  2. a), b), d)</a:t>
            </a:r>
          </a:p>
          <a:p>
            <a:endParaRPr lang="cs-CZ" sz="2800" u="sng" dirty="0" smtClean="0"/>
          </a:p>
          <a:p>
            <a:pPr marL="514350" indent="-514350">
              <a:buAutoNum type="alphaLcParenR"/>
            </a:pPr>
            <a:endParaRPr lang="cs-CZ" sz="2800" dirty="0"/>
          </a:p>
          <a:p>
            <a:pPr marL="514350" indent="-514350">
              <a:buAutoNum type="alphaLcParenR"/>
            </a:pPr>
            <a:endParaRPr lang="cs-CZ" sz="2800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2035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MOCNÍ A TI OSTATNÍ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5328592"/>
          </a:xfrm>
        </p:spPr>
        <p:txBody>
          <a:bodyPr>
            <a:normAutofit/>
          </a:bodyPr>
          <a:lstStyle/>
          <a:p>
            <a:pPr lvl="0"/>
            <a:r>
              <a:rPr lang="cs-CZ" sz="2800" dirty="0"/>
              <a:t>v čele státu stál kníže – vydával zákony, soudil a bránil zemi před nepřáteli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38522073"/>
              </p:ext>
            </p:extLst>
          </p:nvPr>
        </p:nvGraphicFramePr>
        <p:xfrm>
          <a:off x="0" y="2276872"/>
          <a:ext cx="8820472" cy="4264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635896" y="2978170"/>
            <a:ext cx="16612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KNÍŽE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838983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BOJE MEZI KNÍŽATY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712968" cy="518457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mezi knížaty neustále probíhaly boje o nástupnické místo v čele státu</a:t>
            </a:r>
          </a:p>
          <a:p>
            <a:r>
              <a:rPr lang="cs-CZ" sz="2800" dirty="0" smtClean="0"/>
              <a:t>kníže Břetislav – únosce své ženy Jitky z kláštera – uzákonil nástupnictví na knížecím stolci nejstaršího z rodu Přemyslovců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645024"/>
            <a:ext cx="4248472" cy="2742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84706" y="6387220"/>
            <a:ext cx="4584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kníže Břetislav se setkává s poustevníkem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89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ZEMĚDĚLSTVÍ </a:t>
            </a:r>
            <a:r>
              <a:rPr lang="cs-CZ" sz="2800" dirty="0" smtClean="0"/>
              <a:t>hlavní obživa obyvatelstva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3285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velmi těžká práce, často pouze ruční</a:t>
            </a:r>
          </a:p>
          <a:p>
            <a:r>
              <a:rPr lang="cs-CZ" sz="2800" dirty="0" smtClean="0"/>
              <a:t>využívali dřevěná oradla, </a:t>
            </a:r>
            <a:r>
              <a:rPr lang="cs-CZ" sz="2800" dirty="0"/>
              <a:t>začali zapřahat dobytek</a:t>
            </a:r>
          </a:p>
          <a:p>
            <a:r>
              <a:rPr lang="cs-CZ" sz="2800" dirty="0" smtClean="0"/>
              <a:t>v zimě spali  obyvatelé hospodářství v jedné místnosti společně s drůbeží a menšími zvířaty</a:t>
            </a:r>
          </a:p>
          <a:p>
            <a:r>
              <a:rPr lang="cs-CZ" sz="2800" dirty="0" smtClean="0"/>
              <a:t>nejčastější pokrm – placky, chléb, polévky</a:t>
            </a:r>
          </a:p>
          <a:p>
            <a:r>
              <a:rPr lang="cs-CZ" sz="2800" dirty="0"/>
              <a:t>na trhu prodávali přebytky z </a:t>
            </a:r>
            <a:r>
              <a:rPr lang="cs-CZ" sz="2800" dirty="0" smtClean="0"/>
              <a:t>úrody – dělba práce</a:t>
            </a:r>
            <a:endParaRPr lang="cs-CZ" sz="2800" dirty="0"/>
          </a:p>
          <a:p>
            <a:r>
              <a:rPr lang="cs-CZ" sz="2800" dirty="0" smtClean="0"/>
              <a:t>maso pouze svátečně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47947"/>
            <a:ext cx="3641637" cy="158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88262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760" y="404664"/>
            <a:ext cx="8640960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u="sng" dirty="0"/>
              <a:t>Citace</a:t>
            </a:r>
            <a:r>
              <a:rPr lang="cs-CZ" sz="1100" dirty="0"/>
              <a:t>: obr</a:t>
            </a:r>
            <a:r>
              <a:rPr lang="cs-CZ" sz="1100" dirty="0" smtClean="0"/>
              <a:t>. Bořivoj a Ludmila: </a:t>
            </a:r>
            <a:r>
              <a:rPr lang="cs-CZ" sz="1100" i="1" dirty="0"/>
              <a:t>cs.wikipedia.org</a:t>
            </a:r>
            <a:r>
              <a:rPr lang="cs-CZ" sz="1100" dirty="0"/>
              <a:t> [online]. [cit. 27.12.2012]. Dostupný na WWW: http://www.google.cz/imgres?hl=cs&amp;client=firefox-a&amp;hs=4v8&amp;sa=X&amp;tbo=d&amp;rls=org.mozilla:cs:official&amp;channel=np&amp;biw=1366&amp;bih=638&amp;tbm=isch&amp;tbnid=omtIAK0EMaV3yM:&amp;imgrefurl=http://cs.wikipedia.org/wiki/Svat%25C3%25A1_Ludmila&amp;docid=jACnBIxi0IZ24M&amp;imgurl=http://upload.wikimedia.org/wikipedia/commons/thumb/7/76/Svaty_Vaclav_a_Svata_Ludmila_-_glass_window.jpg/220px-Svaty_Vaclav_a_Svata_Ludmila_-_</a:t>
            </a:r>
            <a:r>
              <a:rPr lang="cs-CZ" sz="1100" dirty="0" smtClean="0"/>
              <a:t>glass_window.jpg&amp;w=220&amp;h=322&amp;ei=J_TbUKeeDYrBtAb6g4CoCw&amp;zoom=1&amp;iact=hc&amp;vpx=84&amp;vpy=128&amp;dur=11814&amp;hovh=257&amp;hovw=176&amp;tx=96&amp;ty=128&amp;sig=105742126178767673350&amp;page=1&amp;tbnh=133&amp;tbnw=88&amp;start=0&amp;ndsp=34&amp;ved=1t:429,r:1,s:0,i:118  obr. Ludmila, Václav, Drahomíra: </a:t>
            </a:r>
            <a:r>
              <a:rPr lang="cs-CZ" sz="1100" i="1" dirty="0"/>
              <a:t>malotridka.ic.cz</a:t>
            </a:r>
            <a:r>
              <a:rPr lang="cs-CZ" sz="1100" dirty="0"/>
              <a:t> [online]. [cit. 27.12.2012]. Dostupný na WWW: http://www.google.cz/imgres?hl=cs&amp;client=firefox-a&amp;hs=poT&amp;sa=X&amp;tbo=d&amp;rls=org.mozilla:cs:official&amp;channel=np&amp;biw=1366&amp;bih=638&amp;tbm=isch&amp;tbnid=ionpY_MIbdr8OM:&amp;imgrefurl=http://malotridka.ic.cz/3-pomucky/historicke-obrazky-z-premyslovskeho-statu/1/&amp;docid=Ro8ZgSDhj4rxZM&amp;imgurl=http://malotridka.ic.cz/gallery/historie24.jpg&amp;w=1000&amp;h=642&amp;ei=ZPfbULuuIYeFtAaEy4CYCQ&amp;zoom=1&amp;iact=rc&amp;dur=486&amp;sig=105742126178767673350&amp;page=1&amp;tbnh=134&amp;tbnw=217&amp;start=0&amp;ndsp=36&amp;ved=1t:429,r:3,s:0,i:97&amp;tx=99&amp;ty=48 </a:t>
            </a:r>
            <a:r>
              <a:rPr lang="cs-CZ" sz="1100" dirty="0" smtClean="0"/>
              <a:t>                                                                                                                                                                                                 obr. Vražda svatého Václava: </a:t>
            </a:r>
            <a:r>
              <a:rPr lang="cs-CZ" sz="1100" dirty="0"/>
              <a:t>PETR ŠIMÍK, Http://www.moraviamagna.cz/. </a:t>
            </a:r>
            <a:r>
              <a:rPr lang="cs-CZ" sz="1100" i="1" dirty="0"/>
              <a:t>http://www.moraviamagna.cz/symbolika/s_odev.htm</a:t>
            </a:r>
            <a:r>
              <a:rPr lang="cs-CZ" sz="1100" dirty="0"/>
              <a:t> [online]. [cit. 19.11.2013]. Dostupný na WWW: http://www.moraviamagna.cz/symbolika/s_odev.htm </a:t>
            </a:r>
            <a:r>
              <a:rPr lang="cs-CZ" sz="1100" dirty="0" smtClean="0"/>
              <a:t>obr. Svatý Václav: </a:t>
            </a:r>
            <a:r>
              <a:rPr lang="cs-CZ" sz="1100" i="1" dirty="0"/>
              <a:t>cestanahoru.org</a:t>
            </a:r>
            <a:r>
              <a:rPr lang="cs-CZ" sz="1100" dirty="0"/>
              <a:t> [online]. [cit. 27.12.2012]. Dostupný na WWW: http://www.google.cz/imgres?hl=cs&amp;client=firefox-a&amp;hs=Ckp&amp;sa=X&amp;tbo=d&amp;rls=org.mozilla:cs:official&amp;channel=np&amp;biw=1366&amp;bih=638&amp;tbm=isch&amp;tbnid=7-n9Y1tBNYp9QM:&amp;imgrefurl=http://www.cestanahoru.org/blog/%3Fcat%3D2&amp;docid=VUQK2xhay7yNeM&amp;imgurl=http://www.cestanahoru.org/blog/wp-content/uploads/sv_vaclav1.jpg&amp;w=520&amp;h=800&amp;ei=SwrcUP2IDsXAtAbw2IGACQ&amp;zoom=1&amp;iact=rc&amp;dur=387&amp;sig=105742126178767673350&amp;page=1&amp;tbnh=144&amp;tbnw=92&amp;start=0&amp;ndsp=31&amp;ved=1t:429,r:9,s:0,i:129&amp;tx=41&amp;ty=71 </a:t>
            </a:r>
            <a:r>
              <a:rPr lang="cs-CZ" sz="1100" dirty="0" smtClean="0"/>
              <a:t>                                                       obr. Lebka sv. Václava: </a:t>
            </a:r>
            <a:r>
              <a:rPr lang="cs-CZ" sz="1100" i="1" dirty="0"/>
              <a:t>zpravy.idnes.cz</a:t>
            </a:r>
            <a:r>
              <a:rPr lang="cs-CZ" sz="1100" dirty="0"/>
              <a:t> [online]. [cit. 27.12.2012]. Dostupný na WWW: http://www.google.cz/imgres?hl=cs&amp;client=firefox-a&amp;hs=Ckp&amp;sa=X&amp;tbo=d&amp;rls=org.mozilla:cs:official&amp;channel=np&amp;biw=1366&amp;bih=638&amp;tbm=isch&amp;tbnid=C9AEPfmC-VsONM:&amp;imgrefurl=http://zpravy.idnes.cz/kdo-vlastne-byl-svaty-vaclav-kvuli-kteremu-cesko-navstivil-papez-p92-/kavarna.aspx%3Fc%3DA090925_161559_kavarna_bos&amp;docid=XYZfHI1exaFLZM&amp;imgurl=http://i.idnes.cz/08/093/gal/BOS260142_leb.jpg&amp;w=460&amp;h=276&amp;ei=SwrcUP2IDsXAtAbw2IGACQ&amp;zoom=1&amp;iact=rc&amp;dur=511&amp;sig=105742126178767673350&amp;page=1&amp;tbnh=147&amp;tbnw=236&amp;start=0&amp;ndsp=31&amp;ved=1t:429,r:19,s:0,i:159&amp;tx=93&amp;ty=81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Podobizna </a:t>
            </a:r>
            <a:r>
              <a:rPr lang="cs-CZ" sz="1100" dirty="0"/>
              <a:t>svatého Václava: STEINOVÁ, Edith. </a:t>
            </a:r>
            <a:r>
              <a:rPr lang="cs-CZ" sz="1100" i="1" dirty="0"/>
              <a:t>http://www.cestanahoru.org/blog/?cat=2</a:t>
            </a:r>
            <a:r>
              <a:rPr lang="cs-CZ" sz="1100" dirty="0"/>
              <a:t> [online]. [cit. 19.11.2013]. Dostupný na WWW: http://www.cestanahoru.org/blog/?cat=2Sagna.cz/symbolika/s_odev.htm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2088676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260648"/>
            <a:ext cx="8496944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Břetislav </a:t>
            </a:r>
            <a:r>
              <a:rPr lang="cs-CZ" sz="1100" dirty="0"/>
              <a:t>s poustevníkem: MATHAUSER. </a:t>
            </a:r>
            <a:r>
              <a:rPr lang="cs-CZ" sz="1100" i="1" dirty="0"/>
              <a:t>cs.wikipedia.org</a:t>
            </a:r>
            <a:r>
              <a:rPr lang="cs-CZ" sz="1100" dirty="0"/>
              <a:t> [online]. [cit. 27.12.2012]. Dostupný na WWW: http://upload.wikimedia.org/wikipedia/commons/8/8b/Josef_Mathauser_-_Kn%C3%AD%C5%BEe_Old%C5%99ich_se_setk%C3%A1v%C3%A1_s_poustevn%C3%ADkem_Prokopem.jpg </a:t>
            </a:r>
            <a:r>
              <a:rPr lang="cs-CZ" sz="1100" dirty="0" smtClean="0"/>
              <a:t>                          obr. Dřevěné oradlo: </a:t>
            </a:r>
            <a:r>
              <a:rPr lang="pl-PL" sz="1100" dirty="0"/>
              <a:t>Dostupný na WWW: http://www.google.cz/imgres?hl=cs&amp;client=firefox-a&amp;hs=ZVt&amp;tbo=d&amp;rls=org.mozilla:cs:official&amp;channel=np&amp;biw=1366&amp;bih=638&amp;tbm=isch&amp;tbnid=QIuIHp4IgETX2M:&amp;imgrefurl=https://pf.ujep.cz/~velimskyt/pravek/04eneolit/04eneolit.htm&amp;docid=4zkh0a8UCjBmzM&amp;imgurl=https://pf.ujep.cz/~velimskyt/pravek/04eneolit/en090.jpg&amp;w=800&amp;h=349&amp;ei=0ELcUKr1OYzXsgbzuYCYBA&amp;zoom=1&amp;iact=hc&amp;vpx=4&amp;vpy=142&amp;dur=22094&amp;hovh=148&amp;hovw=340&amp;tx=120&amp;ty=72&amp;sig=105742126178767673350&amp;page=1&amp;tbnh=108&amp;tbnw=248&amp;start=0&amp;ndsp=19&amp;ved=1t:429,r:0,s:0,i:85 </a:t>
            </a:r>
            <a:r>
              <a:rPr lang="cs-CZ" sz="1100" dirty="0" smtClean="0"/>
              <a:t>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97454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324</TotalTime>
  <Words>823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Snímek 1</vt:lpstr>
      <vt:lpstr>PŘEMYSLOVSKÉ POČÁTKY</vt:lpstr>
      <vt:lpstr>KNÍŽE VÁCLAV</vt:lpstr>
      <vt:lpstr>KNÍŽE VÁCLAV</vt:lpstr>
      <vt:lpstr>KNÍŽE VÁCLAV</vt:lpstr>
      <vt:lpstr>KNÍŽE VÁCLAV</vt:lpstr>
      <vt:lpstr>ÚKOLY a SPRÁVNÉ ODPOVĚDI</vt:lpstr>
      <vt:lpstr>MOCNÍ A TI OSTATNÍ</vt:lpstr>
      <vt:lpstr>BOJE MEZI KNÍŽATY</vt:lpstr>
      <vt:lpstr>ZEMĚDĚLSTVÍ hlavní obživa obyvatelstva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uživatel</cp:lastModifiedBy>
  <cp:revision>77</cp:revision>
  <dcterms:created xsi:type="dcterms:W3CDTF">2012-12-27T06:25:55Z</dcterms:created>
  <dcterms:modified xsi:type="dcterms:W3CDTF">2013-11-19T18:32:35Z</dcterms:modified>
</cp:coreProperties>
</file>