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58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102" y="2448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Mnichovická 62, Kolín V, 280 02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ČECHY JAKO KRÁLOVSTVÍ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Mnichovická 62, Kolín V, 280 02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ČECHY JAKO KRÁLOVSTVÍ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79B62F-ED87-4246-9D30-A0DCB67114A2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F04316-2A26-490F-B833-08C4D9DBF1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8349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-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F04316-2A26-490F-B833-08C4D9DBF126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36081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42585660"/>
              </p:ext>
            </p:extLst>
          </p:nvPr>
        </p:nvGraphicFramePr>
        <p:xfrm>
          <a:off x="467544" y="2924944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5517232"/>
            <a:ext cx="8458200" cy="914400"/>
          </a:xfrm>
        </p:spPr>
        <p:txBody>
          <a:bodyPr>
            <a:normAutofit fontScale="85000" lnSpcReduction="10000"/>
          </a:bodyPr>
          <a:lstStyle/>
          <a:p>
            <a:r>
              <a:rPr lang="cs-CZ" sz="2000" b="1" u="sng" dirty="0"/>
              <a:t>anotace</a:t>
            </a:r>
            <a:r>
              <a:rPr lang="cs-CZ" sz="2000" b="1" dirty="0"/>
              <a:t>: výklad s úkoly k učebnici pro 4.ročník (FRAUS – SPOLEČNOST) </a:t>
            </a:r>
            <a:r>
              <a:rPr lang="cs-CZ" sz="2000" b="1" dirty="0" smtClean="0"/>
              <a:t>– první český král, Zlatá bula sicilská, šlechta a rytíři, Přemysl Otakar II.,   Václav II., vymření Přemyslovců po meči, </a:t>
            </a:r>
            <a:r>
              <a:rPr lang="cs-CZ" sz="2000" b="1" smtClean="0"/>
              <a:t>zakládání měst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36910" y="98072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ČECHY JAKO KRÁLOVSTVÍ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5400600"/>
          </a:xfrm>
        </p:spPr>
        <p:txBody>
          <a:bodyPr/>
          <a:lstStyle/>
          <a:p>
            <a:r>
              <a:rPr lang="cs-CZ" dirty="0" smtClean="0"/>
              <a:t>kníže </a:t>
            </a:r>
            <a:r>
              <a:rPr lang="cs-CZ" dirty="0" err="1" smtClean="0"/>
              <a:t>Vrarislav</a:t>
            </a:r>
            <a:r>
              <a:rPr lang="cs-CZ" dirty="0" smtClean="0"/>
              <a:t>–za pomocí císaře roku 1 085 korunován na krále – titul pro sebe a svou ženu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7492" y="2288419"/>
            <a:ext cx="5256584" cy="4160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37492" y="6448630"/>
            <a:ext cx="51410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Vratislavova korunovace na Vyšehradě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96549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Přemysl </a:t>
            </a:r>
            <a:r>
              <a:rPr lang="cs-CZ" dirty="0" err="1" smtClean="0"/>
              <a:t>otakar</a:t>
            </a:r>
            <a:r>
              <a:rPr lang="cs-CZ" dirty="0" smtClean="0"/>
              <a:t>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856984" cy="5472608"/>
          </a:xfrm>
        </p:spPr>
        <p:txBody>
          <a:bodyPr/>
          <a:lstStyle/>
          <a:p>
            <a:r>
              <a:rPr lang="cs-CZ" dirty="0" smtClean="0"/>
              <a:t>získal dědičný královský titul</a:t>
            </a:r>
          </a:p>
          <a:p>
            <a:pPr marL="0" indent="0">
              <a:buNone/>
            </a:pPr>
            <a:r>
              <a:rPr lang="cs-CZ" dirty="0" smtClean="0"/>
              <a:t>1212 – </a:t>
            </a:r>
            <a:r>
              <a:rPr lang="cs-CZ" b="1" dirty="0" smtClean="0"/>
              <a:t>Zlatá bula sicilská</a:t>
            </a:r>
          </a:p>
          <a:p>
            <a:r>
              <a:rPr lang="cs-CZ" dirty="0" smtClean="0"/>
              <a:t>významný evropský panovník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6981" y="1196752"/>
            <a:ext cx="24098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23311"/>
            <a:ext cx="2450645" cy="2454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2976"/>
            <a:ext cx="4381500" cy="328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27321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ŠLECHTA a RYTÍŘI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400600"/>
          </a:xfrm>
        </p:spPr>
        <p:txBody>
          <a:bodyPr/>
          <a:lstStyle/>
          <a:p>
            <a:r>
              <a:rPr lang="cs-CZ" b="1" dirty="0" smtClean="0"/>
              <a:t>šlechtici</a:t>
            </a:r>
            <a:r>
              <a:rPr lang="cs-CZ" dirty="0" smtClean="0"/>
              <a:t> přísahali věrnost králi</a:t>
            </a:r>
          </a:p>
          <a:p>
            <a:r>
              <a:rPr lang="cs-CZ" dirty="0" smtClean="0"/>
              <a:t>král k důležitým rozhodnutím potřeboval souhlas zástupců šlechty a církve</a:t>
            </a:r>
          </a:p>
          <a:p>
            <a:endParaRPr lang="cs-CZ" sz="1100" dirty="0"/>
          </a:p>
          <a:p>
            <a:r>
              <a:rPr lang="cs-CZ" b="1" dirty="0" smtClean="0"/>
              <a:t>rytíři</a:t>
            </a:r>
            <a:r>
              <a:rPr lang="cs-CZ" dirty="0" smtClean="0"/>
              <a:t> – šlechtici </a:t>
            </a:r>
          </a:p>
          <a:p>
            <a:r>
              <a:rPr lang="cs-CZ" u="sng" dirty="0" smtClean="0"/>
              <a:t>vlastnosti rytíře</a:t>
            </a:r>
          </a:p>
          <a:p>
            <a:pPr marL="0" indent="0">
              <a:buNone/>
            </a:pPr>
            <a:r>
              <a:rPr lang="cs-CZ" dirty="0" smtClean="0"/>
              <a:t>odvaha a statečnost</a:t>
            </a:r>
          </a:p>
          <a:p>
            <a:pPr marL="0" indent="0">
              <a:buNone/>
            </a:pPr>
            <a:r>
              <a:rPr lang="cs-CZ" dirty="0" smtClean="0"/>
              <a:t>věrnost Bohu a králi</a:t>
            </a:r>
          </a:p>
          <a:p>
            <a:pPr marL="0" indent="0">
              <a:buNone/>
            </a:pPr>
            <a:r>
              <a:rPr lang="cs-CZ" dirty="0" smtClean="0"/>
              <a:t>pomoc slabšímu</a:t>
            </a:r>
          </a:p>
          <a:p>
            <a:pPr marL="0" indent="0">
              <a:buNone/>
            </a:pPr>
            <a:r>
              <a:rPr lang="cs-CZ" dirty="0" smtClean="0"/>
              <a:t>uctivé chování k ženám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2390" y="3140968"/>
            <a:ext cx="4195366" cy="3519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70395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PŘEMYSL OTAKAR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472608"/>
          </a:xfrm>
        </p:spPr>
        <p:txBody>
          <a:bodyPr/>
          <a:lstStyle/>
          <a:p>
            <a:r>
              <a:rPr lang="cs-CZ" dirty="0" smtClean="0"/>
              <a:t>vzor krále rytíře</a:t>
            </a:r>
          </a:p>
          <a:p>
            <a:r>
              <a:rPr lang="cs-CZ" b="1" dirty="0" smtClean="0"/>
              <a:t>král železný a zlatý </a:t>
            </a:r>
            <a:r>
              <a:rPr lang="cs-CZ" dirty="0" smtClean="0"/>
              <a:t>– moc, bohatství a štědrost</a:t>
            </a:r>
          </a:p>
          <a:p>
            <a:r>
              <a:rPr lang="cs-CZ" dirty="0" smtClean="0"/>
              <a:t>nejmocnější panovník ve střední Evropě</a:t>
            </a:r>
          </a:p>
          <a:p>
            <a:r>
              <a:rPr lang="cs-CZ" dirty="0" smtClean="0"/>
              <a:t>chtěl se stát císařem</a:t>
            </a:r>
          </a:p>
          <a:p>
            <a:r>
              <a:rPr lang="cs-CZ" dirty="0" smtClean="0"/>
              <a:t>zahynul v bitvě </a:t>
            </a:r>
            <a:r>
              <a:rPr lang="cs-CZ" dirty="0" smtClean="0"/>
              <a:t>                                             na </a:t>
            </a:r>
            <a:r>
              <a:rPr lang="cs-CZ" dirty="0" smtClean="0"/>
              <a:t>Moravském poli </a:t>
            </a:r>
            <a:r>
              <a:rPr lang="cs-CZ" dirty="0" smtClean="0"/>
              <a:t>                                   roku </a:t>
            </a:r>
            <a:r>
              <a:rPr lang="cs-CZ" dirty="0" smtClean="0"/>
              <a:t>1278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61048"/>
            <a:ext cx="3939902" cy="2553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58089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VÁCLAV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5472608"/>
          </a:xfrm>
        </p:spPr>
        <p:txBody>
          <a:bodyPr/>
          <a:lstStyle/>
          <a:p>
            <a:r>
              <a:rPr lang="cs-CZ" dirty="0" smtClean="0"/>
              <a:t>následovala léta bídy, hladu a válek</a:t>
            </a:r>
          </a:p>
          <a:p>
            <a:r>
              <a:rPr lang="cs-CZ" b="1" dirty="0" smtClean="0"/>
              <a:t>Václav II.– </a:t>
            </a:r>
            <a:r>
              <a:rPr lang="cs-CZ" dirty="0" smtClean="0"/>
              <a:t>stříbrné doly v Kutné Hoře - bohatství </a:t>
            </a:r>
          </a:p>
          <a:p>
            <a:r>
              <a:rPr lang="cs-CZ" dirty="0" smtClean="0"/>
              <a:t> </a:t>
            </a:r>
            <a:r>
              <a:rPr lang="cs-CZ" sz="2800" dirty="0" smtClean="0"/>
              <a:t>sňatkem s polskou princeznou se stal i králem </a:t>
            </a:r>
            <a:r>
              <a:rPr lang="cs-CZ" sz="2800" dirty="0" smtClean="0"/>
              <a:t>Polska, chtěl </a:t>
            </a:r>
            <a:r>
              <a:rPr lang="cs-CZ" sz="2800" dirty="0" smtClean="0"/>
              <a:t>získat i korunu uherskou</a:t>
            </a:r>
          </a:p>
          <a:p>
            <a:endParaRPr lang="cs-CZ" sz="2800" b="1" dirty="0"/>
          </a:p>
          <a:p>
            <a:endParaRPr lang="cs-CZ" sz="2800" b="1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4176464" cy="267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05064"/>
            <a:ext cx="3696070" cy="2146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8184" y="6165304"/>
            <a:ext cx="1794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pražský groš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96738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/>
              <a:t>VYMŘENÍ RODU PŘEMYSLOVCŮ PO MEČI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472608"/>
          </a:xfrm>
        </p:spPr>
        <p:txBody>
          <a:bodyPr/>
          <a:lstStyle/>
          <a:p>
            <a:r>
              <a:rPr lang="cs-CZ" b="1" dirty="0"/>
              <a:t>Václav III. -  </a:t>
            </a:r>
            <a:r>
              <a:rPr lang="cs-CZ" dirty="0"/>
              <a:t>syn Václava II. - </a:t>
            </a:r>
            <a:r>
              <a:rPr lang="cs-CZ" dirty="0" smtClean="0"/>
              <a:t>polská </a:t>
            </a:r>
            <a:r>
              <a:rPr lang="cs-CZ" dirty="0"/>
              <a:t>a uherská šlechta se začala bouřit    </a:t>
            </a:r>
            <a:endParaRPr lang="cs-CZ" dirty="0" smtClean="0"/>
          </a:p>
          <a:p>
            <a:r>
              <a:rPr lang="cs-CZ" dirty="0" smtClean="0"/>
              <a:t>roku 1306 byl zabit v Olomouci</a:t>
            </a:r>
          </a:p>
          <a:p>
            <a:r>
              <a:rPr lang="cs-CZ" sz="2800" dirty="0" smtClean="0"/>
              <a:t>neměl potomky - </a:t>
            </a:r>
            <a:r>
              <a:rPr lang="cs-CZ" dirty="0" smtClean="0"/>
              <a:t>rod Přemyslovců zemřel po meči                           </a:t>
            </a:r>
            <a:endParaRPr lang="cs-CZ" dirty="0"/>
          </a:p>
          <a:p>
            <a:endParaRPr lang="cs-CZ" dirty="0"/>
          </a:p>
          <a:p>
            <a:endParaRPr lang="cs-CZ" sz="2800" b="1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33056"/>
            <a:ext cx="4686300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6084168" y="3548973"/>
            <a:ext cx="2127378" cy="2954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20991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ZAKLÁDÁNÍ MĚST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536" y="1185019"/>
            <a:ext cx="8712968" cy="5472608"/>
          </a:xfrm>
        </p:spPr>
        <p:txBody>
          <a:bodyPr/>
          <a:lstStyle/>
          <a:p>
            <a:r>
              <a:rPr lang="cs-CZ" dirty="0" smtClean="0"/>
              <a:t>rostl počet obyvatel</a:t>
            </a:r>
          </a:p>
          <a:p>
            <a:r>
              <a:rPr lang="cs-CZ" dirty="0"/>
              <a:t>z</a:t>
            </a:r>
            <a:r>
              <a:rPr lang="cs-CZ" dirty="0" smtClean="0"/>
              <a:t>akládání nových měst a vesnic – </a:t>
            </a:r>
            <a:r>
              <a:rPr lang="cs-CZ" sz="2800" dirty="0" smtClean="0"/>
              <a:t>osídlená území vlastnila šlechta nebo kláštery ( jediné školy)</a:t>
            </a:r>
          </a:p>
          <a:p>
            <a:r>
              <a:rPr lang="cs-CZ" b="1" dirty="0" smtClean="0"/>
              <a:t>Kolín</a:t>
            </a:r>
            <a:r>
              <a:rPr lang="cs-CZ" sz="2800" dirty="0" smtClean="0"/>
              <a:t>  </a:t>
            </a:r>
            <a:r>
              <a:rPr lang="cs-CZ" dirty="0" smtClean="0"/>
              <a:t>- založil Přemysl Otakar II.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0" y="3336759"/>
            <a:ext cx="4739031" cy="3159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15762" y="6496113"/>
            <a:ext cx="32433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model  Kolína kolem roku 1500</a:t>
            </a:r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443" y="3557951"/>
            <a:ext cx="3550719" cy="2663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39833" y="6247955"/>
            <a:ext cx="22039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Břevnovský klášter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395131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                                   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8784976" cy="5472608"/>
          </a:xfrm>
        </p:spPr>
        <p:txBody>
          <a:bodyPr>
            <a:noAutofit/>
          </a:bodyPr>
          <a:lstStyle/>
          <a:p>
            <a:r>
              <a:rPr lang="cs-CZ" u="sng" dirty="0" smtClean="0"/>
              <a:t>Vyber správný údaj</a:t>
            </a:r>
          </a:p>
          <a:p>
            <a:pPr marL="0" indent="0">
              <a:buNone/>
            </a:pPr>
            <a:r>
              <a:rPr lang="cs-CZ" dirty="0" smtClean="0"/>
              <a:t>Knížata rodu Přemyslovců vládla na českém trůně více než </a:t>
            </a:r>
            <a:r>
              <a:rPr lang="cs-CZ" b="1" dirty="0" smtClean="0">
                <a:solidFill>
                  <a:srgbClr val="92D050"/>
                </a:solidFill>
              </a:rPr>
              <a:t>( 30 – 300) </a:t>
            </a:r>
            <a:r>
              <a:rPr lang="cs-CZ" dirty="0" smtClean="0"/>
              <a:t>let. Význam českého státu </a:t>
            </a:r>
            <a:r>
              <a:rPr lang="cs-CZ" b="1" dirty="0" smtClean="0">
                <a:solidFill>
                  <a:srgbClr val="92D050"/>
                </a:solidFill>
              </a:rPr>
              <a:t>( rostl – upadal) </a:t>
            </a:r>
            <a:r>
              <a:rPr lang="cs-CZ" dirty="0" smtClean="0"/>
              <a:t>. Prvním českým králem se stal </a:t>
            </a:r>
            <a:r>
              <a:rPr lang="cs-CZ" b="1" dirty="0" smtClean="0">
                <a:solidFill>
                  <a:srgbClr val="92D050"/>
                </a:solidFill>
              </a:rPr>
              <a:t>(Břetislav – Vratislav)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chemeClr val="accent1"/>
                </a:solidFill>
              </a:rPr>
              <a:t>(Přemysl Otakar I. – Václav II.) </a:t>
            </a:r>
            <a:r>
              <a:rPr lang="cs-CZ" dirty="0" smtClean="0"/>
              <a:t>získal za pomoc v boji od německého panovníka </a:t>
            </a:r>
            <a:r>
              <a:rPr lang="cs-CZ" b="1" dirty="0" smtClean="0">
                <a:solidFill>
                  <a:schemeClr val="accent1"/>
                </a:solidFill>
              </a:rPr>
              <a:t>(knížecí – královský)</a:t>
            </a:r>
            <a:r>
              <a:rPr lang="cs-CZ" dirty="0" smtClean="0"/>
              <a:t> titul i s právem dědičným pro své potomky a nástupce. Císařem se chtěl stát </a:t>
            </a:r>
            <a:r>
              <a:rPr lang="cs-CZ" b="1" dirty="0" smtClean="0">
                <a:solidFill>
                  <a:srgbClr val="92D050"/>
                </a:solidFill>
              </a:rPr>
              <a:t>( Vratislav – Přemysl </a:t>
            </a:r>
            <a:r>
              <a:rPr lang="cs-CZ" b="1" dirty="0">
                <a:solidFill>
                  <a:srgbClr val="92D050"/>
                </a:solidFill>
              </a:rPr>
              <a:t>O</a:t>
            </a:r>
            <a:r>
              <a:rPr lang="cs-CZ" b="1" dirty="0" smtClean="0">
                <a:solidFill>
                  <a:srgbClr val="92D050"/>
                </a:solidFill>
              </a:rPr>
              <a:t>takar II.)</a:t>
            </a:r>
            <a:r>
              <a:rPr lang="cs-CZ" dirty="0" smtClean="0"/>
              <a:t>. Je nazýván král </a:t>
            </a:r>
            <a:r>
              <a:rPr lang="cs-CZ" b="1" dirty="0" smtClean="0">
                <a:solidFill>
                  <a:srgbClr val="92D050"/>
                </a:solidFill>
              </a:rPr>
              <a:t>( železný a zlatý – měděný a slavný)</a:t>
            </a:r>
            <a:r>
              <a:rPr lang="cs-CZ" dirty="0" smtClean="0"/>
              <a:t>.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dirty="0" smtClean="0"/>
              <a:t>Zemřel v bitvě na </a:t>
            </a:r>
            <a:r>
              <a:rPr lang="cs-CZ" b="1" dirty="0" smtClean="0">
                <a:solidFill>
                  <a:srgbClr val="92D050"/>
                </a:solidFill>
              </a:rPr>
              <a:t>(Moravském poli – Bílé hoře)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721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400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Českým i polským králem současně byl </a:t>
            </a:r>
            <a:r>
              <a:rPr lang="cs-CZ" b="1" dirty="0">
                <a:solidFill>
                  <a:srgbClr val="92D050"/>
                </a:solidFill>
              </a:rPr>
              <a:t>(Václav II. – Přemysl Otakar II.)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dirty="0" smtClean="0"/>
              <a:t>Počet </a:t>
            </a:r>
            <a:r>
              <a:rPr lang="cs-CZ" dirty="0"/>
              <a:t>obyvatel v českých zemích </a:t>
            </a:r>
            <a:r>
              <a:rPr lang="cs-CZ" b="1" dirty="0">
                <a:solidFill>
                  <a:srgbClr val="92D050"/>
                </a:solidFill>
              </a:rPr>
              <a:t>(rostl – snižoval se)</a:t>
            </a:r>
            <a:r>
              <a:rPr lang="cs-CZ" dirty="0"/>
              <a:t>, lidé mýtili a vypalovali </a:t>
            </a:r>
            <a:r>
              <a:rPr lang="cs-CZ" b="1" dirty="0">
                <a:solidFill>
                  <a:srgbClr val="92D050"/>
                </a:solidFill>
              </a:rPr>
              <a:t>(lesní porosty – vesnice)</a:t>
            </a:r>
            <a:r>
              <a:rPr lang="cs-CZ" dirty="0"/>
              <a:t> a získávali tak půdu pro zemědělství. Přicházeli </a:t>
            </a:r>
            <a:r>
              <a:rPr lang="cs-CZ" dirty="0" smtClean="0"/>
              <a:t>noví </a:t>
            </a:r>
            <a:r>
              <a:rPr lang="cs-CZ" dirty="0"/>
              <a:t>osadníci, zemědělci, obchodníci a řemeslníci. Začala vznikat </a:t>
            </a:r>
            <a:r>
              <a:rPr lang="cs-CZ" b="1" dirty="0">
                <a:solidFill>
                  <a:srgbClr val="92D050"/>
                </a:solidFill>
              </a:rPr>
              <a:t>(pravěká – středověká) </a:t>
            </a:r>
            <a:r>
              <a:rPr lang="cs-CZ" dirty="0"/>
              <a:t>města.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Rod Přemyslovců vymřel po meči </a:t>
            </a:r>
            <a:r>
              <a:rPr lang="cs-CZ" b="1" dirty="0" smtClean="0">
                <a:solidFill>
                  <a:srgbClr val="92D050"/>
                </a:solidFill>
              </a:rPr>
              <a:t>(1278 smrtí Přemysla  Otakara II. – 1306 vraždou Václava III.)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9997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ÚKOLY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41376"/>
            <a:ext cx="8856984" cy="5616624"/>
          </a:xfrm>
        </p:spPr>
        <p:txBody>
          <a:bodyPr/>
          <a:lstStyle/>
          <a:p>
            <a:r>
              <a:rPr lang="cs-CZ" u="sng" dirty="0"/>
              <a:t>Vyber správný </a:t>
            </a:r>
            <a:r>
              <a:rPr lang="cs-CZ" u="sng" dirty="0" smtClean="0"/>
              <a:t>údaj</a:t>
            </a:r>
          </a:p>
          <a:p>
            <a:endParaRPr lang="cs-CZ" sz="1600" u="sng" dirty="0"/>
          </a:p>
          <a:p>
            <a:pPr marL="0" indent="0">
              <a:buNone/>
            </a:pPr>
            <a:r>
              <a:rPr lang="cs-CZ" dirty="0"/>
              <a:t>Knížata rodu Přemyslovců vládla na českém trůně více než </a:t>
            </a:r>
            <a:r>
              <a:rPr lang="cs-CZ" b="1" dirty="0" smtClean="0">
                <a:solidFill>
                  <a:srgbClr val="92D050"/>
                </a:solidFill>
              </a:rPr>
              <a:t>300 </a:t>
            </a:r>
            <a:r>
              <a:rPr lang="cs-CZ" dirty="0"/>
              <a:t>let. Význam českého státu </a:t>
            </a:r>
            <a:r>
              <a:rPr lang="cs-CZ" b="1" dirty="0" smtClean="0">
                <a:solidFill>
                  <a:srgbClr val="92D050"/>
                </a:solidFill>
              </a:rPr>
              <a:t>rostl</a:t>
            </a:r>
            <a:r>
              <a:rPr lang="cs-CZ" dirty="0" smtClean="0"/>
              <a:t>. </a:t>
            </a:r>
            <a:r>
              <a:rPr lang="cs-CZ" dirty="0"/>
              <a:t>Prvním českým králem se stal </a:t>
            </a:r>
            <a:r>
              <a:rPr lang="cs-CZ" b="1" dirty="0" smtClean="0">
                <a:solidFill>
                  <a:srgbClr val="92D050"/>
                </a:solidFill>
              </a:rPr>
              <a:t>Vratislav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chemeClr val="accent1"/>
                </a:solidFill>
              </a:rPr>
              <a:t>Přemysl </a:t>
            </a:r>
            <a:r>
              <a:rPr lang="cs-CZ" b="1" dirty="0">
                <a:solidFill>
                  <a:schemeClr val="accent1"/>
                </a:solidFill>
              </a:rPr>
              <a:t>Otakar </a:t>
            </a:r>
            <a:r>
              <a:rPr lang="cs-CZ" b="1" dirty="0" smtClean="0">
                <a:solidFill>
                  <a:schemeClr val="accent1"/>
                </a:solidFill>
              </a:rPr>
              <a:t>I. </a:t>
            </a:r>
            <a:r>
              <a:rPr lang="cs-CZ" dirty="0" smtClean="0"/>
              <a:t>získal </a:t>
            </a:r>
            <a:r>
              <a:rPr lang="cs-CZ" dirty="0"/>
              <a:t>za pomoc v boji od německého panovníka </a:t>
            </a:r>
            <a:r>
              <a:rPr lang="cs-CZ" b="1" dirty="0" smtClean="0">
                <a:solidFill>
                  <a:schemeClr val="accent1"/>
                </a:solidFill>
              </a:rPr>
              <a:t>královský </a:t>
            </a:r>
            <a:r>
              <a:rPr lang="cs-CZ" dirty="0" smtClean="0"/>
              <a:t> </a:t>
            </a:r>
            <a:r>
              <a:rPr lang="cs-CZ" dirty="0"/>
              <a:t>titul i s právem dědičným pro své potomky a nástupce. Císařem se chtěl stát </a:t>
            </a:r>
            <a:r>
              <a:rPr lang="cs-CZ" b="1" dirty="0" smtClean="0">
                <a:solidFill>
                  <a:srgbClr val="92D050"/>
                </a:solidFill>
              </a:rPr>
              <a:t> Přemysl </a:t>
            </a:r>
            <a:r>
              <a:rPr lang="cs-CZ" b="1" dirty="0">
                <a:solidFill>
                  <a:srgbClr val="92D050"/>
                </a:solidFill>
              </a:rPr>
              <a:t>Otakar II</a:t>
            </a:r>
            <a:r>
              <a:rPr lang="cs-CZ" b="1" dirty="0" smtClean="0">
                <a:solidFill>
                  <a:srgbClr val="92D050"/>
                </a:solidFill>
              </a:rPr>
              <a:t>. </a:t>
            </a:r>
            <a:r>
              <a:rPr lang="cs-CZ" dirty="0" smtClean="0"/>
              <a:t>. </a:t>
            </a:r>
            <a:r>
              <a:rPr lang="cs-CZ" dirty="0"/>
              <a:t>Je nazýván král </a:t>
            </a:r>
            <a:r>
              <a:rPr lang="cs-CZ" b="1" dirty="0" smtClean="0">
                <a:solidFill>
                  <a:srgbClr val="92D050"/>
                </a:solidFill>
              </a:rPr>
              <a:t>železný </a:t>
            </a:r>
            <a:r>
              <a:rPr lang="cs-CZ" b="1" dirty="0">
                <a:solidFill>
                  <a:srgbClr val="92D050"/>
                </a:solidFill>
              </a:rPr>
              <a:t>a </a:t>
            </a:r>
            <a:r>
              <a:rPr lang="cs-CZ" b="1" dirty="0" smtClean="0">
                <a:solidFill>
                  <a:srgbClr val="92D050"/>
                </a:solidFill>
              </a:rPr>
              <a:t>zlatý</a:t>
            </a:r>
            <a:r>
              <a:rPr lang="cs-CZ" dirty="0" smtClean="0"/>
              <a:t>. Zemřel </a:t>
            </a:r>
            <a:r>
              <a:rPr lang="cs-CZ" dirty="0"/>
              <a:t>v bitvě na </a:t>
            </a:r>
            <a:r>
              <a:rPr lang="cs-CZ" b="1" dirty="0" smtClean="0">
                <a:solidFill>
                  <a:srgbClr val="92D050"/>
                </a:solidFill>
              </a:rPr>
              <a:t>Moravském </a:t>
            </a:r>
            <a:r>
              <a:rPr lang="cs-CZ" b="1" dirty="0">
                <a:solidFill>
                  <a:srgbClr val="92D050"/>
                </a:solidFill>
              </a:rPr>
              <a:t>poli 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6230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ÚKOLY - 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Českým i polským králem současně </a:t>
            </a:r>
            <a:r>
              <a:rPr lang="cs-CZ"/>
              <a:t>byl </a:t>
            </a:r>
            <a:r>
              <a:rPr lang="cs-CZ" smtClean="0"/>
              <a:t>  </a:t>
            </a:r>
            <a:r>
              <a:rPr lang="cs-CZ" b="1" smtClean="0">
                <a:solidFill>
                  <a:srgbClr val="92D050"/>
                </a:solidFill>
              </a:rPr>
              <a:t>Václav </a:t>
            </a:r>
            <a:r>
              <a:rPr lang="cs-CZ" b="1" dirty="0">
                <a:solidFill>
                  <a:srgbClr val="92D050"/>
                </a:solidFill>
              </a:rPr>
              <a:t>II. </a:t>
            </a:r>
            <a:r>
              <a:rPr lang="cs-CZ" dirty="0" smtClean="0"/>
              <a:t>.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Počet obyvatel v českých zemích </a:t>
            </a:r>
            <a:r>
              <a:rPr lang="cs-CZ" b="1" dirty="0" smtClean="0">
                <a:solidFill>
                  <a:srgbClr val="92D050"/>
                </a:solidFill>
              </a:rPr>
              <a:t>rostl </a:t>
            </a:r>
            <a:r>
              <a:rPr lang="cs-CZ" dirty="0" smtClean="0"/>
              <a:t>, </a:t>
            </a:r>
            <a:r>
              <a:rPr lang="cs-CZ" dirty="0"/>
              <a:t>lidé mýtili a vypalovali </a:t>
            </a:r>
            <a:r>
              <a:rPr lang="cs-CZ" b="1" dirty="0" smtClean="0">
                <a:solidFill>
                  <a:srgbClr val="92D050"/>
                </a:solidFill>
              </a:rPr>
              <a:t>lesní </a:t>
            </a:r>
            <a:r>
              <a:rPr lang="cs-CZ" b="1" dirty="0">
                <a:solidFill>
                  <a:srgbClr val="92D050"/>
                </a:solidFill>
              </a:rPr>
              <a:t>porosty </a:t>
            </a:r>
            <a:r>
              <a:rPr lang="cs-CZ" dirty="0" smtClean="0"/>
              <a:t> </a:t>
            </a:r>
            <a:r>
              <a:rPr lang="cs-CZ" dirty="0"/>
              <a:t>a získávali tak půdu pro zemědělství. Přicházeli </a:t>
            </a:r>
            <a:r>
              <a:rPr lang="cs-CZ" dirty="0" smtClean="0"/>
              <a:t>noví </a:t>
            </a:r>
            <a:r>
              <a:rPr lang="cs-CZ" dirty="0"/>
              <a:t>osadníci, zemědělci, obchodníci a řemeslníci. Začala vznikat </a:t>
            </a:r>
            <a:r>
              <a:rPr lang="cs-CZ" b="1" dirty="0" smtClean="0">
                <a:solidFill>
                  <a:srgbClr val="92D050"/>
                </a:solidFill>
              </a:rPr>
              <a:t>středověká</a:t>
            </a:r>
            <a:r>
              <a:rPr lang="cs-CZ" b="1" dirty="0">
                <a:solidFill>
                  <a:srgbClr val="92D050"/>
                </a:solidFill>
              </a:rPr>
              <a:t>) </a:t>
            </a:r>
            <a:r>
              <a:rPr lang="cs-CZ" dirty="0"/>
              <a:t>města. </a:t>
            </a:r>
          </a:p>
          <a:p>
            <a:pPr marL="0" indent="0">
              <a:buNone/>
            </a:pPr>
            <a:r>
              <a:rPr lang="cs-CZ" dirty="0"/>
              <a:t>Rod Přemyslovců vymřel po meči </a:t>
            </a:r>
            <a:r>
              <a:rPr lang="cs-CZ" b="1" dirty="0" smtClean="0">
                <a:solidFill>
                  <a:srgbClr val="92D050"/>
                </a:solidFill>
              </a:rPr>
              <a:t>1306 </a:t>
            </a:r>
            <a:r>
              <a:rPr lang="cs-CZ" b="1" dirty="0">
                <a:solidFill>
                  <a:srgbClr val="92D050"/>
                </a:solidFill>
              </a:rPr>
              <a:t>vraždou Václava III</a:t>
            </a:r>
            <a:r>
              <a:rPr lang="cs-CZ" b="1" dirty="0" smtClean="0">
                <a:solidFill>
                  <a:srgbClr val="92D050"/>
                </a:solidFill>
              </a:rPr>
              <a:t>. 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5711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8856984" cy="63555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u="sng" dirty="0"/>
              <a:t>Citace</a:t>
            </a:r>
            <a:r>
              <a:rPr lang="cs-CZ" sz="1100" dirty="0"/>
              <a:t>: </a:t>
            </a:r>
            <a:r>
              <a:rPr lang="cs-CZ" sz="1100" dirty="0" smtClean="0"/>
              <a:t>obr. Vratislavova korunovace: </a:t>
            </a:r>
            <a:r>
              <a:rPr lang="cs-CZ" sz="1100" i="1" dirty="0"/>
              <a:t>praguecityline.cz</a:t>
            </a:r>
            <a:r>
              <a:rPr lang="cs-CZ" sz="1100" dirty="0"/>
              <a:t> [online]. [cit. 28.12.2012]. Dostupný na WWW: http://www.google.cz/imgres?hl=cs&amp;client=firefox-a&amp;sa=X&amp;tbo=d&amp;rls=org.mozilla:cs:official&amp;channel=np&amp;biw=1366&amp;bih=638&amp;tbm=isch&amp;tbnid=VQ-9tT_Y78Q5pM:&amp;imgrefurl=http://www.praguecityline.cz/prazske-pamatky/vysehradska-kapitula-historie&amp;docid=Sr34dILnkz6iEM&amp;imgurl=http://www.praguecityline.cz/wp-content/uploads/2012/07/Korunovace-Vratislava-II.png&amp;w=350&amp;h=277&amp;ei=CEPdUOqNNcT4sgaTnICYBA&amp;zoom=1&amp;iact=hc&amp;vpx=132&amp;vpy=285&amp;dur=491&amp;hovh=169&amp;hovw=227&amp;tx=145&amp;ty=128&amp;sig=105742126178767673350&amp;page=1&amp;tbnh=156&amp;tbnw=216&amp;start=0&amp;ndsp=25&amp;ved=1t:429,r:9,s:0,i:115 </a:t>
            </a:r>
            <a:r>
              <a:rPr lang="cs-CZ" sz="1100" dirty="0" smtClean="0"/>
              <a:t>                                                  obr. Přemysl Otakar I. : </a:t>
            </a:r>
            <a:r>
              <a:rPr lang="cs-CZ" sz="1100" i="1" dirty="0"/>
              <a:t>panovnici.estranky.cz</a:t>
            </a:r>
            <a:r>
              <a:rPr lang="cs-CZ" sz="1100" dirty="0"/>
              <a:t> [online]. [cit. 28.12.2012]. Dostupný na WWW: http://www.google.cz/</a:t>
            </a:r>
            <a:r>
              <a:rPr lang="cs-CZ" sz="1100" dirty="0" err="1"/>
              <a:t>imgres?hl</a:t>
            </a:r>
            <a:r>
              <a:rPr lang="cs-CZ" sz="1100" dirty="0"/>
              <a:t>=</a:t>
            </a:r>
            <a:r>
              <a:rPr lang="cs-CZ" sz="1100" dirty="0" err="1"/>
              <a:t>cs&amp;client</a:t>
            </a:r>
            <a:r>
              <a:rPr lang="cs-CZ" sz="1100" dirty="0"/>
              <a:t>=</a:t>
            </a:r>
            <a:r>
              <a:rPr lang="cs-CZ" sz="1100" dirty="0" err="1"/>
              <a:t>firefox-a&amp;hs</a:t>
            </a:r>
            <a:r>
              <a:rPr lang="cs-CZ" sz="1100" dirty="0"/>
              <a:t>=</a:t>
            </a:r>
            <a:r>
              <a:rPr lang="cs-CZ" sz="1100" dirty="0" err="1"/>
              <a:t>bp&amp;sa</a:t>
            </a:r>
            <a:r>
              <a:rPr lang="cs-CZ" sz="1100" dirty="0"/>
              <a:t>=</a:t>
            </a:r>
            <a:r>
              <a:rPr lang="cs-CZ" sz="1100" dirty="0" err="1"/>
              <a:t>X&amp;tbo</a:t>
            </a:r>
            <a:r>
              <a:rPr lang="cs-CZ" sz="1100" dirty="0"/>
              <a:t>=</a:t>
            </a:r>
            <a:r>
              <a:rPr lang="cs-CZ" sz="1100" dirty="0" err="1"/>
              <a:t>d&amp;rls</a:t>
            </a:r>
            <a:r>
              <a:rPr lang="cs-CZ" sz="1100" dirty="0"/>
              <a:t>=</a:t>
            </a:r>
            <a:r>
              <a:rPr lang="cs-CZ" sz="1100" dirty="0" err="1"/>
              <a:t>org.mozilla:cs:official&amp;channel</a:t>
            </a:r>
            <a:r>
              <a:rPr lang="cs-CZ" sz="1100" dirty="0"/>
              <a:t>=</a:t>
            </a:r>
            <a:r>
              <a:rPr lang="cs-CZ" sz="1100" dirty="0" err="1"/>
              <a:t>np&amp;biw</a:t>
            </a:r>
            <a:r>
              <a:rPr lang="cs-CZ" sz="1100" dirty="0"/>
              <a:t>=1366&amp;bih=638&amp;tbm=</a:t>
            </a:r>
            <a:r>
              <a:rPr lang="cs-CZ" sz="1100" dirty="0" err="1"/>
              <a:t>isch&amp;tbnid</a:t>
            </a:r>
            <a:r>
              <a:rPr lang="cs-CZ" sz="1100" dirty="0"/>
              <a:t>=tdt8TW40farbCM:&amp;</a:t>
            </a:r>
            <a:r>
              <a:rPr lang="cs-CZ" sz="1100" dirty="0" err="1"/>
              <a:t>imgrefurl</a:t>
            </a:r>
            <a:r>
              <a:rPr lang="cs-CZ" sz="1100" dirty="0"/>
              <a:t>=http://www.panovnici.estranky.cz/</a:t>
            </a:r>
            <a:r>
              <a:rPr lang="cs-CZ" sz="1100" dirty="0" err="1"/>
              <a:t>clanky</a:t>
            </a:r>
            <a:r>
              <a:rPr lang="cs-CZ" sz="1100" dirty="0"/>
              <a:t>/</a:t>
            </a:r>
            <a:r>
              <a:rPr lang="cs-CZ" sz="1100" dirty="0" err="1"/>
              <a:t>premysl</a:t>
            </a:r>
            <a:r>
              <a:rPr lang="cs-CZ" sz="1100" dirty="0"/>
              <a:t>-</a:t>
            </a:r>
            <a:r>
              <a:rPr lang="cs-CZ" sz="1100" dirty="0" err="1"/>
              <a:t>otakar</a:t>
            </a:r>
            <a:r>
              <a:rPr lang="cs-CZ" sz="1100" dirty="0"/>
              <a:t>-i_.</a:t>
            </a:r>
            <a:r>
              <a:rPr lang="cs-CZ" sz="1100" dirty="0" err="1"/>
              <a:t>html&amp;docid</a:t>
            </a:r>
            <a:r>
              <a:rPr lang="cs-CZ" sz="1100" dirty="0"/>
              <a:t>=csZTv6ug0tRZDM&amp;imgurl=http://www.panovnici.estranky.cz/</a:t>
            </a:r>
            <a:r>
              <a:rPr lang="cs-CZ" sz="1100" dirty="0" err="1"/>
              <a:t>img</a:t>
            </a:r>
            <a:r>
              <a:rPr lang="cs-CZ" sz="1100" dirty="0"/>
              <a:t>/</a:t>
            </a:r>
            <a:r>
              <a:rPr lang="cs-CZ" sz="1100" dirty="0" err="1"/>
              <a:t>picture</a:t>
            </a:r>
            <a:r>
              <a:rPr lang="cs-CZ" sz="1100" dirty="0"/>
              <a:t>/18/P%2525C5%252599emysl-Otakar-I..jpg&amp;w=253&amp;h=300&amp;ei=6EbdUK25LMjLswbA14DoCw&amp;zoom=1&amp;iact=</a:t>
            </a:r>
            <a:r>
              <a:rPr lang="cs-CZ" sz="1100" dirty="0" err="1"/>
              <a:t>hc&amp;vpx</a:t>
            </a:r>
            <a:r>
              <a:rPr lang="cs-CZ" sz="1100" dirty="0"/>
              <a:t>=103&amp;vpy=144&amp;dur=15634&amp;hovh=240&amp;hovw=202&amp;tx=126&amp;ty=115&amp;sig=105742126178767673350&amp;page=1&amp;tbnh=143&amp;tbnw=117&amp;start=0&amp;ndsp=28&amp;ved=1t:429,r:1,s:0,i:105 </a:t>
            </a:r>
            <a:r>
              <a:rPr lang="cs-CZ" sz="1100" dirty="0" smtClean="0"/>
              <a:t>                                         obr. Dvacetikoruna: </a:t>
            </a:r>
            <a:r>
              <a:rPr lang="pl-PL" sz="1100" dirty="0"/>
              <a:t>Dostupný na WWW: http://www.google.cz/imgres?hl=cs&amp;client=firefox-a&amp;hs=bp&amp;sa=X&amp;tbo=d&amp;rls=org.mozilla:cs:official&amp;channel=np&amp;biw=1366&amp;bih=638&amp;tbm=isch&amp;tbnid=aKSHxgPqSkqnwM:&amp;imgrefurl=http://www.jsemforest.cz/archives/platidla-ceske-republiky-co-mozna-nevite&amp;docid=VwK4xCA8OVL3qM&amp;imgurl=http://vlastenci.cz/obr/platidla/bankovky/20.jpg&amp;w=620&amp;h=621&amp;ei=6EbdUK25LMjLswbA14DoCw&amp;zoom=1&amp;iact=rc&amp;dur=457&amp;sig=105742126178767673350&amp;page=1&amp;tbnh=147&amp;tbnw=146&amp;start=0&amp;ndsp=28&amp;ved=1t:429,r:4,s:0,i:114&amp;tx=59&amp;ty=34 </a:t>
            </a:r>
            <a:r>
              <a:rPr lang="pl-PL" sz="1100" dirty="0" smtClean="0"/>
              <a:t>                                                                </a:t>
            </a:r>
          </a:p>
          <a:p>
            <a:r>
              <a:rPr lang="pl-PL" sz="1100" dirty="0" smtClean="0"/>
              <a:t>obr. Zlatá bula sicilská: </a:t>
            </a:r>
            <a:r>
              <a:rPr lang="cs-CZ" sz="1100" dirty="0"/>
              <a:t>HTTP://WWW.KNIHOVNABRANICE.ESTRANKY.CZ/FOTOALBUM/800-LET---ZLATE-BULY-SICILSKE/ZLATA-BULA-SICILSKA.HTML. </a:t>
            </a:r>
            <a:r>
              <a:rPr lang="cs-CZ" sz="1100" i="1" dirty="0"/>
              <a:t>http://www.knihovnabranice.estranky.cz/fotoalbum/800-let---zlate-buly-sicilske/zlata-bula-sicilska.html</a:t>
            </a:r>
            <a:r>
              <a:rPr lang="cs-CZ" sz="1100" dirty="0"/>
              <a:t> [online]. [cit. 19.11.2013]. </a:t>
            </a:r>
            <a:r>
              <a:rPr lang="cs-CZ" sz="1100"/>
              <a:t>Dostupný na WWW: http://www.knihovnabranice.estranky.cz/fotoalbum/800-let---zlate-buly-sicilske/zlata-bula-sicilska.html.org/blog/?cat=2Sagna.cz/symbolika/s_odev.htm </a:t>
            </a:r>
            <a:endParaRPr lang="cs-CZ" sz="1100" dirty="0" smtClean="0"/>
          </a:p>
          <a:p>
            <a:r>
              <a:rPr lang="cs-CZ" sz="1100" dirty="0" smtClean="0"/>
              <a:t>obr. Rytíři: </a:t>
            </a:r>
            <a:r>
              <a:rPr lang="cs-CZ" sz="1100" i="1" dirty="0"/>
              <a:t>lovecpokladu.cz</a:t>
            </a:r>
            <a:r>
              <a:rPr lang="cs-CZ" sz="1100" dirty="0"/>
              <a:t> [online]. [cit. 28.12.2012]. Dostupný na WWW: http://www.google.cz/imgres?hl=cs&amp;client=firefox-a&amp;tbo=d&amp;rls=org.mozilla:cs:official&amp;channel=np&amp;biw=1366&amp;bih=638&amp;tbm=isch&amp;tbnid=Ggk6Mq42glYNWM:&amp;imgrefurl=http://www.lovecpokladu.cz/home/rytirska-zbroj-11-15-stoleti-2189&amp;docid=hqKRqyW9Cq45GM&amp;imgurl=http://www.lovecpokladu.cz/img/2008/viky/viky20081103-7.jpg&amp;w=639&amp;h=536&amp;ei=LVHdULbFDY-Lswbn6oGwBA&amp;zoom=1&amp;iact=hc&amp;vpx=890&amp;vpy=274&amp;dur=4449&amp;hovh=206&amp;hovw=245&amp;tx=134&amp;ty=116&amp;sig=105742126178767673350&amp;page=1&amp;tbnh=147&amp;tbnw=172&amp;start=0&amp;ndsp=25&amp;ved=1t:429,r:14,s:0,i:127 </a:t>
            </a:r>
            <a:endParaRPr lang="cs-CZ" sz="1100" dirty="0" smtClean="0"/>
          </a:p>
          <a:p>
            <a:r>
              <a:rPr lang="cs-CZ" sz="1100" dirty="0"/>
              <a:t>o</a:t>
            </a:r>
            <a:r>
              <a:rPr lang="cs-CZ" sz="1100" dirty="0" smtClean="0"/>
              <a:t>br. Bitva na Moravském poli: </a:t>
            </a:r>
            <a:r>
              <a:rPr lang="cs-CZ" sz="1100" i="1" dirty="0"/>
              <a:t>cs.wikipedia.org</a:t>
            </a:r>
            <a:r>
              <a:rPr lang="cs-CZ" sz="1100" dirty="0"/>
              <a:t> [online]. [cit. 28.12.2012]. Dostupný na WWW: http://www.google.cz/imgres?hl=cs&amp;client=firefox-a&amp;tbo=d&amp;rls=org.mozilla:cs:official&amp;channel=np&amp;biw=1366&amp;bih=638&amp;tbm=isch&amp;tbnid=C3hoYa_4BnrLmM:&amp;imgrefurl=http://cs.wikipedia.org/wiki/Bitva_na_Moravsk%25C3%25A9m_poli&amp;docid=-MBAhI8sXQxrZM&amp;imgurl=http://upload.wikimedia.org/wikipedia/commons/thumb/b/be/Josef_Mathauser_-_P%2525C5%252599emysl_Otakar_II._padl_u_Such%2525C3%2525BDch_Krut_v_den_sv._Rufa_1278.jpg/270px-Josef_Mathauser_-_P%2525C5%252599emysl_Otakar_II._padl_u_Such%2525C3%2525BDch_Krut_v_den_sv._Rufa_1278.jpg&amp;w=270&amp;h=175&amp;ei=4FzdULaUCceKswbh34Ew&amp;zoom=1&amp;iact=hc&amp;vpx=17&amp;vpy=84&amp;dur=1715&amp;hovh=140&amp;hovw=216&amp;tx=113&amp;ty=76&amp;sig=105742126178767673350&amp;page=1&amp;tbnh=140&amp;tbnw=216&amp;start=0&amp;ndsp=21&amp;ved=1t:429,r:0,s:0,i:99 </a:t>
            </a:r>
          </a:p>
        </p:txBody>
      </p:sp>
    </p:spTree>
    <p:extLst>
      <p:ext uri="{BB962C8B-B14F-4D97-AF65-F5344CB8AC3E}">
        <p14:creationId xmlns:p14="http://schemas.microsoft.com/office/powerpoint/2010/main" xmlns="" val="2709446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8784976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/>
              <a:t>o</a:t>
            </a:r>
            <a:r>
              <a:rPr lang="cs-CZ" sz="1100" dirty="0" smtClean="0"/>
              <a:t>br. Doly v Kutné Hoře: </a:t>
            </a:r>
            <a:r>
              <a:rPr lang="cs-CZ" sz="1100" i="1" dirty="0"/>
              <a:t>hornicky-klub.info</a:t>
            </a:r>
            <a:r>
              <a:rPr lang="cs-CZ" sz="1100" dirty="0"/>
              <a:t> [online]. [cit. 28.12.2012]. Dostupný na WWW: http://www.google.cz/imgres?hl=cs&amp;client=firefox-a&amp;hs=HGX&amp;sa=X&amp;tbo=d&amp;rls=org.mozilla:cs:official&amp;channel=np&amp;biw=1366&amp;bih=638&amp;tbm=isch&amp;tbnid=o99qSlaOauj08M:&amp;imgrefurl=http://www.hornicky-klub.info/search.php%3Frskolik%3D50%26rskolikata%3D4%26rstext%3Dall-phpRS-all%26rsautor%3Dnic%26rstema%3D9%26rskde%3Dvse%26rsvelikost%3Duvod%26rsrazeni%3Ddatum_90&amp;docid=I89IK1nLksmh5M&amp;imgurl=http://www.kutna-hora.net/images/dolovani01.gif&amp;w=600&amp;h=385&amp;ei=ZWHdUIOhNMzitQaFhoGQDQ&amp;zoom=1&amp;iact=hc&amp;vpx=803&amp;vpy=124&amp;dur=2307&amp;hovh=180&amp;hovw=280&amp;tx=164&amp;ty=98&amp;sig=105742126178767673350&amp;page=1&amp;tbnh=120&amp;tbnw=187&amp;start=0&amp;ndsp=25&amp;ved=1t:429,r:4,s:0,i:100 </a:t>
            </a:r>
            <a:r>
              <a:rPr lang="cs-CZ" sz="1100" dirty="0" smtClean="0"/>
              <a:t>obr. </a:t>
            </a:r>
            <a:r>
              <a:rPr lang="cs-CZ" sz="1100" dirty="0"/>
              <a:t>Pražský groš: WAGNEROVÁ. </a:t>
            </a:r>
            <a:r>
              <a:rPr lang="cs-CZ" sz="1100" i="1" dirty="0"/>
              <a:t>studentpoint.cz</a:t>
            </a:r>
            <a:r>
              <a:rPr lang="cs-CZ" sz="1100" dirty="0"/>
              <a:t> [online]. [cit. 28.12.2012]. Dostupný na WWW: http://www.google.cz/imgres?hl=cs&amp;client=firefox-a&amp;hs=HGX&amp;sa=X&amp;tbo=d&amp;rls=org.mozilla:cs:official&amp;channel=np&amp;biw=1366&amp;bih=638&amp;tbm=isch&amp;tbnid=11hLZ2YNwto56M:&amp;imgrefurl=http://www.studentpoint.cz/175-cestujeme-po-cechach/6641-kutna-hora-byla-nejbohatsim-mestem-stredoveku/&amp;docid=C6yYeI8o6gz38M&amp;imgurl=http://www.studentpoint.cz/data/resized/files/cestovani/liba/620x349-98c2-mince20-1-.jpg&amp;w=601&amp;h=349&amp;ei=ZWHdUIOhNMzitQaFhoGQDQ&amp;zoom=1&amp;iact=hc&amp;vpx=583&amp;vpy=130&amp;dur=7640&amp;hovh=171&amp;hovw=295&amp;tx=96&amp;ty=89&amp;sig=105742126178767673350&amp;page=1&amp;tbnh=123&amp;tbnw=205&amp;start=0&amp;ndsp=25&amp;ved=1t:429,r:3,s:0,i:97  </a:t>
            </a:r>
            <a:endParaRPr lang="cs-CZ" sz="1100" dirty="0" smtClean="0"/>
          </a:p>
          <a:p>
            <a:r>
              <a:rPr lang="cs-CZ" sz="1100" dirty="0"/>
              <a:t>o</a:t>
            </a:r>
            <a:r>
              <a:rPr lang="cs-CZ" sz="1100" dirty="0" smtClean="0"/>
              <a:t>br. Zavraždění Václava III. : </a:t>
            </a:r>
            <a:r>
              <a:rPr lang="pt-BR" sz="1100" i="1" dirty="0"/>
              <a:t>svornost.com</a:t>
            </a:r>
            <a:r>
              <a:rPr lang="pt-BR" sz="1100" dirty="0"/>
              <a:t> [online]. [cit. 28.12.2012]. Dostupný na WWW: http://www.google.cz/imgres?hl=cs&amp;client=firefox-a&amp;hs=50C&amp;sa=X&amp;tbo=d&amp;rls=org.mozilla:cs:official&amp;channel=np&amp;biw=1366&amp;bih=638&amp;tbm=isch&amp;tbnid=kJg4ZDMTeV3jsM:&amp;imgrefurl=http://www.svornost.com/2012/08/kalendarium-4-srpna-1306-zavrazdeni-krale-vaclava-iii-vymreni-premyslovcu-po-meci/&amp;docid=m9IHrkI7BDDbdM&amp;imgurl=http://www.svornost.com/wp-content/uploads/vrazda_vaclava-3.jpg&amp;w=492&amp;h=285&amp;ei=uGfdUL3HOcfDtAa4koDACg&amp;zoom=1&amp;iact=hc&amp;vpx=458&amp;vpy=170&amp;dur=271&amp;hovh=171&amp;hovw=295&amp;tx=142&amp;ty=81&amp;sig=105742126178767673350&amp;page=1&amp;tbnh=130&amp;tbnw=224&amp;start=0&amp;ndsp=28&amp;ved=1t:429,r:4,s:0,i:140 </a:t>
            </a:r>
            <a:endParaRPr lang="cs-CZ" sz="1100" dirty="0" smtClean="0"/>
          </a:p>
          <a:p>
            <a:r>
              <a:rPr lang="cs-CZ" sz="1100" dirty="0"/>
              <a:t>o</a:t>
            </a:r>
            <a:r>
              <a:rPr lang="cs-CZ" sz="1100" dirty="0" smtClean="0"/>
              <a:t>br. Václav III. : </a:t>
            </a:r>
            <a:r>
              <a:rPr lang="cs-CZ" sz="1100" i="1" dirty="0"/>
              <a:t>digital-guide.cz</a:t>
            </a:r>
            <a:r>
              <a:rPr lang="cs-CZ" sz="1100" dirty="0"/>
              <a:t> [online]. [cit. 28.12.2012]. Dostupný na WWW: http://www.google.cz/imgres?hl=cs&amp;client=firefox-a&amp;hs=50C&amp;sa=X&amp;tbo=d&amp;rls=org.mozilla:cs:official&amp;channel=np&amp;biw=1366&amp;bih=638&amp;tbm=isch&amp;tbnid=fTUjO6kC39Qp2M:&amp;imgrefurl=http://www.digital-guide.cz/cs/realie/panovnici-a-politici/vaclav-iii/&amp;docid=MapTZROfm9jriM&amp;imgurl=http://www.digital-guide.cz/media/thumbs/digital_guide/selekce_realie/vyznamne_osobnosti/panovnici-a-politici/vaclav_III/vaclav_III_3_jpg_800x800_q85.jpg&amp;w=432&amp;h=600&amp;ei=uGfdUL3HOcfDtAa4koDACg&amp;zoom=1&amp;iact=hc&amp;vpx=1055&amp;vpy=123&amp;dur=5886&amp;hovh=265&amp;hovw=190&amp;tx=104&amp;ty=138&amp;sig=105742126178767673350&amp;page=1&amp;tbnh=130&amp;tbnw=94&amp;start=0&amp;ndsp=28&amp;ved=1t:429,r:8,s:0,i:152 </a:t>
            </a:r>
            <a:endParaRPr lang="cs-CZ" sz="1100" dirty="0" smtClean="0"/>
          </a:p>
          <a:p>
            <a:r>
              <a:rPr lang="cs-CZ" sz="1100" dirty="0"/>
              <a:t>o</a:t>
            </a:r>
            <a:r>
              <a:rPr lang="cs-CZ" sz="1100" dirty="0" smtClean="0"/>
              <a:t>br. Středověký Kolín: </a:t>
            </a:r>
            <a:r>
              <a:rPr lang="cs-CZ" sz="1100" i="1" dirty="0"/>
              <a:t>cestyapamatky.cz</a:t>
            </a:r>
            <a:r>
              <a:rPr lang="cs-CZ" sz="1100" dirty="0"/>
              <a:t> [online]. [cit. 28.12.2012]. Dostupný na WWW: http://www.google.cz/imgres?hl=cs&amp;client=firefox-a&amp;tbo=d&amp;rls=org.mozilla:cs:official&amp;channel=np&amp;biw=1366&amp;bih=638&amp;tbm=isch&amp;tbnid=86eiP4V-F3HClM:&amp;imgrefurl=http://www.cestyapamatky.cz/kolinsko/kolin&amp;docid=kRdOpTp786kXYM&amp;imgurl=http://www.cestyapamatky.cz/img/foto/f/img_2773.jpg&amp;w=900&amp;h=600&amp;ei=ZG7dUKaAMozJswbKhIDIBQ&amp;zoom=1&amp;iact=hc&amp;vpx=788&amp;vpy=126&amp;dur=10617&amp;hovh=183&amp;hovw=275&amp;tx=128&amp;ty=93&amp;sig=105742126178767673350&amp;page=1&amp;tbnh=127&amp;tbnw=185&amp;start=0&amp;ndsp=24&amp;ved=1t:429,r:4,s:0,i:97 </a:t>
            </a:r>
            <a:endParaRPr lang="cs-CZ" sz="1100" dirty="0" smtClean="0"/>
          </a:p>
          <a:p>
            <a:r>
              <a:rPr lang="cs-CZ" sz="1100" dirty="0"/>
              <a:t>o</a:t>
            </a:r>
            <a:r>
              <a:rPr lang="cs-CZ" sz="1100" dirty="0" smtClean="0"/>
              <a:t>br. Břevnovský klášter: </a:t>
            </a:r>
            <a:r>
              <a:rPr lang="cs-CZ" sz="1100" i="1" dirty="0"/>
              <a:t>bezdekov.org</a:t>
            </a:r>
            <a:r>
              <a:rPr lang="cs-CZ" sz="1100" dirty="0"/>
              <a:t> [online]. [cit. 28.12.2012]. Dostupný na WWW: http://www.google.cz/imgres?hl=cs&amp;client=firefox-a&amp;hs=wIY&amp;sa=X&amp;tbo=d&amp;rls=org.mozilla:cs:official&amp;channel=np&amp;biw=1366&amp;bih=638&amp;tbm=isch&amp;tbnid=6t7KjVvplqHsGM:&amp;imgrefurl=http://www.bezdekov.org/obec-v-datech&amp;docid=C6G_x7ICsSq2TM&amp;imgurl=http://www.bezdekov.org/files/u1/panorama_kostel_560_420_ost.jpg&amp;w=560&amp;h=420&amp;ei=DnHdUKqQGI3MtAaGp4HQAg&amp;zoom=1&amp;iact=hc&amp;vpx=292&amp;vpy=331&amp;dur=7608&amp;hovh=194&amp;hovw=259&amp;tx=173&amp;ty=150&amp;sig=105742126178767673350&amp;page=2&amp;tbnh=145&amp;tbnw=209&amp;start=23&amp;ndsp=30&amp;ved=1t:429,r:40,s:0,i:214 </a:t>
            </a:r>
          </a:p>
        </p:txBody>
      </p:sp>
    </p:spTree>
    <p:extLst>
      <p:ext uri="{BB962C8B-B14F-4D97-AF65-F5344CB8AC3E}">
        <p14:creationId xmlns:p14="http://schemas.microsoft.com/office/powerpoint/2010/main" xmlns="" val="1373197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332</TotalTime>
  <Words>973</Words>
  <Application>Microsoft Office PowerPoint</Application>
  <PresentationFormat>Předvádění na obrazovce (4:3)</PresentationFormat>
  <Paragraphs>70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ČECHY JAKO KRÁLOVSTVÍ</vt:lpstr>
      <vt:lpstr>Přemysl otakar I.</vt:lpstr>
      <vt:lpstr>ŠLECHTA a RYTÍŘI</vt:lpstr>
      <vt:lpstr>PŘEMYSL OTAKAR II.</vt:lpstr>
      <vt:lpstr>VÁCLAV II.</vt:lpstr>
      <vt:lpstr>VYMŘENÍ RODU PŘEMYSLOVCŮ PO MEČI</vt:lpstr>
      <vt:lpstr>ZAKLÁDÁNÍ MĚST</vt:lpstr>
      <vt:lpstr>                                    ÚKOLY</vt:lpstr>
      <vt:lpstr>ÚKOLY</vt:lpstr>
      <vt:lpstr>ÚKOLY - ŘEŠENÍ</vt:lpstr>
      <vt:lpstr>ÚKOLY - ŘEŠENÍ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uživatel</cp:lastModifiedBy>
  <cp:revision>86</cp:revision>
  <dcterms:created xsi:type="dcterms:W3CDTF">2012-12-28T06:30:55Z</dcterms:created>
  <dcterms:modified xsi:type="dcterms:W3CDTF">2013-11-19T18:42:13Z</dcterms:modified>
</cp:coreProperties>
</file>