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2.xml" ContentType="application/vnd.openxmlformats-officedocument.drawingml.diagramColors+xml"/>
  <Default Extension="png" ContentType="image/png"/>
  <Override PartName="/ppt/diagrams/drawing3.xml" ContentType="application/vnd.ms-office.drawingml.diagramDrawing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3.xml" ContentType="application/vnd.openxmlformats-officedocument.drawingml.diagram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notesMasterIdLst>
    <p:notesMasterId r:id="rId19"/>
  </p:notesMasterIdLst>
  <p:sldIdLst>
    <p:sldId id="256" r:id="rId2"/>
    <p:sldId id="257" r:id="rId3"/>
    <p:sldId id="259" r:id="rId4"/>
    <p:sldId id="260" r:id="rId5"/>
    <p:sldId id="262" r:id="rId6"/>
    <p:sldId id="263" r:id="rId7"/>
    <p:sldId id="264" r:id="rId8"/>
    <p:sldId id="265" r:id="rId9"/>
    <p:sldId id="267" r:id="rId10"/>
    <p:sldId id="269" r:id="rId11"/>
    <p:sldId id="270" r:id="rId12"/>
    <p:sldId id="271" r:id="rId13"/>
    <p:sldId id="272" r:id="rId14"/>
    <p:sldId id="258" r:id="rId15"/>
    <p:sldId id="261" r:id="rId16"/>
    <p:sldId id="266" r:id="rId17"/>
    <p:sldId id="268" r:id="rId1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B1D3F"/>
    <a:srgbClr val="E31B38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image" Target="../media/image6.png"/></Relationships>
</file>

<file path=ppt/diagrams/_rels/data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image" Target="../media/image9.pn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image" Target="../media/image6.png"/></Relationships>
</file>

<file path=ppt/diagrams/_rels/drawing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image" Target="../media/image9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VY_32_INOVACE_18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Mnichovická 62, Kolín V, 280 02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Šárka </a:t>
          </a:r>
          <a:r>
            <a:rPr lang="cs-CZ" sz="2000" dirty="0" err="1" smtClean="0"/>
            <a:t>Rosenbergerová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</a:t>
          </a:r>
          <a:r>
            <a:rPr lang="cs-CZ" sz="1800" dirty="0" smtClean="0"/>
            <a:t>Čas 4.ročník -  </a:t>
          </a:r>
          <a:r>
            <a:rPr lang="cs-CZ" sz="1600" dirty="0" smtClean="0"/>
            <a:t>LUCEMBURKOVÉ NA ČESKÉM TRŮNU</a:t>
          </a:r>
          <a:endParaRPr lang="cs-CZ" sz="16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4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4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4"/>
      <dgm:spPr/>
    </dgm:pt>
    <dgm:pt modelId="{A52A0455-90FF-4808-ABD0-F02540D31D5A}" type="pres">
      <dgm:prSet presAssocID="{D1B46980-6531-4606-95E6-44980827E919}" presName="circle2" presStyleLbl="node1" presStyleIdx="1" presStyleCnt="4"/>
      <dgm:spPr/>
    </dgm:pt>
    <dgm:pt modelId="{6140AFEC-043D-4C43-A2F9-D0F5331DF3A3}" type="pres">
      <dgm:prSet presAssocID="{D1B46980-6531-4606-95E6-44980827E919}" presName="rect2" presStyleLbl="alignAcc1" presStyleIdx="1" presStyleCnt="4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4"/>
      <dgm:spPr/>
    </dgm:pt>
    <dgm:pt modelId="{313FC574-E1CD-4FB4-B054-0B805CE0447D}" type="pres">
      <dgm:prSet presAssocID="{B651F6E3-6281-48DB-9319-2AEAFDAE7572}" presName="circle3" presStyleLbl="node1" presStyleIdx="2" presStyleCnt="4"/>
      <dgm:spPr/>
    </dgm:pt>
    <dgm:pt modelId="{619D679B-A015-4ECF-8348-D1034C574F40}" type="pres">
      <dgm:prSet presAssocID="{B651F6E3-6281-48DB-9319-2AEAFDAE7572}" presName="rect3" presStyleLbl="alignAcc1" presStyleIdx="2" presStyleCnt="4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4"/>
      <dgm:spPr/>
    </dgm:pt>
    <dgm:pt modelId="{FFC9F71D-1B4F-4AD9-A4A6-86ADEFC8AF5C}" type="pres">
      <dgm:prSet presAssocID="{D8197B8C-B260-4A16-BDF4-0947B075E274}" presName="circle4" presStyleLbl="node1" presStyleIdx="3" presStyleCnt="4"/>
      <dgm:spPr/>
    </dgm:pt>
    <dgm:pt modelId="{25B08C86-7E15-44DC-BE7F-FFB55DD49D12}" type="pres">
      <dgm:prSet presAssocID="{D8197B8C-B260-4A16-BDF4-0947B075E274}" presName="rect4" presStyleLbl="alignAcc1" presStyleIdx="3" presStyleCnt="4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FB7A05B0-F93E-41B5-B3BD-CCD5DC9128D1}" type="presOf" srcId="{757F3AB3-0718-4624-B441-E567A8F0AB56}" destId="{333A1088-737F-45CB-B68E-254E46348037}" srcOrd="0" destOrd="0" presId="urn:microsoft.com/office/officeart/2005/8/layout/target3"/>
    <dgm:cxn modelId="{370E1F76-DFA7-481D-A56D-83E8D97526D0}" type="presOf" srcId="{D1D4F407-5343-4D3F-B5B9-D407B03CAEB4}" destId="{AED2198E-93D5-4001-81B4-73124B309672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7780C161-DAD9-4F60-A667-1D81B3ADC70C}" type="presOf" srcId="{D1B46980-6531-4606-95E6-44980827E919}" destId="{6140AFEC-043D-4C43-A2F9-D0F5331DF3A3}" srcOrd="0" destOrd="0" presId="urn:microsoft.com/office/officeart/2005/8/layout/target3"/>
    <dgm:cxn modelId="{FB34F70A-2036-4485-ACEB-C1BD4D5A5E95}" type="presOf" srcId="{D8197B8C-B260-4A16-BDF4-0947B075E274}" destId="{5A5FFA88-C948-4069-8E93-59FA12366E83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C336FDF4-C65B-4F9F-8367-399A8B586F30}" type="presOf" srcId="{B651F6E3-6281-48DB-9319-2AEAFDAE7572}" destId="{619D679B-A015-4ECF-8348-D1034C574F40}" srcOrd="0" destOrd="0" presId="urn:microsoft.com/office/officeart/2005/8/layout/target3"/>
    <dgm:cxn modelId="{D0C80F9F-84BE-4E60-999E-DCF2FE3D13A1}" type="presOf" srcId="{B651F6E3-6281-48DB-9319-2AEAFDAE7572}" destId="{6BB5E863-4638-4E1D-BFDE-399D028AC4ED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AF769983-0882-4D0F-BA01-B4517FB1125E}" type="presOf" srcId="{D1B46980-6531-4606-95E6-44980827E919}" destId="{2BE915AB-18AA-4053-B92C-3BFC9ED204BB}" srcOrd="1" destOrd="0" presId="urn:microsoft.com/office/officeart/2005/8/layout/target3"/>
    <dgm:cxn modelId="{9DEA8773-2CEE-4925-97FA-DB806740743D}" type="presOf" srcId="{D8197B8C-B260-4A16-BDF4-0947B075E274}" destId="{25B08C86-7E15-44DC-BE7F-FFB55DD49D12}" srcOrd="0" destOrd="0" presId="urn:microsoft.com/office/officeart/2005/8/layout/target3"/>
    <dgm:cxn modelId="{7BF84B44-8D77-4309-B658-90EA9323895D}" type="presOf" srcId="{D1D4F407-5343-4D3F-B5B9-D407B03CAEB4}" destId="{D005CE8C-CC26-4C3E-AC11-E15060ECD759}" srcOrd="0" destOrd="0" presId="urn:microsoft.com/office/officeart/2005/8/layout/target3"/>
    <dgm:cxn modelId="{0FB0741D-F457-490A-B833-C2882EB2522F}" type="presParOf" srcId="{333A1088-737F-45CB-B68E-254E46348037}" destId="{F5ABB229-8D3B-4694-996A-96F23CF14429}" srcOrd="0" destOrd="0" presId="urn:microsoft.com/office/officeart/2005/8/layout/target3"/>
    <dgm:cxn modelId="{202EB61D-B27B-4B9A-9444-CD4F3C78D24C}" type="presParOf" srcId="{333A1088-737F-45CB-B68E-254E46348037}" destId="{F41139FD-01EE-4571-8B17-4FB00FC51163}" srcOrd="1" destOrd="0" presId="urn:microsoft.com/office/officeart/2005/8/layout/target3"/>
    <dgm:cxn modelId="{4BDBA793-900D-4D45-82D6-270D34252D5D}" type="presParOf" srcId="{333A1088-737F-45CB-B68E-254E46348037}" destId="{D005CE8C-CC26-4C3E-AC11-E15060ECD759}" srcOrd="2" destOrd="0" presId="urn:microsoft.com/office/officeart/2005/8/layout/target3"/>
    <dgm:cxn modelId="{8CCA728C-3E47-40C4-AC75-36DD1244EC55}" type="presParOf" srcId="{333A1088-737F-45CB-B68E-254E46348037}" destId="{2C702D82-9B77-49B7-9568-BB8EB47C3372}" srcOrd="3" destOrd="0" presId="urn:microsoft.com/office/officeart/2005/8/layout/target3"/>
    <dgm:cxn modelId="{5953FA2A-32F5-4031-BC95-5C74D1E7C8C7}" type="presParOf" srcId="{333A1088-737F-45CB-B68E-254E46348037}" destId="{A52A0455-90FF-4808-ABD0-F02540D31D5A}" srcOrd="4" destOrd="0" presId="urn:microsoft.com/office/officeart/2005/8/layout/target3"/>
    <dgm:cxn modelId="{C79C76DE-2C82-491E-9C59-CD0CBFBA160E}" type="presParOf" srcId="{333A1088-737F-45CB-B68E-254E46348037}" destId="{6140AFEC-043D-4C43-A2F9-D0F5331DF3A3}" srcOrd="5" destOrd="0" presId="urn:microsoft.com/office/officeart/2005/8/layout/target3"/>
    <dgm:cxn modelId="{E800A5A8-D27B-4A6E-9183-663540D4EB50}" type="presParOf" srcId="{333A1088-737F-45CB-B68E-254E46348037}" destId="{9358AC05-5D7D-4327-9F80-1AD486AEA664}" srcOrd="6" destOrd="0" presId="urn:microsoft.com/office/officeart/2005/8/layout/target3"/>
    <dgm:cxn modelId="{12D162BD-48B6-4C13-A045-4BBFD83940BB}" type="presParOf" srcId="{333A1088-737F-45CB-B68E-254E46348037}" destId="{313FC574-E1CD-4FB4-B054-0B805CE0447D}" srcOrd="7" destOrd="0" presId="urn:microsoft.com/office/officeart/2005/8/layout/target3"/>
    <dgm:cxn modelId="{DFAFC5AA-618B-492E-AA53-6FDEA9D43B37}" type="presParOf" srcId="{333A1088-737F-45CB-B68E-254E46348037}" destId="{619D679B-A015-4ECF-8348-D1034C574F40}" srcOrd="8" destOrd="0" presId="urn:microsoft.com/office/officeart/2005/8/layout/target3"/>
    <dgm:cxn modelId="{ED244DE6-85A6-40B1-B654-45E0601B480F}" type="presParOf" srcId="{333A1088-737F-45CB-B68E-254E46348037}" destId="{322283A8-4A27-4CDA-BAE3-F381106A9174}" srcOrd="9" destOrd="0" presId="urn:microsoft.com/office/officeart/2005/8/layout/target3"/>
    <dgm:cxn modelId="{7BF74814-F302-4689-8E46-A09DE6C52CE5}" type="presParOf" srcId="{333A1088-737F-45CB-B68E-254E46348037}" destId="{FFC9F71D-1B4F-4AD9-A4A6-86ADEFC8AF5C}" srcOrd="10" destOrd="0" presId="urn:microsoft.com/office/officeart/2005/8/layout/target3"/>
    <dgm:cxn modelId="{6DF0A950-DBC5-4A5F-B12A-F13F2FE16904}" type="presParOf" srcId="{333A1088-737F-45CB-B68E-254E46348037}" destId="{25B08C86-7E15-44DC-BE7F-FFB55DD49D12}" srcOrd="11" destOrd="0" presId="urn:microsoft.com/office/officeart/2005/8/layout/target3"/>
    <dgm:cxn modelId="{13CDA376-51CC-43A4-BB28-D68FA4900018}" type="presParOf" srcId="{333A1088-737F-45CB-B68E-254E46348037}" destId="{AED2198E-93D5-4001-81B4-73124B309672}" srcOrd="12" destOrd="0" presId="urn:microsoft.com/office/officeart/2005/8/layout/target3"/>
    <dgm:cxn modelId="{43CC709B-1745-47B2-8A06-E8380F06E8A9}" type="presParOf" srcId="{333A1088-737F-45CB-B68E-254E46348037}" destId="{2BE915AB-18AA-4053-B92C-3BFC9ED204BB}" srcOrd="13" destOrd="0" presId="urn:microsoft.com/office/officeart/2005/8/layout/target3"/>
    <dgm:cxn modelId="{23FB4463-6545-4245-B514-AB668D3F89F0}" type="presParOf" srcId="{333A1088-737F-45CB-B68E-254E46348037}" destId="{6BB5E863-4638-4E1D-BFDE-399D028AC4ED}" srcOrd="14" destOrd="0" presId="urn:microsoft.com/office/officeart/2005/8/layout/target3"/>
    <dgm:cxn modelId="{E511B6D4-0D10-4AEB-B5EF-3B249F5AA9AF}" type="presParOf" srcId="{333A1088-737F-45CB-B68E-254E46348037}" destId="{5A5FFA88-C948-4069-8E93-59FA12366E83}" srcOrd="15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F6D71FC-494B-42DF-B055-A558C61D106C}" type="doc">
      <dgm:prSet loTypeId="urn:microsoft.com/office/officeart/2008/layout/TitledPictureBlocks" loCatId="pictur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ECDA276D-21EA-4AB6-B458-B33D416C52E6}">
      <dgm:prSet phldrT="[Text]"/>
      <dgm:spPr/>
      <dgm:t>
        <a:bodyPr/>
        <a:lstStyle/>
        <a:p>
          <a:r>
            <a:rPr lang="cs-CZ" dirty="0" smtClean="0"/>
            <a:t>nahradil Juditin most – prý se do něj přidávala vejce</a:t>
          </a:r>
          <a:endParaRPr lang="cs-CZ" dirty="0"/>
        </a:p>
      </dgm:t>
    </dgm:pt>
    <dgm:pt modelId="{234138EC-02F1-4194-BA5B-0EB5E2CD707D}" type="parTrans" cxnId="{7D4E19B6-1C8A-460F-82E6-FF6A95840C04}">
      <dgm:prSet/>
      <dgm:spPr/>
      <dgm:t>
        <a:bodyPr/>
        <a:lstStyle/>
        <a:p>
          <a:endParaRPr lang="cs-CZ"/>
        </a:p>
      </dgm:t>
    </dgm:pt>
    <dgm:pt modelId="{9D4ED703-73BC-45AE-9CF3-5CC43CD4B4FE}" type="sibTrans" cxnId="{7D4E19B6-1C8A-460F-82E6-FF6A95840C04}">
      <dgm:prSet/>
      <dgm:spPr/>
      <dgm:t>
        <a:bodyPr/>
        <a:lstStyle/>
        <a:p>
          <a:endParaRPr lang="cs-CZ"/>
        </a:p>
      </dgm:t>
    </dgm:pt>
    <dgm:pt modelId="{3C64C809-61A6-4A86-876B-DB9E6EE3E9D2}">
      <dgm:prSet phldrT="[Text]" custT="1"/>
      <dgm:spPr/>
      <dgm:t>
        <a:bodyPr/>
        <a:lstStyle/>
        <a:p>
          <a:r>
            <a:rPr lang="cs-CZ" sz="2400" dirty="0" smtClean="0"/>
            <a:t>KARLŮV MOST</a:t>
          </a:r>
          <a:endParaRPr lang="cs-CZ" sz="2400" dirty="0"/>
        </a:p>
      </dgm:t>
    </dgm:pt>
    <dgm:pt modelId="{8C03A347-6EDB-414C-B829-0E7F607E4393}" type="parTrans" cxnId="{21A9215F-4610-4620-8966-C284F7A9A42F}">
      <dgm:prSet/>
      <dgm:spPr/>
      <dgm:t>
        <a:bodyPr/>
        <a:lstStyle/>
        <a:p>
          <a:endParaRPr lang="cs-CZ"/>
        </a:p>
      </dgm:t>
    </dgm:pt>
    <dgm:pt modelId="{5B7ADD29-1755-4CE5-95DA-AA6FE34D6B82}" type="sibTrans" cxnId="{21A9215F-4610-4620-8966-C284F7A9A42F}">
      <dgm:prSet/>
      <dgm:spPr/>
      <dgm:t>
        <a:bodyPr/>
        <a:lstStyle/>
        <a:p>
          <a:endParaRPr lang="cs-CZ"/>
        </a:p>
      </dgm:t>
    </dgm:pt>
    <dgm:pt modelId="{4D479F53-7F44-402D-BC6A-88016290BA79}">
      <dgm:prSet phldrT="[Text]" custT="1"/>
      <dgm:spPr/>
      <dgm:t>
        <a:bodyPr/>
        <a:lstStyle/>
        <a:p>
          <a:r>
            <a:rPr lang="cs-CZ" sz="1800" dirty="0" smtClean="0"/>
            <a:t>1348 – fakulta lékařská, teologická, právnická, svobodných umění</a:t>
          </a:r>
          <a:endParaRPr lang="cs-CZ" sz="1800" dirty="0"/>
        </a:p>
      </dgm:t>
    </dgm:pt>
    <dgm:pt modelId="{CBA4EAA0-3898-41D7-9CFC-1FBA4514981C}" type="parTrans" cxnId="{5CF6F0A2-6323-403F-9E2B-DEC86696F22B}">
      <dgm:prSet/>
      <dgm:spPr/>
      <dgm:t>
        <a:bodyPr/>
        <a:lstStyle/>
        <a:p>
          <a:endParaRPr lang="cs-CZ"/>
        </a:p>
      </dgm:t>
    </dgm:pt>
    <dgm:pt modelId="{9E0B1D35-2C65-4464-80D6-43B87FDFF773}" type="sibTrans" cxnId="{5CF6F0A2-6323-403F-9E2B-DEC86696F22B}">
      <dgm:prSet/>
      <dgm:spPr/>
      <dgm:t>
        <a:bodyPr/>
        <a:lstStyle/>
        <a:p>
          <a:endParaRPr lang="cs-CZ"/>
        </a:p>
      </dgm:t>
    </dgm:pt>
    <dgm:pt modelId="{9D26423D-1740-4774-8C86-2C644C63BB8D}">
      <dgm:prSet phldrT="[Text]" custT="1"/>
      <dgm:spPr/>
      <dgm:t>
        <a:bodyPr/>
        <a:lstStyle/>
        <a:p>
          <a:r>
            <a:rPr lang="cs-CZ" sz="2400" dirty="0" smtClean="0"/>
            <a:t>KARLOVA UNIVERZITA </a:t>
          </a:r>
          <a:endParaRPr lang="cs-CZ" sz="2400" dirty="0"/>
        </a:p>
      </dgm:t>
    </dgm:pt>
    <dgm:pt modelId="{F7A11285-9358-4E16-91E8-46F3BDA9C6A6}" type="parTrans" cxnId="{8ADD0F68-EB4A-4BFC-B59D-364F62695F7B}">
      <dgm:prSet/>
      <dgm:spPr/>
      <dgm:t>
        <a:bodyPr/>
        <a:lstStyle/>
        <a:p>
          <a:endParaRPr lang="cs-CZ"/>
        </a:p>
      </dgm:t>
    </dgm:pt>
    <dgm:pt modelId="{C2102AF1-FD86-4B68-9229-3E264AD21B38}" type="sibTrans" cxnId="{8ADD0F68-EB4A-4BFC-B59D-364F62695F7B}">
      <dgm:prSet/>
      <dgm:spPr/>
      <dgm:t>
        <a:bodyPr/>
        <a:lstStyle/>
        <a:p>
          <a:endParaRPr lang="cs-CZ"/>
        </a:p>
      </dgm:t>
    </dgm:pt>
    <dgm:pt modelId="{F50C317A-0430-4BEA-A6AA-B77C5C6229FC}">
      <dgm:prSet phldrT="[Text]" custT="1"/>
      <dgm:spPr/>
      <dgm:t>
        <a:bodyPr/>
        <a:lstStyle/>
        <a:p>
          <a:r>
            <a:rPr lang="cs-CZ" sz="2400" dirty="0" smtClean="0"/>
            <a:t>NOVÉ MĚSTO PRAŽSKÉ</a:t>
          </a:r>
          <a:endParaRPr lang="cs-CZ" sz="2400" dirty="0"/>
        </a:p>
      </dgm:t>
    </dgm:pt>
    <dgm:pt modelId="{5BD13D13-D515-4F77-8FFF-2024ACF4F07A}" type="sibTrans" cxnId="{6B302AC9-00B9-446E-83BF-C4B2F46EE60C}">
      <dgm:prSet/>
      <dgm:spPr/>
      <dgm:t>
        <a:bodyPr/>
        <a:lstStyle/>
        <a:p>
          <a:endParaRPr lang="cs-CZ"/>
        </a:p>
      </dgm:t>
    </dgm:pt>
    <dgm:pt modelId="{43F33203-7EA0-4052-AEF9-3B44F6073CEE}" type="parTrans" cxnId="{6B302AC9-00B9-446E-83BF-C4B2F46EE60C}">
      <dgm:prSet/>
      <dgm:spPr/>
      <dgm:t>
        <a:bodyPr/>
        <a:lstStyle/>
        <a:p>
          <a:endParaRPr lang="cs-CZ"/>
        </a:p>
      </dgm:t>
    </dgm:pt>
    <dgm:pt modelId="{2D09CFA5-774C-404E-965B-1402F0D24715}">
      <dgm:prSet phldrT="[Text]" custT="1"/>
      <dgm:spPr/>
      <dgm:t>
        <a:bodyPr/>
        <a:lstStyle/>
        <a:p>
          <a:r>
            <a:rPr lang="cs-CZ" sz="2000" dirty="0" smtClean="0"/>
            <a:t>dnešní Praha 1 a Praha 2</a:t>
          </a:r>
          <a:endParaRPr lang="cs-CZ" sz="2000" dirty="0"/>
        </a:p>
      </dgm:t>
    </dgm:pt>
    <dgm:pt modelId="{ECF14E9F-E1A2-40E2-BDC1-866612BF1122}" type="sibTrans" cxnId="{631FE9DD-FBDB-4C78-975C-09372E28ABB4}">
      <dgm:prSet/>
      <dgm:spPr/>
      <dgm:t>
        <a:bodyPr/>
        <a:lstStyle/>
        <a:p>
          <a:endParaRPr lang="cs-CZ"/>
        </a:p>
      </dgm:t>
    </dgm:pt>
    <dgm:pt modelId="{B50696A1-41E4-4B6E-8C50-8FAB222BB611}" type="parTrans" cxnId="{631FE9DD-FBDB-4C78-975C-09372E28ABB4}">
      <dgm:prSet/>
      <dgm:spPr/>
      <dgm:t>
        <a:bodyPr/>
        <a:lstStyle/>
        <a:p>
          <a:endParaRPr lang="cs-CZ"/>
        </a:p>
      </dgm:t>
    </dgm:pt>
    <dgm:pt modelId="{FE92E6EE-6321-4212-AE19-7F198D4B0F65}" type="pres">
      <dgm:prSet presAssocID="{3F6D71FC-494B-42DF-B055-A558C61D106C}" presName="rootNode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cs-CZ"/>
        </a:p>
      </dgm:t>
    </dgm:pt>
    <dgm:pt modelId="{B3285A9A-B184-4C96-8FA4-DFE38608C19E}" type="pres">
      <dgm:prSet presAssocID="{2D09CFA5-774C-404E-965B-1402F0D24715}" presName="composite" presStyleCnt="0"/>
      <dgm:spPr/>
    </dgm:pt>
    <dgm:pt modelId="{0FC56DB4-0630-4635-8475-60B8DDA0E9C4}" type="pres">
      <dgm:prSet presAssocID="{2D09CFA5-774C-404E-965B-1402F0D24715}" presName="ParentText" presStyleLbl="node1" presStyleIdx="0" presStyleCnt="3" custScaleX="145546" custLinFactNeighborX="22607" custLinFactNeighborY="-1489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D0066C5-9624-463E-9873-6FE8AEFC7B81}" type="pres">
      <dgm:prSet presAssocID="{2D09CFA5-774C-404E-965B-1402F0D24715}" presName="Image" presStyleLbl="bgImgPlace1" presStyleIdx="0" presStyleCnt="3" custScaleX="121078" custScaleY="121872" custLinFactNeighborX="21534" custLinFactNeighborY="8078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</dgm:pt>
    <dgm:pt modelId="{E611EEF5-E857-43A3-BA5D-98BE5B7F724E}" type="pres">
      <dgm:prSet presAssocID="{2D09CFA5-774C-404E-965B-1402F0D24715}" presName="ChildText" presStyleLbl="fgAcc1" presStyleIdx="0" presStyleCnt="3" custScaleX="165204" custScaleY="101106" custLinFactX="6549" custLinFactNeighborX="100000" custLinFactNeighborY="8881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2D96EDE-44DC-4C90-B400-DB6CC285CFD1}" type="pres">
      <dgm:prSet presAssocID="{ECF14E9F-E1A2-40E2-BDC1-866612BF1122}" presName="sibTrans" presStyleCnt="0"/>
      <dgm:spPr/>
    </dgm:pt>
    <dgm:pt modelId="{2BD1E8EC-B303-4E1D-96A3-B01B9C7E6E63}" type="pres">
      <dgm:prSet presAssocID="{ECDA276D-21EA-4AB6-B458-B33D416C52E6}" presName="composite" presStyleCnt="0"/>
      <dgm:spPr/>
    </dgm:pt>
    <dgm:pt modelId="{5A65509D-EE90-4B89-877B-8678AC21C592}" type="pres">
      <dgm:prSet presAssocID="{ECDA276D-21EA-4AB6-B458-B33D416C52E6}" presName="ParentText" presStyleLbl="node1" presStyleIdx="1" presStyleCnt="3" custScaleX="174745" custLinFactNeighborX="15512" custLinFactNeighborY="-48191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0365F03-EBB3-40E6-99B8-BCB043490873}" type="pres">
      <dgm:prSet presAssocID="{ECDA276D-21EA-4AB6-B458-B33D416C52E6}" presName="Image" presStyleLbl="bgImgPlace1" presStyleIdx="1" presStyleCnt="3" custScaleX="108546" custScaleY="137518" custLinFactNeighborX="16961" custLinFactNeighborY="3929"/>
      <dgm:spPr>
        <a:blipFill rotWithShape="1">
          <a:blip xmlns:r="http://schemas.openxmlformats.org/officeDocument/2006/relationships" r:embed="rId2"/>
          <a:stretch>
            <a:fillRect/>
          </a:stretch>
        </a:blipFill>
      </dgm:spPr>
      <dgm:t>
        <a:bodyPr/>
        <a:lstStyle/>
        <a:p>
          <a:endParaRPr lang="cs-CZ"/>
        </a:p>
      </dgm:t>
    </dgm:pt>
    <dgm:pt modelId="{6ECB96A2-00D7-49E3-85ED-F060D15A01BA}" type="pres">
      <dgm:prSet presAssocID="{ECDA276D-21EA-4AB6-B458-B33D416C52E6}" presName="ChildText" presStyleLbl="fgAcc1" presStyleIdx="1" presStyleCnt="3" custScaleX="136274" custScaleY="69187" custLinFactY="1113" custLinFactNeighborX="34753" custLinFactNeighborY="10000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4BC1154-79E9-4707-874C-88B5F594FFF5}" type="pres">
      <dgm:prSet presAssocID="{9D4ED703-73BC-45AE-9CF3-5CC43CD4B4FE}" presName="sibTrans" presStyleCnt="0"/>
      <dgm:spPr/>
    </dgm:pt>
    <dgm:pt modelId="{D0B2D7CA-5ED9-4674-85BA-EC4D1820DFE3}" type="pres">
      <dgm:prSet presAssocID="{4D479F53-7F44-402D-BC6A-88016290BA79}" presName="composite" presStyleCnt="0"/>
      <dgm:spPr/>
    </dgm:pt>
    <dgm:pt modelId="{F7AE687E-D4F1-40DB-AEEB-2DB85AB80C43}" type="pres">
      <dgm:prSet presAssocID="{4D479F53-7F44-402D-BC6A-88016290BA79}" presName="ParentText" presStyleLbl="node1" presStyleIdx="2" presStyleCnt="3" custScaleX="328868" custLinFactNeighborX="-1589" custLinFactNeighborY="-16686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7FE7BEE-D0BE-40FD-ABA0-6B4FDD4308C8}" type="pres">
      <dgm:prSet presAssocID="{4D479F53-7F44-402D-BC6A-88016290BA79}" presName="Image" presStyleLbl="bgImgPlace1" presStyleIdx="2" presStyleCnt="3" custScaleX="121552" custScaleY="120440" custLinFactNeighborX="-31930" custLinFactNeighborY="5107"/>
      <dgm:spPr>
        <a:blipFill rotWithShape="1">
          <a:blip xmlns:r="http://schemas.openxmlformats.org/officeDocument/2006/relationships" r:embed="rId3"/>
          <a:stretch>
            <a:fillRect/>
          </a:stretch>
        </a:blipFill>
      </dgm:spPr>
      <dgm:t>
        <a:bodyPr/>
        <a:lstStyle/>
        <a:p>
          <a:endParaRPr lang="cs-CZ"/>
        </a:p>
      </dgm:t>
    </dgm:pt>
    <dgm:pt modelId="{DDE2CA99-EE18-42D4-89C0-308C3327BC36}" type="pres">
      <dgm:prSet presAssocID="{4D479F53-7F44-402D-BC6A-88016290BA79}" presName="ChildText" presStyleLbl="fgAcc1" presStyleIdx="2" presStyleCnt="3" custScaleX="190901" custScaleY="69612" custLinFactNeighborX="33314" custLinFactNeighborY="1047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8ADD0F68-EB4A-4BFC-B59D-364F62695F7B}" srcId="{4D479F53-7F44-402D-BC6A-88016290BA79}" destId="{9D26423D-1740-4774-8C86-2C644C63BB8D}" srcOrd="0" destOrd="0" parTransId="{F7A11285-9358-4E16-91E8-46F3BDA9C6A6}" sibTransId="{C2102AF1-FD86-4B68-9229-3E264AD21B38}"/>
    <dgm:cxn modelId="{A0B30E72-4A1B-481E-B870-C8C2111A698D}" type="presOf" srcId="{2D09CFA5-774C-404E-965B-1402F0D24715}" destId="{0FC56DB4-0630-4635-8475-60B8DDA0E9C4}" srcOrd="0" destOrd="0" presId="urn:microsoft.com/office/officeart/2008/layout/TitledPictureBlocks"/>
    <dgm:cxn modelId="{83537AF3-1A88-4D9A-9F6C-D5F1628AB220}" type="presOf" srcId="{4D479F53-7F44-402D-BC6A-88016290BA79}" destId="{F7AE687E-D4F1-40DB-AEEB-2DB85AB80C43}" srcOrd="0" destOrd="0" presId="urn:microsoft.com/office/officeart/2008/layout/TitledPictureBlocks"/>
    <dgm:cxn modelId="{A17A1A19-EEDB-4DBB-BAF6-CC20FCD94A7D}" type="presOf" srcId="{9D26423D-1740-4774-8C86-2C644C63BB8D}" destId="{DDE2CA99-EE18-42D4-89C0-308C3327BC36}" srcOrd="0" destOrd="0" presId="urn:microsoft.com/office/officeart/2008/layout/TitledPictureBlocks"/>
    <dgm:cxn modelId="{5CF6F0A2-6323-403F-9E2B-DEC86696F22B}" srcId="{3F6D71FC-494B-42DF-B055-A558C61D106C}" destId="{4D479F53-7F44-402D-BC6A-88016290BA79}" srcOrd="2" destOrd="0" parTransId="{CBA4EAA0-3898-41D7-9CFC-1FBA4514981C}" sibTransId="{9E0B1D35-2C65-4464-80D6-43B87FDFF773}"/>
    <dgm:cxn modelId="{21A9215F-4610-4620-8966-C284F7A9A42F}" srcId="{ECDA276D-21EA-4AB6-B458-B33D416C52E6}" destId="{3C64C809-61A6-4A86-876B-DB9E6EE3E9D2}" srcOrd="0" destOrd="0" parTransId="{8C03A347-6EDB-414C-B829-0E7F607E4393}" sibTransId="{5B7ADD29-1755-4CE5-95DA-AA6FE34D6B82}"/>
    <dgm:cxn modelId="{631FE9DD-FBDB-4C78-975C-09372E28ABB4}" srcId="{3F6D71FC-494B-42DF-B055-A558C61D106C}" destId="{2D09CFA5-774C-404E-965B-1402F0D24715}" srcOrd="0" destOrd="0" parTransId="{B50696A1-41E4-4B6E-8C50-8FAB222BB611}" sibTransId="{ECF14E9F-E1A2-40E2-BDC1-866612BF1122}"/>
    <dgm:cxn modelId="{81F6080B-D734-4F4F-8DB0-67AC8F7D3B10}" type="presOf" srcId="{F50C317A-0430-4BEA-A6AA-B77C5C6229FC}" destId="{E611EEF5-E857-43A3-BA5D-98BE5B7F724E}" srcOrd="0" destOrd="0" presId="urn:microsoft.com/office/officeart/2008/layout/TitledPictureBlocks"/>
    <dgm:cxn modelId="{7D4E19B6-1C8A-460F-82E6-FF6A95840C04}" srcId="{3F6D71FC-494B-42DF-B055-A558C61D106C}" destId="{ECDA276D-21EA-4AB6-B458-B33D416C52E6}" srcOrd="1" destOrd="0" parTransId="{234138EC-02F1-4194-BA5B-0EB5E2CD707D}" sibTransId="{9D4ED703-73BC-45AE-9CF3-5CC43CD4B4FE}"/>
    <dgm:cxn modelId="{54C3FC98-5456-44EC-BF22-0137BD280D9E}" type="presOf" srcId="{3C64C809-61A6-4A86-876B-DB9E6EE3E9D2}" destId="{6ECB96A2-00D7-49E3-85ED-F060D15A01BA}" srcOrd="0" destOrd="0" presId="urn:microsoft.com/office/officeart/2008/layout/TitledPictureBlocks"/>
    <dgm:cxn modelId="{DA3514DE-CD3B-4E28-BDF3-C05862B91AC7}" type="presOf" srcId="{3F6D71FC-494B-42DF-B055-A558C61D106C}" destId="{FE92E6EE-6321-4212-AE19-7F198D4B0F65}" srcOrd="0" destOrd="0" presId="urn:microsoft.com/office/officeart/2008/layout/TitledPictureBlocks"/>
    <dgm:cxn modelId="{0DE806BC-34EC-49F8-899B-F73560684EB0}" type="presOf" srcId="{ECDA276D-21EA-4AB6-B458-B33D416C52E6}" destId="{5A65509D-EE90-4B89-877B-8678AC21C592}" srcOrd="0" destOrd="0" presId="urn:microsoft.com/office/officeart/2008/layout/TitledPictureBlocks"/>
    <dgm:cxn modelId="{6B302AC9-00B9-446E-83BF-C4B2F46EE60C}" srcId="{2D09CFA5-774C-404E-965B-1402F0D24715}" destId="{F50C317A-0430-4BEA-A6AA-B77C5C6229FC}" srcOrd="0" destOrd="0" parTransId="{43F33203-7EA0-4052-AEF9-3B44F6073CEE}" sibTransId="{5BD13D13-D515-4F77-8FFF-2024ACF4F07A}"/>
    <dgm:cxn modelId="{F9FB2E3F-7D58-4EB0-B07F-1939BE4B71CD}" type="presParOf" srcId="{FE92E6EE-6321-4212-AE19-7F198D4B0F65}" destId="{B3285A9A-B184-4C96-8FA4-DFE38608C19E}" srcOrd="0" destOrd="0" presId="urn:microsoft.com/office/officeart/2008/layout/TitledPictureBlocks"/>
    <dgm:cxn modelId="{96848462-A96E-499C-87D5-5227C666AEED}" type="presParOf" srcId="{B3285A9A-B184-4C96-8FA4-DFE38608C19E}" destId="{0FC56DB4-0630-4635-8475-60B8DDA0E9C4}" srcOrd="0" destOrd="0" presId="urn:microsoft.com/office/officeart/2008/layout/TitledPictureBlocks"/>
    <dgm:cxn modelId="{76C560BB-6ABF-4979-8E1D-A3F376454B45}" type="presParOf" srcId="{B3285A9A-B184-4C96-8FA4-DFE38608C19E}" destId="{3D0066C5-9624-463E-9873-6FE8AEFC7B81}" srcOrd="1" destOrd="0" presId="urn:microsoft.com/office/officeart/2008/layout/TitledPictureBlocks"/>
    <dgm:cxn modelId="{34E63461-CE06-45E9-B3D5-4221E1FFB24C}" type="presParOf" srcId="{B3285A9A-B184-4C96-8FA4-DFE38608C19E}" destId="{E611EEF5-E857-43A3-BA5D-98BE5B7F724E}" srcOrd="2" destOrd="0" presId="urn:microsoft.com/office/officeart/2008/layout/TitledPictureBlocks"/>
    <dgm:cxn modelId="{507FE5A0-DBE3-44D1-AF89-F4B35E04F1B0}" type="presParOf" srcId="{FE92E6EE-6321-4212-AE19-7F198D4B0F65}" destId="{52D96EDE-44DC-4C90-B400-DB6CC285CFD1}" srcOrd="1" destOrd="0" presId="urn:microsoft.com/office/officeart/2008/layout/TitledPictureBlocks"/>
    <dgm:cxn modelId="{5D9D9B5F-1912-4AF3-9EB7-1DF695132E3C}" type="presParOf" srcId="{FE92E6EE-6321-4212-AE19-7F198D4B0F65}" destId="{2BD1E8EC-B303-4E1D-96A3-B01B9C7E6E63}" srcOrd="2" destOrd="0" presId="urn:microsoft.com/office/officeart/2008/layout/TitledPictureBlocks"/>
    <dgm:cxn modelId="{DC777473-A2DB-4199-8CCD-54C194F4D954}" type="presParOf" srcId="{2BD1E8EC-B303-4E1D-96A3-B01B9C7E6E63}" destId="{5A65509D-EE90-4B89-877B-8678AC21C592}" srcOrd="0" destOrd="0" presId="urn:microsoft.com/office/officeart/2008/layout/TitledPictureBlocks"/>
    <dgm:cxn modelId="{478BDDC8-2E07-47A2-9311-88FA35A4C652}" type="presParOf" srcId="{2BD1E8EC-B303-4E1D-96A3-B01B9C7E6E63}" destId="{A0365F03-EBB3-40E6-99B8-BCB043490873}" srcOrd="1" destOrd="0" presId="urn:microsoft.com/office/officeart/2008/layout/TitledPictureBlocks"/>
    <dgm:cxn modelId="{853831E6-8630-47DE-8207-7C1B18D3C35A}" type="presParOf" srcId="{2BD1E8EC-B303-4E1D-96A3-B01B9C7E6E63}" destId="{6ECB96A2-00D7-49E3-85ED-F060D15A01BA}" srcOrd="2" destOrd="0" presId="urn:microsoft.com/office/officeart/2008/layout/TitledPictureBlocks"/>
    <dgm:cxn modelId="{FE7C175E-1607-46A7-A4E6-0490F0A0AB04}" type="presParOf" srcId="{FE92E6EE-6321-4212-AE19-7F198D4B0F65}" destId="{84BC1154-79E9-4707-874C-88B5F594FFF5}" srcOrd="3" destOrd="0" presId="urn:microsoft.com/office/officeart/2008/layout/TitledPictureBlocks"/>
    <dgm:cxn modelId="{34AEE4AA-7439-475A-9FC1-6D5F5EF94E8D}" type="presParOf" srcId="{FE92E6EE-6321-4212-AE19-7F198D4B0F65}" destId="{D0B2D7CA-5ED9-4674-85BA-EC4D1820DFE3}" srcOrd="4" destOrd="0" presId="urn:microsoft.com/office/officeart/2008/layout/TitledPictureBlocks"/>
    <dgm:cxn modelId="{4C9EBA7E-0064-4941-AD91-4252F4957872}" type="presParOf" srcId="{D0B2D7CA-5ED9-4674-85BA-EC4D1820DFE3}" destId="{F7AE687E-D4F1-40DB-AEEB-2DB85AB80C43}" srcOrd="0" destOrd="0" presId="urn:microsoft.com/office/officeart/2008/layout/TitledPictureBlocks"/>
    <dgm:cxn modelId="{FD451BAD-6957-44E5-A9E6-DD24D697F82D}" type="presParOf" srcId="{D0B2D7CA-5ED9-4674-85BA-EC4D1820DFE3}" destId="{37FE7BEE-D0BE-40FD-ABA0-6B4FDD4308C8}" srcOrd="1" destOrd="0" presId="urn:microsoft.com/office/officeart/2008/layout/TitledPictureBlocks"/>
    <dgm:cxn modelId="{2E1A9BBE-0289-44D3-9C5B-3D05253D653A}" type="presParOf" srcId="{D0B2D7CA-5ED9-4674-85BA-EC4D1820DFE3}" destId="{DDE2CA99-EE18-42D4-89C0-308C3327BC36}" srcOrd="2" destOrd="0" presId="urn:microsoft.com/office/officeart/2008/layout/TitledPictureBlocks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738D5B1-9030-4730-A1D7-078B64218686}" type="doc">
      <dgm:prSet loTypeId="urn:microsoft.com/office/officeart/2008/layout/TitledPictureBlocks" loCatId="pictur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7ADEFC-EED6-48CE-99B6-A3D2F418A9C6}">
      <dgm:prSet phldrT="[Text]"/>
      <dgm:spPr/>
      <dgm:t>
        <a:bodyPr/>
        <a:lstStyle/>
        <a:p>
          <a:r>
            <a:rPr lang="cs-CZ" dirty="0" smtClean="0"/>
            <a:t>30km JV od Prahy</a:t>
          </a:r>
          <a:endParaRPr lang="cs-CZ" dirty="0"/>
        </a:p>
      </dgm:t>
    </dgm:pt>
    <dgm:pt modelId="{294D6809-D03F-4753-BB4A-95A5D4AB7BDE}" type="parTrans" cxnId="{6367AEBA-F0FE-4640-A466-0BC4DE1C1669}">
      <dgm:prSet/>
      <dgm:spPr/>
      <dgm:t>
        <a:bodyPr/>
        <a:lstStyle/>
        <a:p>
          <a:endParaRPr lang="cs-CZ"/>
        </a:p>
      </dgm:t>
    </dgm:pt>
    <dgm:pt modelId="{B8C7FCCC-985B-437E-A851-6912BC4872A6}" type="sibTrans" cxnId="{6367AEBA-F0FE-4640-A466-0BC4DE1C1669}">
      <dgm:prSet/>
      <dgm:spPr/>
      <dgm:t>
        <a:bodyPr/>
        <a:lstStyle/>
        <a:p>
          <a:endParaRPr lang="cs-CZ"/>
        </a:p>
      </dgm:t>
    </dgm:pt>
    <dgm:pt modelId="{6E8B87AB-50B7-43AA-855C-575A718EEFCB}">
      <dgm:prSet phldrT="[Text]"/>
      <dgm:spPr/>
      <dgm:t>
        <a:bodyPr/>
        <a:lstStyle/>
        <a:p>
          <a:r>
            <a:rPr lang="cs-CZ" dirty="0" smtClean="0"/>
            <a:t>KARLŠTEJN</a:t>
          </a:r>
          <a:endParaRPr lang="cs-CZ" dirty="0"/>
        </a:p>
      </dgm:t>
    </dgm:pt>
    <dgm:pt modelId="{FDF43EE4-EC93-4888-ACBB-FD266594C34F}" type="parTrans" cxnId="{18C45420-8CBA-49FA-B79D-188203244334}">
      <dgm:prSet/>
      <dgm:spPr/>
      <dgm:t>
        <a:bodyPr/>
        <a:lstStyle/>
        <a:p>
          <a:endParaRPr lang="cs-CZ"/>
        </a:p>
      </dgm:t>
    </dgm:pt>
    <dgm:pt modelId="{1D956D12-F6D8-4490-AAFD-1A93F994CA24}" type="sibTrans" cxnId="{18C45420-8CBA-49FA-B79D-188203244334}">
      <dgm:prSet/>
      <dgm:spPr/>
      <dgm:t>
        <a:bodyPr/>
        <a:lstStyle/>
        <a:p>
          <a:endParaRPr lang="cs-CZ"/>
        </a:p>
      </dgm:t>
    </dgm:pt>
    <dgm:pt modelId="{8260A92E-8E1F-4E9C-BE2F-8B659736496A}">
      <dgm:prSet phldrT="[Text]" custT="1"/>
      <dgm:spPr/>
      <dgm:t>
        <a:bodyPr/>
        <a:lstStyle/>
        <a:p>
          <a:r>
            <a:rPr lang="cs-CZ" sz="2400" dirty="0" smtClean="0"/>
            <a:t>na Pražském hradě - gotika</a:t>
          </a:r>
          <a:endParaRPr lang="cs-CZ" sz="2400" dirty="0"/>
        </a:p>
      </dgm:t>
    </dgm:pt>
    <dgm:pt modelId="{093FEA33-41C4-4975-9D25-F351D75EAE86}" type="parTrans" cxnId="{D3F1EC30-4B26-4A91-AB4A-9D08092A5F65}">
      <dgm:prSet/>
      <dgm:spPr/>
      <dgm:t>
        <a:bodyPr/>
        <a:lstStyle/>
        <a:p>
          <a:endParaRPr lang="cs-CZ"/>
        </a:p>
      </dgm:t>
    </dgm:pt>
    <dgm:pt modelId="{BFBABF58-5745-43F1-B668-225351837DD4}" type="sibTrans" cxnId="{D3F1EC30-4B26-4A91-AB4A-9D08092A5F65}">
      <dgm:prSet/>
      <dgm:spPr/>
      <dgm:t>
        <a:bodyPr/>
        <a:lstStyle/>
        <a:p>
          <a:endParaRPr lang="cs-CZ"/>
        </a:p>
      </dgm:t>
    </dgm:pt>
    <dgm:pt modelId="{EEEB05DF-EDF8-4359-8D0F-F9B403CB50D2}">
      <dgm:prSet phldrT="[Text]" custT="1"/>
      <dgm:spPr/>
      <dgm:t>
        <a:bodyPr/>
        <a:lstStyle/>
        <a:p>
          <a:r>
            <a:rPr lang="cs-CZ" sz="2000" dirty="0" smtClean="0"/>
            <a:t>KATEDRÁLA SVATÉHO VÍTA</a:t>
          </a:r>
          <a:endParaRPr lang="cs-CZ" sz="2000" dirty="0"/>
        </a:p>
      </dgm:t>
    </dgm:pt>
    <dgm:pt modelId="{48B75D37-1148-4F4D-9E6A-AEC9F07A5CD1}" type="parTrans" cxnId="{5A369DC3-D69B-48C4-8B8A-752EF165F989}">
      <dgm:prSet/>
      <dgm:spPr/>
      <dgm:t>
        <a:bodyPr/>
        <a:lstStyle/>
        <a:p>
          <a:endParaRPr lang="cs-CZ"/>
        </a:p>
      </dgm:t>
    </dgm:pt>
    <dgm:pt modelId="{00491262-49AC-401B-830C-BD357F1B58CA}" type="sibTrans" cxnId="{5A369DC3-D69B-48C4-8B8A-752EF165F989}">
      <dgm:prSet/>
      <dgm:spPr/>
      <dgm:t>
        <a:bodyPr/>
        <a:lstStyle/>
        <a:p>
          <a:endParaRPr lang="cs-CZ"/>
        </a:p>
      </dgm:t>
    </dgm:pt>
    <dgm:pt modelId="{670C5F76-619B-4669-9ACC-FCEA7D60F784}">
      <dgm:prSet phldrT="[Text]" custT="1"/>
      <dgm:spPr/>
      <dgm:t>
        <a:bodyPr/>
        <a:lstStyle/>
        <a:p>
          <a:r>
            <a:rPr lang="cs-CZ" sz="2400" dirty="0" smtClean="0"/>
            <a:t>jablko, žezlo, koruna, meč, nádobky na posvátné oleje </a:t>
          </a:r>
          <a:endParaRPr lang="cs-CZ" sz="2400" dirty="0"/>
        </a:p>
      </dgm:t>
    </dgm:pt>
    <dgm:pt modelId="{7584A042-D938-4F7E-8FFE-336E4C404B92}" type="parTrans" cxnId="{BAF44210-49C8-4A07-9943-96A015944597}">
      <dgm:prSet/>
      <dgm:spPr/>
      <dgm:t>
        <a:bodyPr/>
        <a:lstStyle/>
        <a:p>
          <a:endParaRPr lang="cs-CZ"/>
        </a:p>
      </dgm:t>
    </dgm:pt>
    <dgm:pt modelId="{66EC02E8-6807-4139-BD62-5A8B9886A993}" type="sibTrans" cxnId="{BAF44210-49C8-4A07-9943-96A015944597}">
      <dgm:prSet/>
      <dgm:spPr/>
      <dgm:t>
        <a:bodyPr/>
        <a:lstStyle/>
        <a:p>
          <a:endParaRPr lang="cs-CZ"/>
        </a:p>
      </dgm:t>
    </dgm:pt>
    <dgm:pt modelId="{DA03EDAC-2D70-40CC-823A-84629E3EF6DD}">
      <dgm:prSet phldrT="[Text]" custT="1"/>
      <dgm:spPr/>
      <dgm:t>
        <a:bodyPr/>
        <a:lstStyle/>
        <a:p>
          <a:r>
            <a:rPr lang="cs-CZ" sz="2000" dirty="0" smtClean="0"/>
            <a:t>ČESKÉ KORUNOVAČNÍ KLONOTY</a:t>
          </a:r>
          <a:endParaRPr lang="cs-CZ" sz="2000" dirty="0"/>
        </a:p>
      </dgm:t>
    </dgm:pt>
    <dgm:pt modelId="{C7257F56-F44A-4B95-BD96-FCEC023521DC}" type="parTrans" cxnId="{C3581861-70DE-4E36-AA91-1CA8BF595ADB}">
      <dgm:prSet/>
      <dgm:spPr/>
      <dgm:t>
        <a:bodyPr/>
        <a:lstStyle/>
        <a:p>
          <a:endParaRPr lang="cs-CZ"/>
        </a:p>
      </dgm:t>
    </dgm:pt>
    <dgm:pt modelId="{DC30BDF5-D830-4D6B-ACF0-C89A602B3F60}" type="sibTrans" cxnId="{C3581861-70DE-4E36-AA91-1CA8BF595ADB}">
      <dgm:prSet/>
      <dgm:spPr/>
      <dgm:t>
        <a:bodyPr/>
        <a:lstStyle/>
        <a:p>
          <a:endParaRPr lang="cs-CZ"/>
        </a:p>
      </dgm:t>
    </dgm:pt>
    <dgm:pt modelId="{4A563CAA-79B1-477B-96E4-1DC238ED637B}" type="pres">
      <dgm:prSet presAssocID="{2738D5B1-9030-4730-A1D7-078B64218686}" presName="rootNode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cs-CZ"/>
        </a:p>
      </dgm:t>
    </dgm:pt>
    <dgm:pt modelId="{15A17B8B-C72E-463F-887C-BB2D134B9646}" type="pres">
      <dgm:prSet presAssocID="{447ADEFC-EED6-48CE-99B6-A3D2F418A9C6}" presName="composite" presStyleCnt="0"/>
      <dgm:spPr/>
    </dgm:pt>
    <dgm:pt modelId="{9986375E-D05B-4135-8047-C23A93AC37ED}" type="pres">
      <dgm:prSet presAssocID="{447ADEFC-EED6-48CE-99B6-A3D2F418A9C6}" presName="ParentText" presStyleLbl="node1" presStyleIdx="0" presStyleCnt="3" custLinFactNeighborX="14319" custLinFactNeighborY="4049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9EA8726-86E5-4929-9B39-74FEBD626898}" type="pres">
      <dgm:prSet presAssocID="{447ADEFC-EED6-48CE-99B6-A3D2F418A9C6}" presName="Image" presStyleLbl="bgImgPlace1" presStyleIdx="0" presStyleCnt="3" custLinFactNeighborX="14319" custLinFactNeighborY="196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</dgm:pt>
    <dgm:pt modelId="{279D1187-4C47-470E-BAEE-0776476D8A08}" type="pres">
      <dgm:prSet presAssocID="{447ADEFC-EED6-48CE-99B6-A3D2F418A9C6}" presName="ChildText" presStyleLbl="fgAcc1" presStyleIdx="0" presStyleCnt="3" custScaleX="124248" custScaleY="53897" custLinFactNeighborX="30925" custLinFactNeighborY="-3611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A967A93-4E3F-473B-8671-29FAC4A2F566}" type="pres">
      <dgm:prSet presAssocID="{B8C7FCCC-985B-437E-A851-6912BC4872A6}" presName="sibTrans" presStyleCnt="0"/>
      <dgm:spPr/>
    </dgm:pt>
    <dgm:pt modelId="{1E859D31-7B7C-46E6-BDC4-8221D3FF681E}" type="pres">
      <dgm:prSet presAssocID="{8260A92E-8E1F-4E9C-BE2F-8B659736496A}" presName="composite" presStyleCnt="0"/>
      <dgm:spPr/>
    </dgm:pt>
    <dgm:pt modelId="{87E4CF2D-1773-470C-A07E-020F9F5F4FA6}" type="pres">
      <dgm:prSet presAssocID="{8260A92E-8E1F-4E9C-BE2F-8B659736496A}" presName="ParentText" presStyleLbl="node1" presStyleIdx="1" presStyleCnt="3" custScaleX="163478" custLinFactNeighborX="9024" custLinFactNeighborY="4049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1037682-4756-4889-8BDB-173E3BDDB59A}" type="pres">
      <dgm:prSet presAssocID="{8260A92E-8E1F-4E9C-BE2F-8B659736496A}" presName="Image" presStyleLbl="bgImgPlace1" presStyleIdx="1" presStyleCnt="3" custLinFactNeighborX="15277" custLinFactNeighborY="911"/>
      <dgm:spPr>
        <a:blipFill rotWithShape="1">
          <a:blip xmlns:r="http://schemas.openxmlformats.org/officeDocument/2006/relationships" r:embed="rId2"/>
          <a:stretch>
            <a:fillRect/>
          </a:stretch>
        </a:blipFill>
      </dgm:spPr>
    </dgm:pt>
    <dgm:pt modelId="{50D56771-4728-4005-B4F7-395DE9D36213}" type="pres">
      <dgm:prSet presAssocID="{8260A92E-8E1F-4E9C-BE2F-8B659736496A}" presName="ChildText" presStyleLbl="fgAcc1" presStyleIdx="1" presStyleCnt="3" custScaleX="134926" custScaleY="64157" custLinFactNeighborX="12482" custLinFactNeighborY="-2499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AA4A6F-3EB3-477B-87BC-309D4D72FCD5}" type="pres">
      <dgm:prSet presAssocID="{BFBABF58-5745-43F1-B668-225351837DD4}" presName="sibTrans" presStyleCnt="0"/>
      <dgm:spPr/>
    </dgm:pt>
    <dgm:pt modelId="{79B68CDE-1F03-477C-827D-44721239B029}" type="pres">
      <dgm:prSet presAssocID="{670C5F76-619B-4669-9ACC-FCEA7D60F784}" presName="composite" presStyleCnt="0"/>
      <dgm:spPr/>
    </dgm:pt>
    <dgm:pt modelId="{2069BAD9-869C-4825-94E1-A1E74AEA967A}" type="pres">
      <dgm:prSet presAssocID="{670C5F76-619B-4669-9ACC-FCEA7D60F784}" presName="ParentText" presStyleLbl="node1" presStyleIdx="2" presStyleCnt="3" custScaleX="321203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16A7C0E-4C5C-4E25-A322-A4228366403B}" type="pres">
      <dgm:prSet presAssocID="{670C5F76-619B-4669-9ACC-FCEA7D60F784}" presName="Image" presStyleLbl="bgImgPlace1" presStyleIdx="2" presStyleCnt="3"/>
      <dgm:spPr>
        <a:blipFill rotWithShape="1">
          <a:blip xmlns:r="http://schemas.openxmlformats.org/officeDocument/2006/relationships" r:embed="rId3"/>
          <a:stretch>
            <a:fillRect/>
          </a:stretch>
        </a:blipFill>
      </dgm:spPr>
    </dgm:pt>
    <dgm:pt modelId="{395FDC13-5C44-4481-B6CD-40CC1C28E99B}" type="pres">
      <dgm:prSet presAssocID="{670C5F76-619B-4669-9ACC-FCEA7D60F784}" presName="ChildText" presStyleLbl="fgAcc1" presStyleIdx="2" presStyleCnt="3" custScaleX="177555" custScaleY="79314" custLinFactNeighborX="63463" custLinFactNeighborY="4853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00D4B695-7062-4FEB-A966-228D18623C58}" type="presOf" srcId="{2738D5B1-9030-4730-A1D7-078B64218686}" destId="{4A563CAA-79B1-477B-96E4-1DC238ED637B}" srcOrd="0" destOrd="0" presId="urn:microsoft.com/office/officeart/2008/layout/TitledPictureBlocks"/>
    <dgm:cxn modelId="{26B6143F-2F81-485C-BD03-E929D4F27F7A}" type="presOf" srcId="{8260A92E-8E1F-4E9C-BE2F-8B659736496A}" destId="{87E4CF2D-1773-470C-A07E-020F9F5F4FA6}" srcOrd="0" destOrd="0" presId="urn:microsoft.com/office/officeart/2008/layout/TitledPictureBlocks"/>
    <dgm:cxn modelId="{BAF44210-49C8-4A07-9943-96A015944597}" srcId="{2738D5B1-9030-4730-A1D7-078B64218686}" destId="{670C5F76-619B-4669-9ACC-FCEA7D60F784}" srcOrd="2" destOrd="0" parTransId="{7584A042-D938-4F7E-8FFE-336E4C404B92}" sibTransId="{66EC02E8-6807-4139-BD62-5A8B9886A993}"/>
    <dgm:cxn modelId="{01E153C8-19AA-4922-B8DC-B77613519942}" type="presOf" srcId="{447ADEFC-EED6-48CE-99B6-A3D2F418A9C6}" destId="{9986375E-D05B-4135-8047-C23A93AC37ED}" srcOrd="0" destOrd="0" presId="urn:microsoft.com/office/officeart/2008/layout/TitledPictureBlocks"/>
    <dgm:cxn modelId="{18C45420-8CBA-49FA-B79D-188203244334}" srcId="{447ADEFC-EED6-48CE-99B6-A3D2F418A9C6}" destId="{6E8B87AB-50B7-43AA-855C-575A718EEFCB}" srcOrd="0" destOrd="0" parTransId="{FDF43EE4-EC93-4888-ACBB-FD266594C34F}" sibTransId="{1D956D12-F6D8-4490-AAFD-1A93F994CA24}"/>
    <dgm:cxn modelId="{420788C4-455C-49E8-8089-0607FF260C91}" type="presOf" srcId="{6E8B87AB-50B7-43AA-855C-575A718EEFCB}" destId="{279D1187-4C47-470E-BAEE-0776476D8A08}" srcOrd="0" destOrd="0" presId="urn:microsoft.com/office/officeart/2008/layout/TitledPictureBlocks"/>
    <dgm:cxn modelId="{6367AEBA-F0FE-4640-A466-0BC4DE1C1669}" srcId="{2738D5B1-9030-4730-A1D7-078B64218686}" destId="{447ADEFC-EED6-48CE-99B6-A3D2F418A9C6}" srcOrd="0" destOrd="0" parTransId="{294D6809-D03F-4753-BB4A-95A5D4AB7BDE}" sibTransId="{B8C7FCCC-985B-437E-A851-6912BC4872A6}"/>
    <dgm:cxn modelId="{D5D1154B-BB46-4684-A8F3-CB072512D886}" type="presOf" srcId="{670C5F76-619B-4669-9ACC-FCEA7D60F784}" destId="{2069BAD9-869C-4825-94E1-A1E74AEA967A}" srcOrd="0" destOrd="0" presId="urn:microsoft.com/office/officeart/2008/layout/TitledPictureBlocks"/>
    <dgm:cxn modelId="{5A369DC3-D69B-48C4-8B8A-752EF165F989}" srcId="{8260A92E-8E1F-4E9C-BE2F-8B659736496A}" destId="{EEEB05DF-EDF8-4359-8D0F-F9B403CB50D2}" srcOrd="0" destOrd="0" parTransId="{48B75D37-1148-4F4D-9E6A-AEC9F07A5CD1}" sibTransId="{00491262-49AC-401B-830C-BD357F1B58CA}"/>
    <dgm:cxn modelId="{D3F1EC30-4B26-4A91-AB4A-9D08092A5F65}" srcId="{2738D5B1-9030-4730-A1D7-078B64218686}" destId="{8260A92E-8E1F-4E9C-BE2F-8B659736496A}" srcOrd="1" destOrd="0" parTransId="{093FEA33-41C4-4975-9D25-F351D75EAE86}" sibTransId="{BFBABF58-5745-43F1-B668-225351837DD4}"/>
    <dgm:cxn modelId="{F5102185-D625-435C-87BA-72AA9D391436}" type="presOf" srcId="{DA03EDAC-2D70-40CC-823A-84629E3EF6DD}" destId="{395FDC13-5C44-4481-B6CD-40CC1C28E99B}" srcOrd="0" destOrd="0" presId="urn:microsoft.com/office/officeart/2008/layout/TitledPictureBlocks"/>
    <dgm:cxn modelId="{65F0B434-88E7-46D4-BA55-878AB9EA5359}" type="presOf" srcId="{EEEB05DF-EDF8-4359-8D0F-F9B403CB50D2}" destId="{50D56771-4728-4005-B4F7-395DE9D36213}" srcOrd="0" destOrd="0" presId="urn:microsoft.com/office/officeart/2008/layout/TitledPictureBlocks"/>
    <dgm:cxn modelId="{C3581861-70DE-4E36-AA91-1CA8BF595ADB}" srcId="{670C5F76-619B-4669-9ACC-FCEA7D60F784}" destId="{DA03EDAC-2D70-40CC-823A-84629E3EF6DD}" srcOrd="0" destOrd="0" parTransId="{C7257F56-F44A-4B95-BD96-FCEC023521DC}" sibTransId="{DC30BDF5-D830-4D6B-ACF0-C89A602B3F60}"/>
    <dgm:cxn modelId="{365CEF75-B365-4E79-BED7-CE33E910281E}" type="presParOf" srcId="{4A563CAA-79B1-477B-96E4-1DC238ED637B}" destId="{15A17B8B-C72E-463F-887C-BB2D134B9646}" srcOrd="0" destOrd="0" presId="urn:microsoft.com/office/officeart/2008/layout/TitledPictureBlocks"/>
    <dgm:cxn modelId="{672B0571-7B59-47F6-BB0B-9C999A435DB3}" type="presParOf" srcId="{15A17B8B-C72E-463F-887C-BB2D134B9646}" destId="{9986375E-D05B-4135-8047-C23A93AC37ED}" srcOrd="0" destOrd="0" presId="urn:microsoft.com/office/officeart/2008/layout/TitledPictureBlocks"/>
    <dgm:cxn modelId="{C99438C8-067C-4E86-B6E7-1D4E792EDF4E}" type="presParOf" srcId="{15A17B8B-C72E-463F-887C-BB2D134B9646}" destId="{A9EA8726-86E5-4929-9B39-74FEBD626898}" srcOrd="1" destOrd="0" presId="urn:microsoft.com/office/officeart/2008/layout/TitledPictureBlocks"/>
    <dgm:cxn modelId="{CE161A93-4240-408E-A21B-5D1166F2DB79}" type="presParOf" srcId="{15A17B8B-C72E-463F-887C-BB2D134B9646}" destId="{279D1187-4C47-470E-BAEE-0776476D8A08}" srcOrd="2" destOrd="0" presId="urn:microsoft.com/office/officeart/2008/layout/TitledPictureBlocks"/>
    <dgm:cxn modelId="{1CF6D20F-8C11-4E73-B9DC-9FC4AD2BD7D6}" type="presParOf" srcId="{4A563CAA-79B1-477B-96E4-1DC238ED637B}" destId="{7A967A93-4E3F-473B-8671-29FAC4A2F566}" srcOrd="1" destOrd="0" presId="urn:microsoft.com/office/officeart/2008/layout/TitledPictureBlocks"/>
    <dgm:cxn modelId="{F5CE73BF-9A62-4EE3-ABBC-38B28CADD52F}" type="presParOf" srcId="{4A563CAA-79B1-477B-96E4-1DC238ED637B}" destId="{1E859D31-7B7C-46E6-BDC4-8221D3FF681E}" srcOrd="2" destOrd="0" presId="urn:microsoft.com/office/officeart/2008/layout/TitledPictureBlocks"/>
    <dgm:cxn modelId="{59456A68-CDEB-4D1D-BA03-D547BADF31D1}" type="presParOf" srcId="{1E859D31-7B7C-46E6-BDC4-8221D3FF681E}" destId="{87E4CF2D-1773-470C-A07E-020F9F5F4FA6}" srcOrd="0" destOrd="0" presId="urn:microsoft.com/office/officeart/2008/layout/TitledPictureBlocks"/>
    <dgm:cxn modelId="{0AA44D96-EE70-4C5C-95B6-D8266AF65D80}" type="presParOf" srcId="{1E859D31-7B7C-46E6-BDC4-8221D3FF681E}" destId="{61037682-4756-4889-8BDB-173E3BDDB59A}" srcOrd="1" destOrd="0" presId="urn:microsoft.com/office/officeart/2008/layout/TitledPictureBlocks"/>
    <dgm:cxn modelId="{01DC28F1-7E54-471B-8586-D27908047796}" type="presParOf" srcId="{1E859D31-7B7C-46E6-BDC4-8221D3FF681E}" destId="{50D56771-4728-4005-B4F7-395DE9D36213}" srcOrd="2" destOrd="0" presId="urn:microsoft.com/office/officeart/2008/layout/TitledPictureBlocks"/>
    <dgm:cxn modelId="{9427B180-D96A-4BE1-B867-ACC975F8C219}" type="presParOf" srcId="{4A563CAA-79B1-477B-96E4-1DC238ED637B}" destId="{E7AA4A6F-3EB3-477B-87BC-309D4D72FCD5}" srcOrd="3" destOrd="0" presId="urn:microsoft.com/office/officeart/2008/layout/TitledPictureBlocks"/>
    <dgm:cxn modelId="{5862C1C3-A2EF-4745-81C4-125764409E0E}" type="presParOf" srcId="{4A563CAA-79B1-477B-96E4-1DC238ED637B}" destId="{79B68CDE-1F03-477C-827D-44721239B029}" srcOrd="4" destOrd="0" presId="urn:microsoft.com/office/officeart/2008/layout/TitledPictureBlocks"/>
    <dgm:cxn modelId="{FA473151-400C-4C58-8D31-D1B9F7BE1348}" type="presParOf" srcId="{79B68CDE-1F03-477C-827D-44721239B029}" destId="{2069BAD9-869C-4825-94E1-A1E74AEA967A}" srcOrd="0" destOrd="0" presId="urn:microsoft.com/office/officeart/2008/layout/TitledPictureBlocks"/>
    <dgm:cxn modelId="{28311F18-4794-41DD-891B-9F248A610F26}" type="presParOf" srcId="{79B68CDE-1F03-477C-827D-44721239B029}" destId="{416A7C0E-4C5C-4E25-A322-A4228366403B}" srcOrd="1" destOrd="0" presId="urn:microsoft.com/office/officeart/2008/layout/TitledPictureBlocks"/>
    <dgm:cxn modelId="{7367B867-5470-468A-BD37-5DF5BD46235E}" type="presParOf" srcId="{79B68CDE-1F03-477C-827D-44721239B029}" destId="{395FDC13-5C44-4481-B6CD-40CC1C28E99B}" srcOrd="2" destOrd="0" presId="urn:microsoft.com/office/officeart/2008/layout/TitledPictureBlocks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1470025" cy="147002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717841" y="0"/>
          <a:ext cx="7037387" cy="147002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Mnichovická 62, Kolín V, 280 02</a:t>
          </a:r>
          <a:endParaRPr lang="cs-CZ" sz="2000" kern="1200" dirty="0"/>
        </a:p>
      </dsp:txBody>
      <dsp:txXfrm>
        <a:off x="717841" y="0"/>
        <a:ext cx="7037387" cy="312380"/>
      </dsp:txXfrm>
    </dsp:sp>
    <dsp:sp modelId="{A52A0455-90FF-4808-ABD0-F02540D31D5A}">
      <dsp:nvSpPr>
        <dsp:cNvPr id="0" name=""/>
        <dsp:cNvSpPr/>
      </dsp:nvSpPr>
      <dsp:spPr>
        <a:xfrm>
          <a:off x="192940" y="312380"/>
          <a:ext cx="1084143" cy="108414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735012" y="312380"/>
          <a:ext cx="7037387" cy="108414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Šárka </a:t>
          </a:r>
          <a:r>
            <a:rPr lang="cs-CZ" sz="2000" kern="1200" dirty="0" err="1" smtClean="0"/>
            <a:t>Rosenbergerová</a:t>
          </a:r>
          <a:endParaRPr lang="cs-CZ" sz="2000" kern="1200" dirty="0"/>
        </a:p>
      </dsp:txBody>
      <dsp:txXfrm>
        <a:off x="735012" y="312380"/>
        <a:ext cx="7037387" cy="312380"/>
      </dsp:txXfrm>
    </dsp:sp>
    <dsp:sp modelId="{313FC574-E1CD-4FB4-B054-0B805CE0447D}">
      <dsp:nvSpPr>
        <dsp:cNvPr id="0" name=""/>
        <dsp:cNvSpPr/>
      </dsp:nvSpPr>
      <dsp:spPr>
        <a:xfrm>
          <a:off x="385881" y="624760"/>
          <a:ext cx="698261" cy="69826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735012" y="624760"/>
          <a:ext cx="7037387" cy="69826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VY_32_INOVACE_18</a:t>
          </a:r>
          <a:endParaRPr lang="cs-CZ" sz="2000" kern="1200" dirty="0"/>
        </a:p>
      </dsp:txBody>
      <dsp:txXfrm>
        <a:off x="735012" y="624760"/>
        <a:ext cx="7037387" cy="312380"/>
      </dsp:txXfrm>
    </dsp:sp>
    <dsp:sp modelId="{FFC9F71D-1B4F-4AD9-A4A6-86ADEFC8AF5C}">
      <dsp:nvSpPr>
        <dsp:cNvPr id="0" name=""/>
        <dsp:cNvSpPr/>
      </dsp:nvSpPr>
      <dsp:spPr>
        <a:xfrm>
          <a:off x="578822" y="937140"/>
          <a:ext cx="312380" cy="312380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735012" y="937140"/>
          <a:ext cx="7037387" cy="31238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</a:t>
          </a:r>
          <a:r>
            <a:rPr lang="cs-CZ" sz="1800" kern="1200" dirty="0" smtClean="0"/>
            <a:t>Čas 4.ročník -  </a:t>
          </a:r>
          <a:r>
            <a:rPr lang="cs-CZ" sz="1600" kern="1200" dirty="0" smtClean="0"/>
            <a:t>LUCEMBURKOVÉ NA ČESKÉM TRŮNU</a:t>
          </a:r>
          <a:endParaRPr lang="cs-CZ" sz="1600" kern="1200" dirty="0"/>
        </a:p>
      </dsp:txBody>
      <dsp:txXfrm>
        <a:off x="735012" y="937140"/>
        <a:ext cx="7037387" cy="312380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D0066C5-9624-463E-9873-6FE8AEFC7B81}">
      <dsp:nvSpPr>
        <dsp:cNvPr id="0" name=""/>
        <dsp:cNvSpPr/>
      </dsp:nvSpPr>
      <dsp:spPr>
        <a:xfrm>
          <a:off x="869439" y="483755"/>
          <a:ext cx="3102824" cy="2646244"/>
        </a:xfrm>
        <a:prstGeom prst="rect">
          <a:avLst/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611EEF5-E857-43A3-BA5D-98BE5B7F724E}">
      <dsp:nvSpPr>
        <dsp:cNvPr id="0" name=""/>
        <dsp:cNvSpPr/>
      </dsp:nvSpPr>
      <dsp:spPr>
        <a:xfrm>
          <a:off x="3707675" y="1965929"/>
          <a:ext cx="2007523" cy="127874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NOVÉ MĚSTO PRAŽSKÉ</a:t>
          </a:r>
          <a:endParaRPr lang="cs-CZ" sz="2400" kern="1200" dirty="0"/>
        </a:p>
      </dsp:txBody>
      <dsp:txXfrm>
        <a:off x="3707675" y="1965929"/>
        <a:ext cx="2007523" cy="1278749"/>
      </dsp:txXfrm>
    </dsp:sp>
    <dsp:sp modelId="{0FC56DB4-0630-4635-8475-60B8DDA0E9C4}">
      <dsp:nvSpPr>
        <dsp:cNvPr id="0" name=""/>
        <dsp:cNvSpPr/>
      </dsp:nvSpPr>
      <dsp:spPr>
        <a:xfrm>
          <a:off x="583420" y="126218"/>
          <a:ext cx="3729857" cy="37389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dnešní Praha 1 a Praha 2</a:t>
          </a:r>
          <a:endParaRPr lang="cs-CZ" sz="2000" kern="1200" dirty="0"/>
        </a:p>
      </dsp:txBody>
      <dsp:txXfrm>
        <a:off x="583420" y="126218"/>
        <a:ext cx="3729857" cy="373894"/>
      </dsp:txXfrm>
    </dsp:sp>
    <dsp:sp modelId="{A0365F03-EBB3-40E6-99B8-BCB043490873}">
      <dsp:nvSpPr>
        <dsp:cNvPr id="0" name=""/>
        <dsp:cNvSpPr/>
      </dsp:nvSpPr>
      <dsp:spPr>
        <a:xfrm>
          <a:off x="6097132" y="138871"/>
          <a:ext cx="2781671" cy="2985971"/>
        </a:xfrm>
        <a:prstGeom prst="rect">
          <a:avLst/>
        </a:prstGeom>
        <a:blipFill rotWithShape="1">
          <a:blip xmlns:r="http://schemas.openxmlformats.org/officeDocument/2006/relationships" r:embed="rId2"/>
          <a:stretch>
            <a:fillRect/>
          </a:stretch>
        </a:blip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ECB96A2-00D7-49E3-85ED-F060D15A01BA}">
      <dsp:nvSpPr>
        <dsp:cNvPr id="0" name=""/>
        <dsp:cNvSpPr/>
      </dsp:nvSpPr>
      <dsp:spPr>
        <a:xfrm>
          <a:off x="7777075" y="2238425"/>
          <a:ext cx="1655972" cy="87505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KARLŮV MOST</a:t>
          </a:r>
          <a:endParaRPr lang="cs-CZ" sz="2400" kern="1200" dirty="0"/>
        </a:p>
      </dsp:txBody>
      <dsp:txXfrm>
        <a:off x="7777075" y="2238425"/>
        <a:ext cx="1655972" cy="875050"/>
      </dsp:txXfrm>
    </dsp:sp>
    <dsp:sp modelId="{5A65509D-EE90-4B89-877B-8678AC21C592}">
      <dsp:nvSpPr>
        <dsp:cNvPr id="0" name=""/>
        <dsp:cNvSpPr/>
      </dsp:nvSpPr>
      <dsp:spPr>
        <a:xfrm>
          <a:off x="4954917" y="0"/>
          <a:ext cx="4478130" cy="37389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nahradil Juditin most – prý se do něj přidávala vejce</a:t>
          </a:r>
          <a:endParaRPr lang="cs-CZ" sz="1300" kern="1200" dirty="0"/>
        </a:p>
      </dsp:txBody>
      <dsp:txXfrm>
        <a:off x="4954917" y="0"/>
        <a:ext cx="4478130" cy="373894"/>
      </dsp:txXfrm>
    </dsp:sp>
    <dsp:sp modelId="{37FE7BEE-D0BE-40FD-ABA0-6B4FDD4308C8}">
      <dsp:nvSpPr>
        <dsp:cNvPr id="0" name=""/>
        <dsp:cNvSpPr/>
      </dsp:nvSpPr>
      <dsp:spPr>
        <a:xfrm>
          <a:off x="2340779" y="3622160"/>
          <a:ext cx="3114971" cy="2615151"/>
        </a:xfrm>
        <a:prstGeom prst="rect">
          <a:avLst/>
        </a:prstGeom>
        <a:blipFill rotWithShape="1">
          <a:blip xmlns:r="http://schemas.openxmlformats.org/officeDocument/2006/relationships" r:embed="rId3"/>
          <a:stretch>
            <a:fillRect/>
          </a:stretch>
        </a:blip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DE2CA99-EE18-42D4-89C0-308C3327BC36}">
      <dsp:nvSpPr>
        <dsp:cNvPr id="0" name=""/>
        <dsp:cNvSpPr/>
      </dsp:nvSpPr>
      <dsp:spPr>
        <a:xfrm>
          <a:off x="5509123" y="4425694"/>
          <a:ext cx="2319787" cy="88042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KARLOVA UNIVERZITA </a:t>
          </a:r>
          <a:endParaRPr lang="cs-CZ" sz="2400" kern="1200" dirty="0"/>
        </a:p>
      </dsp:txBody>
      <dsp:txXfrm>
        <a:off x="5509123" y="4425694"/>
        <a:ext cx="2319787" cy="880425"/>
      </dsp:txXfrm>
    </dsp:sp>
    <dsp:sp modelId="{F7AE687E-D4F1-40DB-AEEB-2DB85AB80C43}">
      <dsp:nvSpPr>
        <dsp:cNvPr id="0" name=""/>
        <dsp:cNvSpPr/>
      </dsp:nvSpPr>
      <dsp:spPr>
        <a:xfrm>
          <a:off x="461909" y="3320802"/>
          <a:ext cx="8427787" cy="37389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1348 – fakulta lékařská, teologická, právnická, svobodných umění</a:t>
          </a:r>
          <a:endParaRPr lang="cs-CZ" sz="1800" kern="1200" dirty="0"/>
        </a:p>
      </dsp:txBody>
      <dsp:txXfrm>
        <a:off x="461909" y="3320802"/>
        <a:ext cx="8427787" cy="373894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A9EA8726-86E5-4929-9B39-74FEBD626898}">
      <dsp:nvSpPr>
        <dsp:cNvPr id="0" name=""/>
        <dsp:cNvSpPr/>
      </dsp:nvSpPr>
      <dsp:spPr>
        <a:xfrm>
          <a:off x="395524" y="576062"/>
          <a:ext cx="2746392" cy="2327001"/>
        </a:xfrm>
        <a:prstGeom prst="rect">
          <a:avLst/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79D1187-4C47-470E-BAEE-0776476D8A08}">
      <dsp:nvSpPr>
        <dsp:cNvPr id="0" name=""/>
        <dsp:cNvSpPr/>
      </dsp:nvSpPr>
      <dsp:spPr>
        <a:xfrm>
          <a:off x="2627787" y="720083"/>
          <a:ext cx="1618080" cy="73053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900" kern="1200" dirty="0" smtClean="0"/>
            <a:t>KARLŠTEJN</a:t>
          </a:r>
          <a:endParaRPr lang="cs-CZ" sz="1900" kern="1200" dirty="0"/>
        </a:p>
      </dsp:txBody>
      <dsp:txXfrm>
        <a:off x="2627787" y="720083"/>
        <a:ext cx="1618080" cy="730539"/>
      </dsp:txXfrm>
    </dsp:sp>
    <dsp:sp modelId="{9986375E-D05B-4135-8047-C23A93AC37ED}">
      <dsp:nvSpPr>
        <dsp:cNvPr id="0" name=""/>
        <dsp:cNvSpPr/>
      </dsp:nvSpPr>
      <dsp:spPr>
        <a:xfrm>
          <a:off x="395524" y="144017"/>
          <a:ext cx="2746392" cy="4007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30km JV od Prahy</a:t>
          </a:r>
          <a:endParaRPr lang="cs-CZ" sz="1800" kern="1200" dirty="0"/>
        </a:p>
      </dsp:txBody>
      <dsp:txXfrm>
        <a:off x="395524" y="144017"/>
        <a:ext cx="2746392" cy="400700"/>
      </dsp:txXfrm>
    </dsp:sp>
    <dsp:sp modelId="{61037682-4756-4889-8BDB-173E3BDDB59A}">
      <dsp:nvSpPr>
        <dsp:cNvPr id="0" name=""/>
        <dsp:cNvSpPr/>
      </dsp:nvSpPr>
      <dsp:spPr>
        <a:xfrm>
          <a:off x="5543400" y="592700"/>
          <a:ext cx="2746392" cy="2327001"/>
        </a:xfrm>
        <a:prstGeom prst="rect">
          <a:avLst/>
        </a:prstGeom>
        <a:blipFill rotWithShape="1">
          <a:blip xmlns:r="http://schemas.openxmlformats.org/officeDocument/2006/relationships" r:embed="rId2"/>
          <a:stretch>
            <a:fillRect/>
          </a:stretch>
        </a:blip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0D56771-4728-4005-B4F7-395DE9D36213}">
      <dsp:nvSpPr>
        <dsp:cNvPr id="0" name=""/>
        <dsp:cNvSpPr/>
      </dsp:nvSpPr>
      <dsp:spPr>
        <a:xfrm>
          <a:off x="7279356" y="801288"/>
          <a:ext cx="1757139" cy="86960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KATEDRÁLA SVATÉHO VÍTA</a:t>
          </a:r>
          <a:endParaRPr lang="cs-CZ" sz="2000" kern="1200" dirty="0"/>
        </a:p>
      </dsp:txBody>
      <dsp:txXfrm>
        <a:off x="7279356" y="801288"/>
        <a:ext cx="1757139" cy="869607"/>
      </dsp:txXfrm>
    </dsp:sp>
    <dsp:sp modelId="{87E4CF2D-1773-470C-A07E-020F9F5F4FA6}">
      <dsp:nvSpPr>
        <dsp:cNvPr id="0" name=""/>
        <dsp:cNvSpPr/>
      </dsp:nvSpPr>
      <dsp:spPr>
        <a:xfrm>
          <a:off x="4499991" y="144017"/>
          <a:ext cx="4489747" cy="4007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na Pražském hradě - gotika</a:t>
          </a:r>
          <a:endParaRPr lang="cs-CZ" sz="2400" kern="1200" dirty="0"/>
        </a:p>
      </dsp:txBody>
      <dsp:txXfrm>
        <a:off x="4499991" y="144017"/>
        <a:ext cx="4489747" cy="400700"/>
      </dsp:txXfrm>
    </dsp:sp>
    <dsp:sp modelId="{416A7C0E-4C5C-4E25-A322-A4228366403B}">
      <dsp:nvSpPr>
        <dsp:cNvPr id="0" name=""/>
        <dsp:cNvSpPr/>
      </dsp:nvSpPr>
      <dsp:spPr>
        <a:xfrm>
          <a:off x="3145051" y="3710509"/>
          <a:ext cx="2746392" cy="2327001"/>
        </a:xfrm>
        <a:prstGeom prst="rect">
          <a:avLst/>
        </a:prstGeom>
        <a:blipFill rotWithShape="1">
          <a:blip xmlns:r="http://schemas.openxmlformats.org/officeDocument/2006/relationships" r:embed="rId3"/>
          <a:stretch>
            <a:fillRect/>
          </a:stretch>
        </a:blip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95FDC13-5C44-4481-B6CD-40CC1C28E99B}">
      <dsp:nvSpPr>
        <dsp:cNvPr id="0" name=""/>
        <dsp:cNvSpPr/>
      </dsp:nvSpPr>
      <dsp:spPr>
        <a:xfrm>
          <a:off x="5847204" y="4834185"/>
          <a:ext cx="2312297" cy="107505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ČESKÉ KORUNOVAČNÍ KLONOTY</a:t>
          </a:r>
          <a:endParaRPr lang="cs-CZ" sz="2000" kern="1200" dirty="0"/>
        </a:p>
      </dsp:txBody>
      <dsp:txXfrm>
        <a:off x="5847204" y="4834185"/>
        <a:ext cx="2312297" cy="1075050"/>
      </dsp:txXfrm>
    </dsp:sp>
    <dsp:sp modelId="{2069BAD9-869C-4825-94E1-A1E74AEA967A}">
      <dsp:nvSpPr>
        <dsp:cNvPr id="0" name=""/>
        <dsp:cNvSpPr/>
      </dsp:nvSpPr>
      <dsp:spPr>
        <a:xfrm>
          <a:off x="107500" y="3266800"/>
          <a:ext cx="8821494" cy="4007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jablko, žezlo, koruna, meč, nádobky na posvátné oleje </a:t>
          </a:r>
          <a:endParaRPr lang="cs-CZ" sz="2400" kern="1200" dirty="0"/>
        </a:p>
      </dsp:txBody>
      <dsp:txXfrm>
        <a:off x="107500" y="3266800"/>
        <a:ext cx="8821494" cy="4007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TitledPictureBlocks">
  <dgm:title val=""/>
  <dgm:desc val=""/>
  <dgm:catLst>
    <dgm:cat type="picture" pri="10000"/>
    <dgm:cat type="pictureconvert" pri="100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60" srcId="0" destId="10" srcOrd="0" destOrd="0"/>
        <dgm:cxn modelId="12" srcId="10" destId="11" srcOrd="0" destOrd="0"/>
        <dgm:cxn modelId="70" srcId="0" destId="20" srcOrd="1" destOrd="0"/>
        <dgm:cxn modelId="22" srcId="20" destId="21" srcOrd="0" destOrd="0"/>
        <dgm:cxn modelId="8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</dgm:ptLst>
      <dgm:cxnLst>
        <dgm:cxn modelId="60" srcId="0" destId="10" srcOrd="0" destOrd="0"/>
        <dgm:cxn modelId="12" srcId="10" destId="11" srcOrd="0" destOrd="0"/>
        <dgm:cxn modelId="70" srcId="0" destId="20" srcOrd="1" destOrd="0"/>
        <dgm:cxn modelId="22" srcId="20" destId="21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  <dgm:pt modelId="40">
          <dgm:prSet phldr="1"/>
        </dgm:pt>
        <dgm:pt modelId="41">
          <dgm:prSet phldr="1"/>
        </dgm:pt>
      </dgm:ptLst>
      <dgm:cxnLst>
        <dgm:cxn modelId="60" srcId="0" destId="10" srcOrd="0" destOrd="0"/>
        <dgm:cxn modelId="12" srcId="10" destId="11" srcOrd="0" destOrd="0"/>
        <dgm:cxn modelId="70" srcId="0" destId="20" srcOrd="1" destOrd="0"/>
        <dgm:cxn modelId="22" srcId="20" destId="21" srcOrd="0" destOrd="0"/>
        <dgm:cxn modelId="80" srcId="0" destId="30" srcOrd="2" destOrd="0"/>
        <dgm:cxn modelId="32" srcId="30" destId="31" srcOrd="0" destOrd="0"/>
        <dgm:cxn modelId="90" srcId="0" destId="40" srcOrd="3" destOrd="0"/>
        <dgm:cxn modelId="42" srcId="40" destId="41" srcOrd="0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off" val="ctr"/>
          <dgm:param type="grDir" val="tL"/>
        </dgm:alg>
      </dgm:if>
      <dgm:else name="Name2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forName="ParentText" op="equ"/>
      <dgm:constr type="primFontSz" for="des" forName="ChildText" op="equ"/>
      <dgm:constr type="w" for="ch" forName="composite" refType="w"/>
      <dgm:constr type="h" for="ch" forName="composite" refType="h"/>
      <dgm:constr type="sp" refType="w" refFor="ch" refForName="composite" op="equ" fact="0.1"/>
      <dgm:constr type="w" for="ch" forName="sibTrans" refType="w" refFor="ch" refForName="composite" op="equ" fact="0.1"/>
      <dgm:constr type="h" for="ch" forName="sibTrans" refType="w" refFor="ch" refForName="sibTrans" op="equ"/>
    </dgm:constrLst>
    <dgm:forEach name="nodesForEach" axis="ch" ptType="node">
      <dgm:layoutNode name="composite">
        <dgm:alg type="composite">
          <dgm:param type="ar" val="1.3787"/>
        </dgm:alg>
        <dgm:shape xmlns:r="http://schemas.openxmlformats.org/officeDocument/2006/relationships" r:blip="">
          <dgm:adjLst/>
        </dgm:shape>
        <dgm:choose name="Name3">
          <dgm:if name="Name4" func="var" arg="dir" op="equ" val="norm">
            <dgm:constrLst>
              <dgm:constr type="l" for="ch" forName="ParentText" refType="w" fact="0"/>
              <dgm:constr type="t" for="ch" forName="ParentText" refType="h" fact="0"/>
              <dgm:constr type="w" for="ch" forName="ParentText" refType="w" fact="0.7457"/>
              <dgm:constr type="h" for="ch" forName="ParentText" refType="h" fact="0.15"/>
              <dgm:constr type="l" for="ch" forName="Image" refType="w" fact="0"/>
              <dgm:constr type="t" for="ch" forName="Image" refType="h" fact="0.1661"/>
              <dgm:constr type="w" for="ch" forName="Image" refType="w" fact="0.7457"/>
              <dgm:constr type="h" for="ch" forName="Image" refType="h" fact="0.8711"/>
              <dgm:constr type="l" for="ch" forName="ChildText" refType="w" fact="0.6464"/>
              <dgm:constr type="t" for="ch" forName="ChildText" refType="h" fact="0.288"/>
              <dgm:constr type="w" for="ch" forName="ChildText" refType="w" fact="0.3536"/>
              <dgm:constr type="h" for="ch" forName="ChildText" refType="h" fact="0.5074"/>
            </dgm:constrLst>
          </dgm:if>
          <dgm:else name="Name5">
            <dgm:constrLst>
              <dgm:constr type="l" for="ch" forName="ParentText" refType="w" fact="0.26"/>
              <dgm:constr type="t" for="ch" forName="ParentText" refType="h" fact="0"/>
              <dgm:constr type="w" for="ch" forName="ParentText" refType="w" fact="0.7457"/>
              <dgm:constr type="h" for="ch" forName="ParentText" refType="h" fact="0.15"/>
              <dgm:constr type="l" for="ch" forName="Image" refType="w" fact="0.26"/>
              <dgm:constr type="t" for="ch" forName="Image" refType="h" fact="0.1661"/>
              <dgm:constr type="w" for="ch" forName="Image" refType="w" fact="0.7446"/>
              <dgm:constr type="h" for="ch" forName="Image" refType="h" fact="0.8711"/>
              <dgm:constr type="l" for="ch" forName="ChildText" refType="w" fact="0"/>
              <dgm:constr type="t" for="ch" forName="ChildText" refType="h" fact="0.288"/>
              <dgm:constr type="w" for="ch" forName="ChildText" refType="w" fact="0.3536"/>
              <dgm:constr type="h" for="ch" forName="ChildText" refType="h" fact="0.5074"/>
            </dgm:constrLst>
          </dgm:else>
        </dgm:choose>
        <dgm:layoutNode name="ParentText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type="rect" r:blip="" zOrderOff="10">
            <dgm:adjLst/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Image" styleLbl="b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  <dgm:layoutNode name="ChildText" styleLbl="fgAcc1">
          <dgm:varLst>
            <dgm:chMax val="0"/>
            <dgm:chPref val="0"/>
            <dgm:bulletEnabled val="1"/>
          </dgm:varLst>
          <dgm:choose name="Name6">
            <dgm:if name="Name7" axis="des" ptType="node" func="cnt" op="equ" val="1">
              <dgm:alg type="tx">
                <dgm:param type="stBulletLvl" val="2"/>
                <dgm:param type="txAnchorVertCh" val="mid"/>
                <dgm:param type="parTxLTRAlign" val="l"/>
              </dgm:alg>
            </dgm:if>
            <dgm:else name="Name8">
              <dgm:alg type="tx">
                <dgm:param type="stBulletLvl" val="1"/>
                <dgm:param type="txAnchorVertCh" val="mid"/>
              </dgm:alg>
            </dgm:else>
          </dgm:choose>
          <dgm:choose name="Name9">
            <dgm:if name="Name10" axis="ch" ptType="node" func="cnt" op="gte" val="1"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des" ptType="node"/>
            </dgm:if>
            <dgm:else name="Name11"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/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TitledPictureBlocks">
  <dgm:title val=""/>
  <dgm:desc val=""/>
  <dgm:catLst>
    <dgm:cat type="picture" pri="10000"/>
    <dgm:cat type="pictureconvert" pri="100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60" srcId="0" destId="10" srcOrd="0" destOrd="0"/>
        <dgm:cxn modelId="12" srcId="10" destId="11" srcOrd="0" destOrd="0"/>
        <dgm:cxn modelId="70" srcId="0" destId="20" srcOrd="1" destOrd="0"/>
        <dgm:cxn modelId="22" srcId="20" destId="21" srcOrd="0" destOrd="0"/>
        <dgm:cxn modelId="8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</dgm:ptLst>
      <dgm:cxnLst>
        <dgm:cxn modelId="60" srcId="0" destId="10" srcOrd="0" destOrd="0"/>
        <dgm:cxn modelId="12" srcId="10" destId="11" srcOrd="0" destOrd="0"/>
        <dgm:cxn modelId="70" srcId="0" destId="20" srcOrd="1" destOrd="0"/>
        <dgm:cxn modelId="22" srcId="20" destId="21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  <dgm:pt modelId="40">
          <dgm:prSet phldr="1"/>
        </dgm:pt>
        <dgm:pt modelId="41">
          <dgm:prSet phldr="1"/>
        </dgm:pt>
      </dgm:ptLst>
      <dgm:cxnLst>
        <dgm:cxn modelId="60" srcId="0" destId="10" srcOrd="0" destOrd="0"/>
        <dgm:cxn modelId="12" srcId="10" destId="11" srcOrd="0" destOrd="0"/>
        <dgm:cxn modelId="70" srcId="0" destId="20" srcOrd="1" destOrd="0"/>
        <dgm:cxn modelId="22" srcId="20" destId="21" srcOrd="0" destOrd="0"/>
        <dgm:cxn modelId="80" srcId="0" destId="30" srcOrd="2" destOrd="0"/>
        <dgm:cxn modelId="32" srcId="30" destId="31" srcOrd="0" destOrd="0"/>
        <dgm:cxn modelId="90" srcId="0" destId="40" srcOrd="3" destOrd="0"/>
        <dgm:cxn modelId="42" srcId="40" destId="41" srcOrd="0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off" val="ctr"/>
          <dgm:param type="grDir" val="tL"/>
        </dgm:alg>
      </dgm:if>
      <dgm:else name="Name2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forName="ParentText" op="equ"/>
      <dgm:constr type="primFontSz" for="des" forName="ChildText" op="equ"/>
      <dgm:constr type="w" for="ch" forName="composite" refType="w"/>
      <dgm:constr type="h" for="ch" forName="composite" refType="h"/>
      <dgm:constr type="sp" refType="w" refFor="ch" refForName="composite" op="equ" fact="0.1"/>
      <dgm:constr type="w" for="ch" forName="sibTrans" refType="w" refFor="ch" refForName="composite" op="equ" fact="0.1"/>
      <dgm:constr type="h" for="ch" forName="sibTrans" refType="w" refFor="ch" refForName="sibTrans" op="equ"/>
    </dgm:constrLst>
    <dgm:forEach name="nodesForEach" axis="ch" ptType="node">
      <dgm:layoutNode name="composite">
        <dgm:alg type="composite">
          <dgm:param type="ar" val="1.3787"/>
        </dgm:alg>
        <dgm:shape xmlns:r="http://schemas.openxmlformats.org/officeDocument/2006/relationships" r:blip="">
          <dgm:adjLst/>
        </dgm:shape>
        <dgm:choose name="Name3">
          <dgm:if name="Name4" func="var" arg="dir" op="equ" val="norm">
            <dgm:constrLst>
              <dgm:constr type="l" for="ch" forName="ParentText" refType="w" fact="0"/>
              <dgm:constr type="t" for="ch" forName="ParentText" refType="h" fact="0"/>
              <dgm:constr type="w" for="ch" forName="ParentText" refType="w" fact="0.7457"/>
              <dgm:constr type="h" for="ch" forName="ParentText" refType="h" fact="0.15"/>
              <dgm:constr type="l" for="ch" forName="Image" refType="w" fact="0"/>
              <dgm:constr type="t" for="ch" forName="Image" refType="h" fact="0.1661"/>
              <dgm:constr type="w" for="ch" forName="Image" refType="w" fact="0.7457"/>
              <dgm:constr type="h" for="ch" forName="Image" refType="h" fact="0.8711"/>
              <dgm:constr type="l" for="ch" forName="ChildText" refType="w" fact="0.6464"/>
              <dgm:constr type="t" for="ch" forName="ChildText" refType="h" fact="0.288"/>
              <dgm:constr type="w" for="ch" forName="ChildText" refType="w" fact="0.3536"/>
              <dgm:constr type="h" for="ch" forName="ChildText" refType="h" fact="0.5074"/>
            </dgm:constrLst>
          </dgm:if>
          <dgm:else name="Name5">
            <dgm:constrLst>
              <dgm:constr type="l" for="ch" forName="ParentText" refType="w" fact="0.26"/>
              <dgm:constr type="t" for="ch" forName="ParentText" refType="h" fact="0"/>
              <dgm:constr type="w" for="ch" forName="ParentText" refType="w" fact="0.7457"/>
              <dgm:constr type="h" for="ch" forName="ParentText" refType="h" fact="0.15"/>
              <dgm:constr type="l" for="ch" forName="Image" refType="w" fact="0.26"/>
              <dgm:constr type="t" for="ch" forName="Image" refType="h" fact="0.1661"/>
              <dgm:constr type="w" for="ch" forName="Image" refType="w" fact="0.7446"/>
              <dgm:constr type="h" for="ch" forName="Image" refType="h" fact="0.8711"/>
              <dgm:constr type="l" for="ch" forName="ChildText" refType="w" fact="0"/>
              <dgm:constr type="t" for="ch" forName="ChildText" refType="h" fact="0.288"/>
              <dgm:constr type="w" for="ch" forName="ChildText" refType="w" fact="0.3536"/>
              <dgm:constr type="h" for="ch" forName="ChildText" refType="h" fact="0.5074"/>
            </dgm:constrLst>
          </dgm:else>
        </dgm:choose>
        <dgm:layoutNode name="ParentText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type="rect" r:blip="" zOrderOff="10">
            <dgm:adjLst/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Image" styleLbl="b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  <dgm:layoutNode name="ChildText" styleLbl="fgAcc1">
          <dgm:varLst>
            <dgm:chMax val="0"/>
            <dgm:chPref val="0"/>
            <dgm:bulletEnabled val="1"/>
          </dgm:varLst>
          <dgm:choose name="Name6">
            <dgm:if name="Name7" axis="des" ptType="node" func="cnt" op="equ" val="1">
              <dgm:alg type="tx">
                <dgm:param type="stBulletLvl" val="2"/>
                <dgm:param type="txAnchorVertCh" val="mid"/>
                <dgm:param type="parTxLTRAlign" val="l"/>
              </dgm:alg>
            </dgm:if>
            <dgm:else name="Name8">
              <dgm:alg type="tx">
                <dgm:param type="stBulletLvl" val="1"/>
                <dgm:param type="txAnchorVertCh" val="mid"/>
              </dgm:alg>
            </dgm:else>
          </dgm:choose>
          <dgm:choose name="Name9">
            <dgm:if name="Name10" axis="ch" ptType="node" func="cnt" op="gte" val="1"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des" ptType="node"/>
            </dgm:if>
            <dgm:else name="Name11"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/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8D6024-34E9-43DE-BB7D-0E6DA179B8B0}" type="datetimeFigureOut">
              <a:rPr lang="cs-CZ" smtClean="0"/>
              <a:pPr/>
              <a:t>19.11.2013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7116865-02FC-4D56-B04E-CBEAA4B7B5C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865099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116865-02FC-4D56-B04E-CBEAA4B7B5CE}" type="slidenum">
              <a:rPr lang="cs-CZ" smtClean="0"/>
              <a:pPr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6639230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116865-02FC-4D56-B04E-CBEAA4B7B5CE}" type="slidenum">
              <a:rPr lang="cs-CZ" smtClean="0"/>
              <a:pPr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31465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19.11.2013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19.11.2013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19.11.2013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19.11.2013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2" y="1812927"/>
            <a:ext cx="347127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280" y="1812927"/>
            <a:ext cx="347127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19.11.2013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19.11.2013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19.11.2013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19.11.2013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1387058"/>
            <a:ext cx="3297953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3" y="2500312"/>
            <a:ext cx="3297954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19.11.2013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16" name="Group 15"/>
          <p:cNvGrpSpPr/>
          <p:nvPr/>
        </p:nvGrpSpPr>
        <p:grpSpPr>
          <a:xfrm>
            <a:off x="4516154" y="994387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674192" y="1601512"/>
            <a:ext cx="3429000" cy="3429000"/>
          </a:xfrm>
          <a:prstGeom prst="ellipse">
            <a:avLst/>
          </a:prstGeom>
          <a:ln w="76200">
            <a:solidFill>
              <a:schemeClr val="tx2">
                <a:lumMod val="75000"/>
              </a:schemeClr>
            </a:solidFill>
          </a:ln>
        </p:spPr>
        <p:txBody>
          <a:bodyPr/>
          <a:lstStyle/>
          <a:p>
            <a:r>
              <a:rPr lang="cs-CZ" smtClean="0"/>
              <a:t>Kliknutím na ikonu přidáte obrázek.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19.11.2013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19.11.2013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Oval 55"/>
          <p:cNvSpPr>
            <a:spLocks noChangeAspect="1"/>
          </p:cNvSpPr>
          <p:nvPr/>
        </p:nvSpPr>
        <p:spPr>
          <a:xfrm>
            <a:off x="-69625" y="4042576"/>
            <a:ext cx="1743945" cy="1909234"/>
          </a:xfrm>
          <a:custGeom>
            <a:avLst/>
            <a:gdLst/>
            <a:ahLst/>
            <a:cxnLst/>
            <a:rect l="l" t="t" r="r" b="b"/>
            <a:pathLst>
              <a:path w="1743945" h="1909234">
                <a:moveTo>
                  <a:pt x="789328" y="0"/>
                </a:moveTo>
                <a:cubicBezTo>
                  <a:pt x="1316548" y="0"/>
                  <a:pt x="1743945" y="427397"/>
                  <a:pt x="1743945" y="954617"/>
                </a:cubicBezTo>
                <a:cubicBezTo>
                  <a:pt x="1743945" y="1481837"/>
                  <a:pt x="1316548" y="1909234"/>
                  <a:pt x="789328" y="1909234"/>
                </a:cubicBezTo>
                <a:cubicBezTo>
                  <a:pt x="461080" y="1909234"/>
                  <a:pt x="171527" y="1743562"/>
                  <a:pt x="0" y="1491086"/>
                </a:cubicBezTo>
                <a:lnTo>
                  <a:pt x="0" y="418149"/>
                </a:lnTo>
                <a:cubicBezTo>
                  <a:pt x="171527" y="165673"/>
                  <a:pt x="461080" y="0"/>
                  <a:pt x="789328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3" name="Oval 52"/>
          <p:cNvSpPr>
            <a:spLocks noChangeAspect="1"/>
          </p:cNvSpPr>
          <p:nvPr/>
        </p:nvSpPr>
        <p:spPr>
          <a:xfrm>
            <a:off x="520638" y="1095310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2" name="Oval 51"/>
          <p:cNvSpPr>
            <a:spLocks noChangeAspect="1"/>
          </p:cNvSpPr>
          <p:nvPr/>
        </p:nvSpPr>
        <p:spPr>
          <a:xfrm>
            <a:off x="1878729" y="28293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4" name="Oval 53"/>
          <p:cNvSpPr>
            <a:spLocks noChangeAspect="1"/>
          </p:cNvSpPr>
          <p:nvPr/>
        </p:nvSpPr>
        <p:spPr>
          <a:xfrm>
            <a:off x="520637" y="5729135"/>
            <a:ext cx="1909234" cy="1193756"/>
          </a:xfrm>
          <a:custGeom>
            <a:avLst/>
            <a:gdLst/>
            <a:ahLst/>
            <a:cxnLst/>
            <a:rect l="l" t="t" r="r" b="b"/>
            <a:pathLst>
              <a:path w="1909234" h="1193756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037305"/>
                  <a:pt x="1898721" y="1117537"/>
                  <a:pt x="1877819" y="1193756"/>
                </a:cubicBezTo>
                <a:lnTo>
                  <a:pt x="31415" y="1193756"/>
                </a:lnTo>
                <a:cubicBezTo>
                  <a:pt x="10513" y="1117537"/>
                  <a:pt x="0" y="103730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0" name="Oval 129"/>
          <p:cNvSpPr>
            <a:spLocks noChangeAspect="1"/>
          </p:cNvSpPr>
          <p:nvPr/>
        </p:nvSpPr>
        <p:spPr>
          <a:xfrm>
            <a:off x="-46711" y="-61709"/>
            <a:ext cx="1449107" cy="1677064"/>
          </a:xfrm>
          <a:custGeom>
            <a:avLst/>
            <a:gdLst/>
            <a:ahLst/>
            <a:cxnLst/>
            <a:rect l="l" t="t" r="r" b="b"/>
            <a:pathLst>
              <a:path w="1449107" h="1677064">
                <a:moveTo>
                  <a:pt x="0" y="0"/>
                </a:moveTo>
                <a:lnTo>
                  <a:pt x="1112019" y="0"/>
                </a:lnTo>
                <a:cubicBezTo>
                  <a:pt x="1319407" y="171874"/>
                  <a:pt x="1449107" y="432014"/>
                  <a:pt x="1449107" y="722447"/>
                </a:cubicBezTo>
                <a:cubicBezTo>
                  <a:pt x="1449107" y="1249667"/>
                  <a:pt x="1021710" y="1677064"/>
                  <a:pt x="494490" y="1677064"/>
                </a:cubicBezTo>
                <a:cubicBezTo>
                  <a:pt x="313232" y="1677064"/>
                  <a:pt x="143772" y="1626546"/>
                  <a:pt x="0" y="1537872"/>
                </a:cubicBezTo>
                <a:close/>
              </a:path>
            </a:pathLst>
          </a:custGeom>
          <a:solidFill>
            <a:schemeClr val="tx2">
              <a:lumMod val="75000"/>
              <a:alpha val="14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1" name="Oval 130"/>
          <p:cNvSpPr>
            <a:spLocks noChangeAspect="1"/>
          </p:cNvSpPr>
          <p:nvPr/>
        </p:nvSpPr>
        <p:spPr>
          <a:xfrm>
            <a:off x="924113" y="-16162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2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2" name="Oval 131"/>
          <p:cNvSpPr>
            <a:spLocks noChangeAspect="1"/>
          </p:cNvSpPr>
          <p:nvPr/>
        </p:nvSpPr>
        <p:spPr>
          <a:xfrm>
            <a:off x="0" y="66073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3" name="Oval 132"/>
          <p:cNvSpPr>
            <a:spLocks noChangeAspect="1"/>
          </p:cNvSpPr>
          <p:nvPr/>
        </p:nvSpPr>
        <p:spPr>
          <a:xfrm>
            <a:off x="7497531" y="-61709"/>
            <a:ext cx="1694467" cy="1677064"/>
          </a:xfrm>
          <a:custGeom>
            <a:avLst/>
            <a:gdLst/>
            <a:ahLst/>
            <a:cxnLst/>
            <a:rect l="l" t="t" r="r" b="b"/>
            <a:pathLst>
              <a:path w="1694467" h="1677064">
                <a:moveTo>
                  <a:pt x="337088" y="0"/>
                </a:moveTo>
                <a:lnTo>
                  <a:pt x="1573463" y="0"/>
                </a:lnTo>
                <a:cubicBezTo>
                  <a:pt x="1618202" y="37449"/>
                  <a:pt x="1658454" y="79950"/>
                  <a:pt x="1694467" y="126010"/>
                </a:cubicBezTo>
                <a:lnTo>
                  <a:pt x="1694467" y="1318884"/>
                </a:lnTo>
                <a:cubicBezTo>
                  <a:pt x="1522840" y="1538397"/>
                  <a:pt x="1254922" y="1677064"/>
                  <a:pt x="954617" y="1677064"/>
                </a:cubicBezTo>
                <a:cubicBezTo>
                  <a:pt x="427397" y="1677064"/>
                  <a:pt x="0" y="1249667"/>
                  <a:pt x="0" y="722447"/>
                </a:cubicBezTo>
                <a:cubicBezTo>
                  <a:pt x="0" y="432014"/>
                  <a:pt x="129700" y="171874"/>
                  <a:pt x="337088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4" name="Oval 133"/>
          <p:cNvSpPr>
            <a:spLocks noChangeAspect="1"/>
          </p:cNvSpPr>
          <p:nvPr/>
        </p:nvSpPr>
        <p:spPr>
          <a:xfrm>
            <a:off x="6117502" y="-61708"/>
            <a:ext cx="1909234" cy="1705448"/>
          </a:xfrm>
          <a:custGeom>
            <a:avLst/>
            <a:gdLst/>
            <a:ahLst/>
            <a:cxnLst/>
            <a:rect l="l" t="t" r="r" b="b"/>
            <a:pathLst>
              <a:path w="1909234" h="1705448">
                <a:moveTo>
                  <a:pt x="371490" y="0"/>
                </a:moveTo>
                <a:lnTo>
                  <a:pt x="1537745" y="0"/>
                </a:lnTo>
                <a:cubicBezTo>
                  <a:pt x="1764760" y="171517"/>
                  <a:pt x="1909234" y="444302"/>
                  <a:pt x="1909234" y="750831"/>
                </a:cubicBezTo>
                <a:cubicBezTo>
                  <a:pt x="1909234" y="1278051"/>
                  <a:pt x="1481837" y="1705448"/>
                  <a:pt x="954617" y="1705448"/>
                </a:cubicBezTo>
                <a:cubicBezTo>
                  <a:pt x="427397" y="1705448"/>
                  <a:pt x="0" y="1278051"/>
                  <a:pt x="0" y="750831"/>
                </a:cubicBezTo>
                <a:cubicBezTo>
                  <a:pt x="0" y="444302"/>
                  <a:pt x="144474" y="171517"/>
                  <a:pt x="37149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5" name="Oval 134"/>
          <p:cNvSpPr>
            <a:spLocks noChangeAspect="1"/>
          </p:cNvSpPr>
          <p:nvPr/>
        </p:nvSpPr>
        <p:spPr>
          <a:xfrm>
            <a:off x="7494454" y="1095309"/>
            <a:ext cx="1697544" cy="1909234"/>
          </a:xfrm>
          <a:custGeom>
            <a:avLst/>
            <a:gdLst/>
            <a:ahLst/>
            <a:cxnLst/>
            <a:rect l="l" t="t" r="r" b="b"/>
            <a:pathLst>
              <a:path w="1697544" h="1909234">
                <a:moveTo>
                  <a:pt x="954617" y="0"/>
                </a:moveTo>
                <a:cubicBezTo>
                  <a:pt x="1256666" y="0"/>
                  <a:pt x="1525952" y="140283"/>
                  <a:pt x="1697544" y="361910"/>
                </a:cubicBezTo>
                <a:lnTo>
                  <a:pt x="1697544" y="1547324"/>
                </a:lnTo>
                <a:cubicBezTo>
                  <a:pt x="1525952" y="1768951"/>
                  <a:pt x="1256666" y="1909234"/>
                  <a:pt x="954617" y="1909234"/>
                </a:cubicBezTo>
                <a:cubicBezTo>
                  <a:pt x="427397" y="1909234"/>
                  <a:pt x="0" y="1481837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6" name="Oval 135"/>
          <p:cNvSpPr>
            <a:spLocks noChangeAspect="1"/>
          </p:cNvSpPr>
          <p:nvPr/>
        </p:nvSpPr>
        <p:spPr>
          <a:xfrm>
            <a:off x="8056674" y="5140346"/>
            <a:ext cx="1137194" cy="1759729"/>
          </a:xfrm>
          <a:custGeom>
            <a:avLst/>
            <a:gdLst/>
            <a:ahLst/>
            <a:cxnLst/>
            <a:rect l="l" t="t" r="r" b="b"/>
            <a:pathLst>
              <a:path w="1137194" h="1759729">
                <a:moveTo>
                  <a:pt x="954617" y="0"/>
                </a:moveTo>
                <a:cubicBezTo>
                  <a:pt x="1017088" y="0"/>
                  <a:pt x="1078157" y="6001"/>
                  <a:pt x="1137194" y="17897"/>
                </a:cubicBezTo>
                <a:lnTo>
                  <a:pt x="1137194" y="1759729"/>
                </a:lnTo>
                <a:lnTo>
                  <a:pt x="443151" y="1759729"/>
                </a:lnTo>
                <a:cubicBezTo>
                  <a:pt x="176544" y="1591075"/>
                  <a:pt x="0" y="1293463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7" name="Oval 136"/>
          <p:cNvSpPr>
            <a:spLocks noChangeAspect="1"/>
          </p:cNvSpPr>
          <p:nvPr/>
        </p:nvSpPr>
        <p:spPr>
          <a:xfrm>
            <a:off x="6661711" y="4362912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8" name="Oval 137"/>
          <p:cNvSpPr>
            <a:spLocks noChangeAspect="1"/>
          </p:cNvSpPr>
          <p:nvPr/>
        </p:nvSpPr>
        <p:spPr>
          <a:xfrm>
            <a:off x="-69625" y="4948766"/>
            <a:ext cx="1353860" cy="1909234"/>
          </a:xfrm>
          <a:custGeom>
            <a:avLst/>
            <a:gdLst/>
            <a:ahLst/>
            <a:cxnLst/>
            <a:rect l="l" t="t" r="r" b="b"/>
            <a:pathLst>
              <a:path w="1353860" h="1909234">
                <a:moveTo>
                  <a:pt x="399243" y="0"/>
                </a:moveTo>
                <a:cubicBezTo>
                  <a:pt x="926463" y="0"/>
                  <a:pt x="1353860" y="427397"/>
                  <a:pt x="1353860" y="954617"/>
                </a:cubicBezTo>
                <a:cubicBezTo>
                  <a:pt x="1353860" y="1481837"/>
                  <a:pt x="926463" y="1909234"/>
                  <a:pt x="399243" y="1909234"/>
                </a:cubicBezTo>
                <a:cubicBezTo>
                  <a:pt x="256544" y="1909234"/>
                  <a:pt x="121158" y="1877924"/>
                  <a:pt x="0" y="1820890"/>
                </a:cubicBezTo>
                <a:lnTo>
                  <a:pt x="0" y="88345"/>
                </a:lnTo>
                <a:cubicBezTo>
                  <a:pt x="121158" y="31311"/>
                  <a:pt x="256544" y="0"/>
                  <a:pt x="399243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9" name="Oval 138"/>
          <p:cNvSpPr>
            <a:spLocks noChangeAspect="1"/>
          </p:cNvSpPr>
          <p:nvPr/>
        </p:nvSpPr>
        <p:spPr>
          <a:xfrm>
            <a:off x="708471" y="479033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40" name="Oval 139"/>
          <p:cNvSpPr>
            <a:spLocks noChangeAspect="1"/>
          </p:cNvSpPr>
          <p:nvPr/>
        </p:nvSpPr>
        <p:spPr>
          <a:xfrm>
            <a:off x="6117503" y="78398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41" name="Oval 140"/>
          <p:cNvSpPr>
            <a:spLocks noChangeAspect="1"/>
          </p:cNvSpPr>
          <p:nvPr/>
        </p:nvSpPr>
        <p:spPr>
          <a:xfrm>
            <a:off x="6459053" y="514034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18" name="Oval 117"/>
          <p:cNvSpPr>
            <a:spLocks noChangeAspect="1"/>
          </p:cNvSpPr>
          <p:nvPr/>
        </p:nvSpPr>
        <p:spPr>
          <a:xfrm>
            <a:off x="8398204" y="597861"/>
            <a:ext cx="793794" cy="1252918"/>
          </a:xfrm>
          <a:custGeom>
            <a:avLst/>
            <a:gdLst/>
            <a:ahLst/>
            <a:cxnLst/>
            <a:rect l="l" t="t" r="r" b="b"/>
            <a:pathLst>
              <a:path w="793794" h="1252918">
                <a:moveTo>
                  <a:pt x="626459" y="0"/>
                </a:moveTo>
                <a:cubicBezTo>
                  <a:pt x="684682" y="0"/>
                  <a:pt x="741049" y="7943"/>
                  <a:pt x="793794" y="25480"/>
                </a:cubicBezTo>
                <a:lnTo>
                  <a:pt x="793794" y="1227438"/>
                </a:lnTo>
                <a:cubicBezTo>
                  <a:pt x="741049" y="1244975"/>
                  <a:pt x="684682" y="1252918"/>
                  <a:pt x="626459" y="1252918"/>
                </a:cubicBezTo>
                <a:cubicBezTo>
                  <a:pt x="280475" y="1252918"/>
                  <a:pt x="0" y="972443"/>
                  <a:pt x="0" y="626459"/>
                </a:cubicBezTo>
                <a:cubicBezTo>
                  <a:pt x="0" y="280475"/>
                  <a:pt x="280475" y="0"/>
                  <a:pt x="626459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9" name="Oval 118"/>
          <p:cNvSpPr>
            <a:spLocks noChangeAspect="1"/>
          </p:cNvSpPr>
          <p:nvPr/>
        </p:nvSpPr>
        <p:spPr>
          <a:xfrm>
            <a:off x="6350100" y="206512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0" name="Oval 119"/>
          <p:cNvSpPr>
            <a:spLocks noChangeAspect="1"/>
          </p:cNvSpPr>
          <p:nvPr/>
        </p:nvSpPr>
        <p:spPr>
          <a:xfrm>
            <a:off x="6872127" y="1450645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1" name="Oval 120"/>
          <p:cNvSpPr>
            <a:spLocks noChangeAspect="1"/>
          </p:cNvSpPr>
          <p:nvPr/>
        </p:nvSpPr>
        <p:spPr>
          <a:xfrm>
            <a:off x="7219068" y="2049927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2" name="Oval 121"/>
          <p:cNvSpPr>
            <a:spLocks noChangeAspect="1"/>
          </p:cNvSpPr>
          <p:nvPr/>
        </p:nvSpPr>
        <p:spPr>
          <a:xfrm>
            <a:off x="7749416" y="2661634"/>
            <a:ext cx="721308" cy="721308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3" name="Oval 122"/>
          <p:cNvSpPr>
            <a:spLocks noChangeAspect="1"/>
          </p:cNvSpPr>
          <p:nvPr/>
        </p:nvSpPr>
        <p:spPr>
          <a:xfrm>
            <a:off x="685054" y="-100976"/>
            <a:ext cx="1193676" cy="697815"/>
          </a:xfrm>
          <a:custGeom>
            <a:avLst/>
            <a:gdLst/>
            <a:ahLst/>
            <a:cxnLst/>
            <a:rect l="l" t="t" r="r" b="b"/>
            <a:pathLst>
              <a:path w="1193676" h="697815">
                <a:moveTo>
                  <a:pt x="10179" y="0"/>
                </a:moveTo>
                <a:lnTo>
                  <a:pt x="1183497" y="0"/>
                </a:lnTo>
                <a:cubicBezTo>
                  <a:pt x="1190746" y="32633"/>
                  <a:pt x="1193676" y="66463"/>
                  <a:pt x="1193676" y="100977"/>
                </a:cubicBezTo>
                <a:cubicBezTo>
                  <a:pt x="1193676" y="430602"/>
                  <a:pt x="926463" y="697815"/>
                  <a:pt x="596838" y="697815"/>
                </a:cubicBezTo>
                <a:cubicBezTo>
                  <a:pt x="267213" y="697815"/>
                  <a:pt x="0" y="430602"/>
                  <a:pt x="0" y="100977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4" name="Oval 123"/>
          <p:cNvSpPr>
            <a:spLocks noChangeAspect="1"/>
          </p:cNvSpPr>
          <p:nvPr/>
        </p:nvSpPr>
        <p:spPr>
          <a:xfrm>
            <a:off x="1502638" y="-100976"/>
            <a:ext cx="1029028" cy="459889"/>
          </a:xfrm>
          <a:custGeom>
            <a:avLst/>
            <a:gdLst/>
            <a:ahLst/>
            <a:cxnLst/>
            <a:rect l="l" t="t" r="r" b="b"/>
            <a:pathLst>
              <a:path w="1029028" h="459889">
                <a:moveTo>
                  <a:pt x="0" y="0"/>
                </a:moveTo>
                <a:lnTo>
                  <a:pt x="1029028" y="0"/>
                </a:lnTo>
                <a:cubicBezTo>
                  <a:pt x="1001386" y="259074"/>
                  <a:pt x="781401" y="459889"/>
                  <a:pt x="514514" y="459889"/>
                </a:cubicBezTo>
                <a:cubicBezTo>
                  <a:pt x="247627" y="459889"/>
                  <a:pt x="27642" y="259074"/>
                  <a:pt x="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5" name="Oval 124"/>
          <p:cNvSpPr>
            <a:spLocks noChangeAspect="1"/>
          </p:cNvSpPr>
          <p:nvPr/>
        </p:nvSpPr>
        <p:spPr>
          <a:xfrm>
            <a:off x="-69624" y="-100976"/>
            <a:ext cx="590263" cy="612289"/>
          </a:xfrm>
          <a:custGeom>
            <a:avLst/>
            <a:gdLst/>
            <a:ahLst/>
            <a:cxnLst/>
            <a:rect l="l" t="t" r="r" b="b"/>
            <a:pathLst>
              <a:path w="590263" h="612289">
                <a:moveTo>
                  <a:pt x="0" y="0"/>
                </a:moveTo>
                <a:lnTo>
                  <a:pt x="581024" y="0"/>
                </a:lnTo>
                <a:cubicBezTo>
                  <a:pt x="587493" y="29611"/>
                  <a:pt x="590263" y="60308"/>
                  <a:pt x="590263" y="91651"/>
                </a:cubicBezTo>
                <a:cubicBezTo>
                  <a:pt x="590263" y="379191"/>
                  <a:pt x="357165" y="612289"/>
                  <a:pt x="69625" y="612289"/>
                </a:cubicBezTo>
                <a:lnTo>
                  <a:pt x="0" y="605270"/>
                </a:ln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6" name="Oval 125"/>
          <p:cNvSpPr>
            <a:spLocks noChangeAspect="1"/>
          </p:cNvSpPr>
          <p:nvPr/>
        </p:nvSpPr>
        <p:spPr>
          <a:xfrm>
            <a:off x="277432" y="4321783"/>
            <a:ext cx="1396887" cy="1396887"/>
          </a:xfrm>
          <a:prstGeom prst="ellipse">
            <a:avLst/>
          </a:pr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7" name="Oval 126"/>
          <p:cNvSpPr>
            <a:spLocks noChangeAspect="1"/>
          </p:cNvSpPr>
          <p:nvPr/>
        </p:nvSpPr>
        <p:spPr>
          <a:xfrm>
            <a:off x="5792131" y="6489965"/>
            <a:ext cx="1115939" cy="443769"/>
          </a:xfrm>
          <a:custGeom>
            <a:avLst/>
            <a:gdLst/>
            <a:ahLst/>
            <a:cxnLst/>
            <a:rect l="l" t="t" r="r" b="b"/>
            <a:pathLst>
              <a:path w="1115939" h="443769">
                <a:moveTo>
                  <a:pt x="557969" y="0"/>
                </a:moveTo>
                <a:cubicBezTo>
                  <a:pt x="830120" y="0"/>
                  <a:pt x="1058049" y="189335"/>
                  <a:pt x="1115939" y="443769"/>
                </a:cubicBezTo>
                <a:lnTo>
                  <a:pt x="0" y="443769"/>
                </a:lnTo>
                <a:cubicBezTo>
                  <a:pt x="57889" y="189335"/>
                  <a:pt x="285818" y="0"/>
                  <a:pt x="55796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8" name="Oval 127"/>
          <p:cNvSpPr>
            <a:spLocks noChangeAspect="1"/>
          </p:cNvSpPr>
          <p:nvPr/>
        </p:nvSpPr>
        <p:spPr>
          <a:xfrm>
            <a:off x="6127999" y="6408840"/>
            <a:ext cx="1237019" cy="524894"/>
          </a:xfrm>
          <a:custGeom>
            <a:avLst/>
            <a:gdLst/>
            <a:ahLst/>
            <a:cxnLst/>
            <a:rect l="l" t="t" r="r" b="b"/>
            <a:pathLst>
              <a:path w="1237019" h="524894">
                <a:moveTo>
                  <a:pt x="618509" y="0"/>
                </a:moveTo>
                <a:cubicBezTo>
                  <a:pt x="930325" y="0"/>
                  <a:pt x="1189147" y="226891"/>
                  <a:pt x="1237019" y="524894"/>
                </a:cubicBezTo>
                <a:lnTo>
                  <a:pt x="0" y="524894"/>
                </a:lnTo>
                <a:cubicBezTo>
                  <a:pt x="47872" y="226891"/>
                  <a:pt x="306694" y="0"/>
                  <a:pt x="61850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9" name="Oval 128"/>
          <p:cNvSpPr>
            <a:spLocks noChangeAspect="1"/>
          </p:cNvSpPr>
          <p:nvPr/>
        </p:nvSpPr>
        <p:spPr>
          <a:xfrm>
            <a:off x="7577655" y="6408841"/>
            <a:ext cx="1211408" cy="524893"/>
          </a:xfrm>
          <a:custGeom>
            <a:avLst/>
            <a:gdLst/>
            <a:ahLst/>
            <a:cxnLst/>
            <a:rect l="l" t="t" r="r" b="b"/>
            <a:pathLst>
              <a:path w="1211408" h="524893">
                <a:moveTo>
                  <a:pt x="605704" y="0"/>
                </a:moveTo>
                <a:cubicBezTo>
                  <a:pt x="914574" y="0"/>
                  <a:pt x="1170243" y="227782"/>
                  <a:pt x="1211408" y="524893"/>
                </a:cubicBezTo>
                <a:lnTo>
                  <a:pt x="0" y="524893"/>
                </a:lnTo>
                <a:cubicBezTo>
                  <a:pt x="41165" y="227782"/>
                  <a:pt x="296834" y="0"/>
                  <a:pt x="605704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7" name="Oval 96"/>
          <p:cNvSpPr>
            <a:spLocks noChangeAspect="1"/>
          </p:cNvSpPr>
          <p:nvPr/>
        </p:nvSpPr>
        <p:spPr>
          <a:xfrm>
            <a:off x="11073" y="4941986"/>
            <a:ext cx="611230" cy="61123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8" name="Oval 97"/>
          <p:cNvSpPr>
            <a:spLocks noChangeAspect="1"/>
          </p:cNvSpPr>
          <p:nvPr/>
        </p:nvSpPr>
        <p:spPr>
          <a:xfrm>
            <a:off x="-69625" y="6172569"/>
            <a:ext cx="778097" cy="750322"/>
          </a:xfrm>
          <a:custGeom>
            <a:avLst/>
            <a:gdLst/>
            <a:ahLst/>
            <a:cxnLst/>
            <a:rect l="l" t="t" r="r" b="b"/>
            <a:pathLst>
              <a:path w="778097" h="750322">
                <a:moveTo>
                  <a:pt x="261411" y="0"/>
                </a:moveTo>
                <a:cubicBezTo>
                  <a:pt x="546769" y="0"/>
                  <a:pt x="778097" y="231328"/>
                  <a:pt x="778097" y="516686"/>
                </a:cubicBezTo>
                <a:cubicBezTo>
                  <a:pt x="778097" y="601179"/>
                  <a:pt x="757816" y="680934"/>
                  <a:pt x="719843" y="750322"/>
                </a:cubicBezTo>
                <a:lnTo>
                  <a:pt x="0" y="750322"/>
                </a:lnTo>
                <a:lnTo>
                  <a:pt x="0" y="73330"/>
                </a:lnTo>
                <a:cubicBezTo>
                  <a:pt x="75863" y="26083"/>
                  <a:pt x="165591" y="0"/>
                  <a:pt x="26141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9" name="Oval 98"/>
          <p:cNvSpPr>
            <a:spLocks noChangeAspect="1"/>
          </p:cNvSpPr>
          <p:nvPr/>
        </p:nvSpPr>
        <p:spPr>
          <a:xfrm>
            <a:off x="-69625" y="5158575"/>
            <a:ext cx="563524" cy="897560"/>
          </a:xfrm>
          <a:custGeom>
            <a:avLst/>
            <a:gdLst/>
            <a:ahLst/>
            <a:cxnLst/>
            <a:rect l="l" t="t" r="r" b="b"/>
            <a:pathLst>
              <a:path w="563524" h="897560">
                <a:moveTo>
                  <a:pt x="114744" y="0"/>
                </a:moveTo>
                <a:cubicBezTo>
                  <a:pt x="362598" y="0"/>
                  <a:pt x="563524" y="200926"/>
                  <a:pt x="563524" y="448780"/>
                </a:cubicBezTo>
                <a:cubicBezTo>
                  <a:pt x="563524" y="696634"/>
                  <a:pt x="362598" y="897560"/>
                  <a:pt x="114744" y="897560"/>
                </a:cubicBezTo>
                <a:cubicBezTo>
                  <a:pt x="74918" y="897560"/>
                  <a:pt x="36304" y="892373"/>
                  <a:pt x="0" y="880900"/>
                </a:cubicBezTo>
                <a:lnTo>
                  <a:pt x="0" y="16661"/>
                </a:lnTo>
                <a:cubicBezTo>
                  <a:pt x="36304" y="5188"/>
                  <a:pt x="74918" y="0"/>
                  <a:pt x="11474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0" name="Oval 99"/>
          <p:cNvSpPr>
            <a:spLocks noChangeAspect="1"/>
          </p:cNvSpPr>
          <p:nvPr/>
        </p:nvSpPr>
        <p:spPr>
          <a:xfrm>
            <a:off x="-25758" y="482386"/>
            <a:ext cx="598416" cy="905704"/>
          </a:xfrm>
          <a:custGeom>
            <a:avLst/>
            <a:gdLst/>
            <a:ahLst/>
            <a:cxnLst/>
            <a:rect l="l" t="t" r="r" b="b"/>
            <a:pathLst>
              <a:path w="598416" h="905704">
                <a:moveTo>
                  <a:pt x="145564" y="0"/>
                </a:moveTo>
                <a:cubicBezTo>
                  <a:pt x="395667" y="0"/>
                  <a:pt x="598416" y="202749"/>
                  <a:pt x="598416" y="452852"/>
                </a:cubicBezTo>
                <a:cubicBezTo>
                  <a:pt x="598416" y="702955"/>
                  <a:pt x="395667" y="905704"/>
                  <a:pt x="145564" y="905704"/>
                </a:cubicBezTo>
                <a:cubicBezTo>
                  <a:pt x="94398" y="905704"/>
                  <a:pt x="45214" y="897218"/>
                  <a:pt x="0" y="879648"/>
                </a:cubicBezTo>
                <a:lnTo>
                  <a:pt x="0" y="26056"/>
                </a:lnTo>
                <a:cubicBezTo>
                  <a:pt x="45214" y="8486"/>
                  <a:pt x="94398" y="0"/>
                  <a:pt x="14556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Oval 100"/>
          <p:cNvSpPr>
            <a:spLocks noChangeAspect="1"/>
          </p:cNvSpPr>
          <p:nvPr/>
        </p:nvSpPr>
        <p:spPr>
          <a:xfrm>
            <a:off x="474208" y="836793"/>
            <a:ext cx="910817" cy="91081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Oval 101"/>
          <p:cNvSpPr>
            <a:spLocks noChangeAspect="1"/>
          </p:cNvSpPr>
          <p:nvPr/>
        </p:nvSpPr>
        <p:spPr>
          <a:xfrm>
            <a:off x="319223" y="1452260"/>
            <a:ext cx="772993" cy="772993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" name="Oval 102"/>
          <p:cNvSpPr>
            <a:spLocks noChangeAspect="1"/>
          </p:cNvSpPr>
          <p:nvPr/>
        </p:nvSpPr>
        <p:spPr>
          <a:xfrm>
            <a:off x="371257" y="1886983"/>
            <a:ext cx="610366" cy="610366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" name="Oval 103"/>
          <p:cNvSpPr>
            <a:spLocks noChangeAspect="1"/>
          </p:cNvSpPr>
          <p:nvPr/>
        </p:nvSpPr>
        <p:spPr>
          <a:xfrm>
            <a:off x="154676" y="1919682"/>
            <a:ext cx="521764" cy="52176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Oval 104"/>
          <p:cNvSpPr>
            <a:spLocks noChangeAspect="1"/>
          </p:cNvSpPr>
          <p:nvPr/>
        </p:nvSpPr>
        <p:spPr>
          <a:xfrm>
            <a:off x="7302517" y="-61709"/>
            <a:ext cx="910818" cy="750833"/>
          </a:xfrm>
          <a:custGeom>
            <a:avLst/>
            <a:gdLst/>
            <a:ahLst/>
            <a:cxnLst/>
            <a:rect l="l" t="t" r="r" b="b"/>
            <a:pathLst>
              <a:path w="910818" h="750833">
                <a:moveTo>
                  <a:pt x="111441" y="0"/>
                </a:moveTo>
                <a:lnTo>
                  <a:pt x="799378" y="0"/>
                </a:lnTo>
                <a:cubicBezTo>
                  <a:pt x="869408" y="78400"/>
                  <a:pt x="910818" y="182076"/>
                  <a:pt x="910818" y="295424"/>
                </a:cubicBezTo>
                <a:cubicBezTo>
                  <a:pt x="910818" y="546939"/>
                  <a:pt x="706924" y="750833"/>
                  <a:pt x="455409" y="750833"/>
                </a:cubicBezTo>
                <a:cubicBezTo>
                  <a:pt x="203894" y="750833"/>
                  <a:pt x="0" y="546939"/>
                  <a:pt x="0" y="295424"/>
                </a:cubicBezTo>
                <a:cubicBezTo>
                  <a:pt x="0" y="182076"/>
                  <a:pt x="41410" y="78400"/>
                  <a:pt x="11144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6" name="Oval 105"/>
          <p:cNvSpPr>
            <a:spLocks noChangeAspect="1"/>
          </p:cNvSpPr>
          <p:nvPr/>
        </p:nvSpPr>
        <p:spPr>
          <a:xfrm>
            <a:off x="8718124" y="-61709"/>
            <a:ext cx="473874" cy="613011"/>
          </a:xfrm>
          <a:custGeom>
            <a:avLst/>
            <a:gdLst/>
            <a:ahLst/>
            <a:cxnLst/>
            <a:rect l="l" t="t" r="r" b="b"/>
            <a:pathLst>
              <a:path w="473874" h="613011">
                <a:moveTo>
                  <a:pt x="29684" y="0"/>
                </a:moveTo>
                <a:lnTo>
                  <a:pt x="473874" y="0"/>
                </a:lnTo>
                <a:lnTo>
                  <a:pt x="473874" y="611150"/>
                </a:lnTo>
                <a:cubicBezTo>
                  <a:pt x="467789" y="612887"/>
                  <a:pt x="461614" y="613011"/>
                  <a:pt x="455409" y="613011"/>
                </a:cubicBezTo>
                <a:cubicBezTo>
                  <a:pt x="203894" y="613011"/>
                  <a:pt x="0" y="409117"/>
                  <a:pt x="0" y="157602"/>
                </a:cubicBezTo>
                <a:cubicBezTo>
                  <a:pt x="0" y="101995"/>
                  <a:pt x="9966" y="48716"/>
                  <a:pt x="2968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7" name="Oval 106"/>
          <p:cNvSpPr>
            <a:spLocks noChangeAspect="1"/>
          </p:cNvSpPr>
          <p:nvPr/>
        </p:nvSpPr>
        <p:spPr>
          <a:xfrm>
            <a:off x="7748238" y="282933"/>
            <a:ext cx="1128521" cy="1128521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8" name="Oval 107"/>
          <p:cNvSpPr>
            <a:spLocks noChangeAspect="1"/>
          </p:cNvSpPr>
          <p:nvPr/>
        </p:nvSpPr>
        <p:spPr>
          <a:xfrm>
            <a:off x="8914718" y="749603"/>
            <a:ext cx="277280" cy="907992"/>
          </a:xfrm>
          <a:custGeom>
            <a:avLst/>
            <a:gdLst/>
            <a:ahLst/>
            <a:cxnLst/>
            <a:rect l="l" t="t" r="r" b="b"/>
            <a:pathLst>
              <a:path w="277280" h="907992">
                <a:moveTo>
                  <a:pt x="277280" y="0"/>
                </a:moveTo>
                <a:lnTo>
                  <a:pt x="277280" y="907992"/>
                </a:lnTo>
                <a:cubicBezTo>
                  <a:pt x="112021" y="824131"/>
                  <a:pt x="0" y="652146"/>
                  <a:pt x="0" y="453996"/>
                </a:cubicBezTo>
                <a:cubicBezTo>
                  <a:pt x="0" y="255847"/>
                  <a:pt x="112021" y="83861"/>
                  <a:pt x="277280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9" name="Oval 108"/>
          <p:cNvSpPr>
            <a:spLocks noChangeAspect="1"/>
          </p:cNvSpPr>
          <p:nvPr/>
        </p:nvSpPr>
        <p:spPr>
          <a:xfrm>
            <a:off x="7590871" y="728498"/>
            <a:ext cx="969734" cy="9697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0" name="Oval 109"/>
          <p:cNvSpPr>
            <a:spLocks noChangeAspect="1"/>
          </p:cNvSpPr>
          <p:nvPr/>
        </p:nvSpPr>
        <p:spPr>
          <a:xfrm>
            <a:off x="7470041" y="1326476"/>
            <a:ext cx="608190" cy="60819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1" name="Oval 110"/>
          <p:cNvSpPr>
            <a:spLocks noChangeAspect="1"/>
          </p:cNvSpPr>
          <p:nvPr/>
        </p:nvSpPr>
        <p:spPr>
          <a:xfrm>
            <a:off x="7629941" y="5611427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2" name="Oval 111"/>
          <p:cNvSpPr>
            <a:spLocks noChangeAspect="1"/>
          </p:cNvSpPr>
          <p:nvPr/>
        </p:nvSpPr>
        <p:spPr>
          <a:xfrm>
            <a:off x="6972882" y="5242254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3" name="Oval 112"/>
          <p:cNvSpPr>
            <a:spLocks noChangeAspect="1"/>
          </p:cNvSpPr>
          <p:nvPr/>
        </p:nvSpPr>
        <p:spPr>
          <a:xfrm>
            <a:off x="7494454" y="4928166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4" name="Oval 113"/>
          <p:cNvSpPr>
            <a:spLocks noChangeAspect="1"/>
          </p:cNvSpPr>
          <p:nvPr/>
        </p:nvSpPr>
        <p:spPr>
          <a:xfrm>
            <a:off x="8229034" y="5666511"/>
            <a:ext cx="605634" cy="6056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5" name="Oval 114"/>
          <p:cNvSpPr>
            <a:spLocks noChangeAspect="1"/>
          </p:cNvSpPr>
          <p:nvPr/>
        </p:nvSpPr>
        <p:spPr>
          <a:xfrm>
            <a:off x="8078231" y="4097842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6" name="Oval 115"/>
          <p:cNvSpPr>
            <a:spLocks noChangeAspect="1"/>
          </p:cNvSpPr>
          <p:nvPr/>
        </p:nvSpPr>
        <p:spPr>
          <a:xfrm>
            <a:off x="8411816" y="5057878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7" name="Oval 116"/>
          <p:cNvSpPr>
            <a:spLocks noChangeAspect="1"/>
          </p:cNvSpPr>
          <p:nvPr/>
        </p:nvSpPr>
        <p:spPr>
          <a:xfrm>
            <a:off x="8688590" y="4790335"/>
            <a:ext cx="503408" cy="553550"/>
          </a:xfrm>
          <a:custGeom>
            <a:avLst/>
            <a:gdLst/>
            <a:ahLst/>
            <a:cxnLst/>
            <a:rect l="l" t="t" r="r" b="b"/>
            <a:pathLst>
              <a:path w="503408" h="553550">
                <a:moveTo>
                  <a:pt x="276775" y="0"/>
                </a:moveTo>
                <a:cubicBezTo>
                  <a:pt x="370698" y="0"/>
                  <a:pt x="453694" y="46784"/>
                  <a:pt x="503408" y="118545"/>
                </a:cubicBezTo>
                <a:lnTo>
                  <a:pt x="503408" y="435005"/>
                </a:lnTo>
                <a:cubicBezTo>
                  <a:pt x="453694" y="506767"/>
                  <a:pt x="370698" y="553550"/>
                  <a:pt x="276775" y="553550"/>
                </a:cubicBezTo>
                <a:cubicBezTo>
                  <a:pt x="123916" y="553550"/>
                  <a:pt x="0" y="429634"/>
                  <a:pt x="0" y="276775"/>
                </a:cubicBezTo>
                <a:cubicBezTo>
                  <a:pt x="0" y="123916"/>
                  <a:pt x="123916" y="0"/>
                  <a:pt x="276775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FE4659-7985-49B0-AFB9-855F1780E650}" type="datetimeFigureOut">
              <a:rPr lang="cs-CZ" smtClean="0"/>
              <a:pPr/>
              <a:t>19.11.2013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5" name="Oval 54"/>
          <p:cNvSpPr>
            <a:spLocks noChangeAspect="1"/>
          </p:cNvSpPr>
          <p:nvPr/>
        </p:nvSpPr>
        <p:spPr>
          <a:xfrm>
            <a:off x="1583172" y="5454223"/>
            <a:ext cx="1909234" cy="1468668"/>
          </a:xfrm>
          <a:custGeom>
            <a:avLst/>
            <a:gdLst/>
            <a:ahLst/>
            <a:cxnLst/>
            <a:rect l="l" t="t" r="r" b="b"/>
            <a:pathLst>
              <a:path w="1909234" h="1468668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144075"/>
                  <a:pt x="1854043" y="1320642"/>
                  <a:pt x="1758159" y="1468668"/>
                </a:cubicBezTo>
                <a:lnTo>
                  <a:pt x="151075" y="1468668"/>
                </a:lnTo>
                <a:cubicBezTo>
                  <a:pt x="55192" y="1320642"/>
                  <a:pt x="0" y="114407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7" name="Oval 56"/>
          <p:cNvSpPr>
            <a:spLocks noChangeAspect="1"/>
          </p:cNvSpPr>
          <p:nvPr/>
        </p:nvSpPr>
        <p:spPr>
          <a:xfrm>
            <a:off x="8570944" y="3382942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8" name="Oval 57"/>
          <p:cNvSpPr>
            <a:spLocks noChangeAspect="1"/>
          </p:cNvSpPr>
          <p:nvPr/>
        </p:nvSpPr>
        <p:spPr>
          <a:xfrm>
            <a:off x="8398204" y="35360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9" name="Oval 58"/>
          <p:cNvSpPr>
            <a:spLocks noChangeAspect="1"/>
          </p:cNvSpPr>
          <p:nvPr/>
        </p:nvSpPr>
        <p:spPr>
          <a:xfrm>
            <a:off x="8608408" y="36884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0" name="Oval 59"/>
          <p:cNvSpPr>
            <a:spLocks noChangeAspect="1"/>
          </p:cNvSpPr>
          <p:nvPr/>
        </p:nvSpPr>
        <p:spPr>
          <a:xfrm>
            <a:off x="154676" y="2698928"/>
            <a:ext cx="467627" cy="46762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" name="Oval 60"/>
          <p:cNvSpPr>
            <a:spLocks noChangeAspect="1"/>
          </p:cNvSpPr>
          <p:nvPr/>
        </p:nvSpPr>
        <p:spPr>
          <a:xfrm>
            <a:off x="474208" y="3166555"/>
            <a:ext cx="458770" cy="45877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2" name="Oval 61"/>
          <p:cNvSpPr>
            <a:spLocks noChangeAspect="1"/>
          </p:cNvSpPr>
          <p:nvPr/>
        </p:nvSpPr>
        <p:spPr>
          <a:xfrm>
            <a:off x="270258" y="3382942"/>
            <a:ext cx="352045" cy="3520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3" name="Oval 62"/>
          <p:cNvSpPr>
            <a:spLocks noChangeAspect="1"/>
          </p:cNvSpPr>
          <p:nvPr/>
        </p:nvSpPr>
        <p:spPr>
          <a:xfrm>
            <a:off x="-86601" y="2581479"/>
            <a:ext cx="1360441" cy="1909234"/>
          </a:xfrm>
          <a:custGeom>
            <a:avLst/>
            <a:gdLst/>
            <a:ahLst/>
            <a:cxnLst/>
            <a:rect l="l" t="t" r="r" b="b"/>
            <a:pathLst>
              <a:path w="1360441" h="1909234">
                <a:moveTo>
                  <a:pt x="405824" y="0"/>
                </a:moveTo>
                <a:cubicBezTo>
                  <a:pt x="933044" y="0"/>
                  <a:pt x="1360441" y="427397"/>
                  <a:pt x="1360441" y="954617"/>
                </a:cubicBezTo>
                <a:cubicBezTo>
                  <a:pt x="1360441" y="1481837"/>
                  <a:pt x="933044" y="1909234"/>
                  <a:pt x="405824" y="1909234"/>
                </a:cubicBezTo>
                <a:cubicBezTo>
                  <a:pt x="260527" y="1909234"/>
                  <a:pt x="122812" y="1876773"/>
                  <a:pt x="0" y="1817719"/>
                </a:cubicBezTo>
                <a:lnTo>
                  <a:pt x="0" y="91515"/>
                </a:lnTo>
                <a:cubicBezTo>
                  <a:pt x="122812" y="32461"/>
                  <a:pt x="260527" y="0"/>
                  <a:pt x="405824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64" name="Oval 63"/>
          <p:cNvSpPr>
            <a:spLocks noChangeAspect="1"/>
          </p:cNvSpPr>
          <p:nvPr/>
        </p:nvSpPr>
        <p:spPr>
          <a:xfrm>
            <a:off x="6173123" y="2395416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iming>
    <p:tnLst>
      <p:par>
        <p:cTn id="1" dur="indefinite" restart="never" nodeType="tmRoot"/>
      </p:par>
    </p:tnLst>
  </p:timing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3156554713"/>
              </p:ext>
            </p:extLst>
          </p:nvPr>
        </p:nvGraphicFramePr>
        <p:xfrm>
          <a:off x="683568" y="2492896"/>
          <a:ext cx="7772400" cy="14700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3568" y="4777380"/>
            <a:ext cx="7560840" cy="1315916"/>
          </a:xfrm>
        </p:spPr>
        <p:txBody>
          <a:bodyPr>
            <a:normAutofit/>
          </a:bodyPr>
          <a:lstStyle/>
          <a:p>
            <a:r>
              <a:rPr lang="cs-CZ" u="sng" dirty="0"/>
              <a:t>anotace</a:t>
            </a:r>
            <a:r>
              <a:rPr lang="cs-CZ" dirty="0"/>
              <a:t>: výklad s úkoly k učebnici pro 4.ročník (FRAUS – </a:t>
            </a:r>
            <a:r>
              <a:rPr lang="cs-CZ" dirty="0" smtClean="0"/>
              <a:t>SPOLEČNOST) – Jan Lucemburský, Karel IV., česká a moravská středověká města, země koruny české</a:t>
            </a:r>
            <a:endParaRPr lang="cs-CZ" dirty="0"/>
          </a:p>
          <a:p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9712" y="54868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81967926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260648"/>
            <a:ext cx="8712968" cy="1008112"/>
          </a:xfrm>
        </p:spPr>
        <p:txBody>
          <a:bodyPr/>
          <a:lstStyle/>
          <a:p>
            <a:pPr algn="ctr"/>
            <a:r>
              <a:rPr lang="cs-CZ" b="1" dirty="0" smtClean="0"/>
              <a:t>LUCEMBURKOVÉ NA ČESKÉM TRŮNU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340768"/>
            <a:ext cx="8640960" cy="5328591"/>
          </a:xfrm>
        </p:spPr>
        <p:txBody>
          <a:bodyPr>
            <a:normAutofit lnSpcReduction="10000"/>
          </a:bodyPr>
          <a:lstStyle/>
          <a:p>
            <a:endParaRPr lang="cs-CZ" sz="2800" b="1" dirty="0" smtClean="0"/>
          </a:p>
          <a:p>
            <a:endParaRPr lang="cs-CZ" sz="2800" b="1" dirty="0"/>
          </a:p>
          <a:p>
            <a:endParaRPr lang="cs-CZ" sz="2800" b="1" dirty="0" smtClean="0"/>
          </a:p>
          <a:p>
            <a:pPr>
              <a:buFont typeface="Wingdings" pitchFamily="2" charset="2"/>
              <a:buChar char="v"/>
            </a:pPr>
            <a:r>
              <a:rPr lang="cs-CZ" sz="2800" b="1" dirty="0" smtClean="0"/>
              <a:t>Jan Lucemburský</a:t>
            </a:r>
            <a:r>
              <a:rPr lang="cs-CZ" sz="2800" dirty="0" smtClean="0"/>
              <a:t> (14) se oženil s Eliškou Přemyslovnou(18)</a:t>
            </a:r>
          </a:p>
          <a:p>
            <a:pPr>
              <a:buFont typeface="Wingdings" pitchFamily="2" charset="2"/>
              <a:buChar char="v"/>
            </a:pPr>
            <a:r>
              <a:rPr lang="cs-CZ" sz="2800" dirty="0" smtClean="0"/>
              <a:t>nenašel cestu k české šlechtě</a:t>
            </a:r>
          </a:p>
          <a:p>
            <a:pPr>
              <a:buFont typeface="Wingdings" pitchFamily="2" charset="2"/>
              <a:buChar char="v"/>
            </a:pPr>
            <a:r>
              <a:rPr lang="cs-CZ" sz="2400" dirty="0" smtClean="0"/>
              <a:t>vyhledával bitvy a turnaje, byl obdivovaným rytířem</a:t>
            </a:r>
          </a:p>
          <a:p>
            <a:pPr>
              <a:buFont typeface="Wingdings" pitchFamily="2" charset="2"/>
              <a:buChar char="v"/>
            </a:pPr>
            <a:r>
              <a:rPr lang="cs-CZ" sz="2800" dirty="0" smtClean="0"/>
              <a:t>padl v bitvě </a:t>
            </a:r>
            <a:r>
              <a:rPr lang="cs-CZ" sz="2800" smtClean="0"/>
              <a:t>u </a:t>
            </a:r>
            <a:r>
              <a:rPr lang="cs-CZ" sz="2800" smtClean="0"/>
              <a:t>Kresčaku </a:t>
            </a:r>
            <a:r>
              <a:rPr lang="cs-CZ" sz="2800" dirty="0" smtClean="0"/>
              <a:t>- v té době již slepý</a:t>
            </a:r>
          </a:p>
          <a:p>
            <a:pPr>
              <a:buFont typeface="Wingdings" pitchFamily="2" charset="2"/>
              <a:buChar char="v"/>
            </a:pPr>
            <a:r>
              <a:rPr lang="cs-CZ" sz="2800" dirty="0" smtClean="0"/>
              <a:t>známá jsou jeho slova : Toho bohdá nebude, aby český král z boje utíkal.</a:t>
            </a:r>
            <a:endParaRPr lang="cs-CZ" sz="28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3568" y="1124744"/>
            <a:ext cx="3168352" cy="19618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48064" y="1058696"/>
            <a:ext cx="2425452" cy="20939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484064894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-82928"/>
            <a:ext cx="7773185" cy="924475"/>
          </a:xfrm>
        </p:spPr>
        <p:txBody>
          <a:bodyPr/>
          <a:lstStyle/>
          <a:p>
            <a:r>
              <a:rPr lang="cs-CZ" b="1" dirty="0" smtClean="0"/>
              <a:t>Karel IV. </a:t>
            </a:r>
            <a:r>
              <a:rPr lang="cs-CZ" dirty="0" smtClean="0"/>
              <a:t>(1346 – 1378)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4796" y="980728"/>
            <a:ext cx="8928992" cy="6264696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v"/>
            </a:pPr>
            <a:endParaRPr lang="cs-CZ" sz="2800" dirty="0" smtClean="0"/>
          </a:p>
          <a:p>
            <a:pPr>
              <a:buFont typeface="Wingdings" pitchFamily="2" charset="2"/>
              <a:buChar char="v"/>
            </a:pPr>
            <a:endParaRPr lang="cs-CZ" sz="2800" dirty="0"/>
          </a:p>
          <a:p>
            <a:pPr>
              <a:buFont typeface="Wingdings" pitchFamily="2" charset="2"/>
              <a:buChar char="v"/>
            </a:pPr>
            <a:endParaRPr lang="cs-CZ" sz="2800" dirty="0" smtClean="0"/>
          </a:p>
          <a:p>
            <a:pPr>
              <a:buFont typeface="Wingdings" pitchFamily="2" charset="2"/>
              <a:buChar char="v"/>
            </a:pPr>
            <a:endParaRPr lang="cs-CZ" sz="2800" dirty="0" smtClean="0"/>
          </a:p>
          <a:p>
            <a:pPr>
              <a:buFont typeface="Wingdings" pitchFamily="2" charset="2"/>
              <a:buChar char="v"/>
            </a:pPr>
            <a:r>
              <a:rPr lang="cs-CZ" sz="2800" dirty="0" smtClean="0"/>
              <a:t>syn </a:t>
            </a:r>
            <a:r>
              <a:rPr lang="cs-CZ" sz="2800" dirty="0"/>
              <a:t>Jana Lucemburského a Elišky </a:t>
            </a:r>
            <a:r>
              <a:rPr lang="cs-CZ" sz="2800" dirty="0" smtClean="0"/>
              <a:t>Přemyslovny</a:t>
            </a:r>
          </a:p>
          <a:p>
            <a:pPr>
              <a:buFont typeface="Wingdings" pitchFamily="2" charset="2"/>
              <a:buChar char="v"/>
            </a:pPr>
            <a:r>
              <a:rPr lang="cs-CZ" sz="2800" dirty="0" smtClean="0"/>
              <a:t>původním jménem Václav</a:t>
            </a:r>
            <a:endParaRPr lang="cs-CZ" sz="2800" dirty="0"/>
          </a:p>
          <a:p>
            <a:pPr>
              <a:buFont typeface="Wingdings" pitchFamily="2" charset="2"/>
              <a:buChar char="v"/>
            </a:pPr>
            <a:r>
              <a:rPr lang="cs-CZ" sz="2800" dirty="0" smtClean="0"/>
              <a:t>jméno Karel obdržel jako chlapec ve Francii</a:t>
            </a:r>
          </a:p>
          <a:p>
            <a:pPr>
              <a:buFont typeface="Wingdings" pitchFamily="2" charset="2"/>
              <a:buChar char="v"/>
            </a:pPr>
            <a:r>
              <a:rPr lang="cs-CZ" sz="2800" dirty="0" smtClean="0"/>
              <a:t>jeden z nejvýznamnějších českých panovníků</a:t>
            </a:r>
          </a:p>
          <a:p>
            <a:pPr>
              <a:buFont typeface="Wingdings" pitchFamily="2" charset="2"/>
              <a:buChar char="v"/>
            </a:pPr>
            <a:r>
              <a:rPr lang="cs-CZ" sz="2800" dirty="0" smtClean="0"/>
              <a:t>římskoněmecký císař</a:t>
            </a:r>
          </a:p>
          <a:p>
            <a:pPr>
              <a:buFont typeface="Wingdings" pitchFamily="2" charset="2"/>
              <a:buChar char="v"/>
            </a:pPr>
            <a:r>
              <a:rPr lang="cs-CZ" sz="2800" dirty="0" smtClean="0"/>
              <a:t>Otec vlasti, zemřel zřejmě na zápal plic</a:t>
            </a:r>
          </a:p>
          <a:p>
            <a:pPr>
              <a:buFont typeface="Wingdings" pitchFamily="2" charset="2"/>
              <a:buChar char="v"/>
            </a:pPr>
            <a:endParaRPr lang="cs-CZ" sz="2800" dirty="0" smtClean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476700" y="156936"/>
            <a:ext cx="3581643" cy="28184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1560" y="620687"/>
            <a:ext cx="3672408" cy="2357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-29732" y="2942984"/>
            <a:ext cx="72972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příjezd </a:t>
            </a:r>
            <a:r>
              <a:rPr lang="cs-CZ" dirty="0"/>
              <a:t>Karla IV. do Říma ke korunovaci na císaře (rok 1355</a:t>
            </a:r>
            <a:r>
              <a:rPr lang="cs-CZ" dirty="0" smtClean="0"/>
              <a:t>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00839023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71600" y="-99392"/>
            <a:ext cx="7125113" cy="924475"/>
          </a:xfrm>
        </p:spPr>
        <p:txBody>
          <a:bodyPr/>
          <a:lstStyle/>
          <a:p>
            <a:r>
              <a:rPr lang="cs-CZ" b="1" dirty="0" smtClean="0"/>
              <a:t>               KAREL IV.</a:t>
            </a:r>
            <a:endParaRPr lang="cs-CZ" b="1" dirty="0"/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742758570"/>
              </p:ext>
            </p:extLst>
          </p:nvPr>
        </p:nvGraphicFramePr>
        <p:xfrm>
          <a:off x="-289048" y="587477"/>
          <a:ext cx="9433048" cy="62373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TextovéPole 5"/>
          <p:cNvSpPr txBox="1"/>
          <p:nvPr/>
        </p:nvSpPr>
        <p:spPr>
          <a:xfrm>
            <a:off x="5292080" y="6156012"/>
            <a:ext cx="33052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nejstarší ve střední Evropě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348950376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15616" y="-2767"/>
            <a:ext cx="7125113" cy="924475"/>
          </a:xfrm>
        </p:spPr>
        <p:txBody>
          <a:bodyPr/>
          <a:lstStyle/>
          <a:p>
            <a:r>
              <a:rPr lang="cs-CZ" b="1" dirty="0" smtClean="0"/>
              <a:t>            KAREL IV. </a:t>
            </a:r>
            <a:endParaRPr lang="cs-CZ" b="1" dirty="0"/>
          </a:p>
        </p:txBody>
      </p:sp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xmlns="" val="1812369814"/>
              </p:ext>
            </p:extLst>
          </p:nvPr>
        </p:nvGraphicFramePr>
        <p:xfrm>
          <a:off x="0" y="692696"/>
          <a:ext cx="9036496" cy="61653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1699791028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AsOne/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71600" y="188640"/>
            <a:ext cx="7125113" cy="924475"/>
          </a:xfrm>
        </p:spPr>
        <p:txBody>
          <a:bodyPr/>
          <a:lstStyle/>
          <a:p>
            <a:pPr algn="ctr"/>
            <a:r>
              <a:rPr lang="cs-CZ" b="1" dirty="0" smtClean="0"/>
              <a:t>KAREL IV. - ÚKOLY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836712"/>
            <a:ext cx="9036496" cy="5904656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sz="2800" dirty="0" smtClean="0"/>
              <a:t>Karel IV. byl synem ________ a _________.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800" dirty="0" smtClean="0"/>
              <a:t>Založil novou část Prahy: ______________ .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800" dirty="0" smtClean="0"/>
              <a:t>Na Pražském hradě započal s výstavbou katedrály ________________ .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400" dirty="0" smtClean="0"/>
              <a:t>Založil v Praze první __________ ve střední Evropě.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800" dirty="0" smtClean="0"/>
              <a:t>Nechal postavit hrad _____________ .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800" dirty="0" smtClean="0"/>
              <a:t>Dal zhotovit symboly panovnické moci : </a:t>
            </a:r>
            <a:r>
              <a:rPr lang="cs-CZ" sz="2800" u="sng" dirty="0" smtClean="0"/>
              <a:t>č</a:t>
            </a:r>
            <a:r>
              <a:rPr lang="cs-CZ" sz="2800" dirty="0" smtClean="0"/>
              <a:t>______  </a:t>
            </a:r>
            <a:r>
              <a:rPr lang="cs-CZ" sz="2800" u="sng" dirty="0" smtClean="0"/>
              <a:t>k</a:t>
            </a:r>
            <a:r>
              <a:rPr lang="cs-CZ" sz="2800" dirty="0" smtClean="0"/>
              <a:t>_____________ </a:t>
            </a:r>
            <a:r>
              <a:rPr lang="cs-CZ" sz="2800" u="sng" dirty="0" smtClean="0"/>
              <a:t>k</a:t>
            </a:r>
            <a:r>
              <a:rPr lang="cs-CZ" sz="2800" dirty="0" smtClean="0"/>
              <a:t>___________ .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400" dirty="0" smtClean="0"/>
              <a:t>Na dlouhá léta zajistil pro zemi (vítězné války – mír).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800" dirty="0" smtClean="0"/>
              <a:t>Všechny spory se snažil řešit (osobními souboji – jednáním).</a:t>
            </a:r>
          </a:p>
        </p:txBody>
      </p:sp>
    </p:spTree>
    <p:extLst>
      <p:ext uri="{BB962C8B-B14F-4D97-AF65-F5344CB8AC3E}">
        <p14:creationId xmlns:p14="http://schemas.microsoft.com/office/powerpoint/2010/main" xmlns="" val="558766136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99592" y="7818"/>
            <a:ext cx="7125113" cy="924475"/>
          </a:xfrm>
        </p:spPr>
        <p:txBody>
          <a:bodyPr/>
          <a:lstStyle/>
          <a:p>
            <a:pPr algn="ctr"/>
            <a:r>
              <a:rPr lang="cs-CZ" b="1" dirty="0" smtClean="0"/>
              <a:t>KAREL IV. - ODPOVĚDI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764704"/>
            <a:ext cx="9136926" cy="6336704"/>
          </a:xfrm>
        </p:spPr>
        <p:txBody>
          <a:bodyPr>
            <a:normAutofit lnSpcReduction="1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sz="2800" dirty="0"/>
              <a:t>Karel IV. byl synem </a:t>
            </a:r>
            <a:r>
              <a:rPr lang="cs-CZ" sz="2800" dirty="0" smtClean="0">
                <a:solidFill>
                  <a:srgbClr val="00B050"/>
                </a:solidFill>
              </a:rPr>
              <a:t>Jana Lucemburského a Elišky Přemyslovny</a:t>
            </a:r>
            <a:r>
              <a:rPr lang="cs-CZ" sz="2800" dirty="0" smtClean="0"/>
              <a:t>.</a:t>
            </a:r>
            <a:r>
              <a:rPr lang="cs-CZ" sz="2800" dirty="0" smtClean="0">
                <a:solidFill>
                  <a:srgbClr val="00B050"/>
                </a:solidFill>
              </a:rPr>
              <a:t> </a:t>
            </a:r>
            <a:endParaRPr lang="cs-CZ" sz="2800" dirty="0">
              <a:solidFill>
                <a:srgbClr val="00B050"/>
              </a:solidFill>
            </a:endParaRPr>
          </a:p>
          <a:p>
            <a:pPr marL="514350" indent="-514350">
              <a:buFont typeface="+mj-lt"/>
              <a:buAutoNum type="arabicPeriod"/>
            </a:pPr>
            <a:r>
              <a:rPr lang="cs-CZ" sz="2800" dirty="0"/>
              <a:t>Založil novou část Prahy: </a:t>
            </a:r>
            <a:r>
              <a:rPr lang="cs-CZ" sz="2800" dirty="0" smtClean="0">
                <a:solidFill>
                  <a:srgbClr val="00B050"/>
                </a:solidFill>
              </a:rPr>
              <a:t>Nové Město pražské</a:t>
            </a:r>
            <a:r>
              <a:rPr lang="cs-CZ" sz="2800" dirty="0" smtClean="0"/>
              <a:t>. 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800" dirty="0" smtClean="0"/>
              <a:t>Na Pražském hradě započal s výstavbou katedrály </a:t>
            </a:r>
            <a:r>
              <a:rPr lang="cs-CZ" sz="2800" dirty="0" smtClean="0">
                <a:solidFill>
                  <a:srgbClr val="00B050"/>
                </a:solidFill>
              </a:rPr>
              <a:t>svatého Víta</a:t>
            </a:r>
            <a:r>
              <a:rPr lang="cs-CZ" sz="2800" dirty="0" smtClean="0"/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800" dirty="0" smtClean="0"/>
              <a:t>Založil </a:t>
            </a:r>
            <a:r>
              <a:rPr lang="cs-CZ" sz="2800" dirty="0"/>
              <a:t>v Praze první </a:t>
            </a:r>
            <a:r>
              <a:rPr lang="cs-CZ" sz="2800" dirty="0" smtClean="0">
                <a:solidFill>
                  <a:srgbClr val="E31B38"/>
                </a:solidFill>
              </a:rPr>
              <a:t>univerzitu</a:t>
            </a:r>
            <a:r>
              <a:rPr lang="cs-CZ" sz="2800" dirty="0" smtClean="0"/>
              <a:t> </a:t>
            </a:r>
            <a:r>
              <a:rPr lang="cs-CZ" sz="2800" dirty="0"/>
              <a:t>ve střední Evropě.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800" dirty="0"/>
              <a:t>Nechal postavit hrad </a:t>
            </a:r>
            <a:r>
              <a:rPr lang="cs-CZ" sz="2800" dirty="0" smtClean="0">
                <a:solidFill>
                  <a:srgbClr val="E31B38"/>
                </a:solidFill>
              </a:rPr>
              <a:t>Karlštejn</a:t>
            </a:r>
            <a:r>
              <a:rPr lang="cs-CZ" sz="2800" dirty="0" smtClean="0"/>
              <a:t> </a:t>
            </a:r>
            <a:r>
              <a:rPr lang="cs-CZ" sz="2800" dirty="0"/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800" dirty="0"/>
              <a:t>Dal zhotovit symboly panovnické moci : </a:t>
            </a:r>
            <a:r>
              <a:rPr lang="cs-CZ" sz="2800" dirty="0" smtClean="0">
                <a:solidFill>
                  <a:srgbClr val="E31B38"/>
                </a:solidFill>
              </a:rPr>
              <a:t>české korunovační klenoty</a:t>
            </a:r>
            <a:r>
              <a:rPr lang="cs-CZ" sz="2800" dirty="0" smtClean="0"/>
              <a:t>.</a:t>
            </a:r>
            <a:r>
              <a:rPr lang="cs-CZ" sz="2800" dirty="0" smtClean="0">
                <a:solidFill>
                  <a:srgbClr val="00B050"/>
                </a:solidFill>
              </a:rPr>
              <a:t>   </a:t>
            </a:r>
            <a:endParaRPr lang="cs-CZ" sz="2800" dirty="0">
              <a:solidFill>
                <a:srgbClr val="00B050"/>
              </a:solidFill>
            </a:endParaRPr>
          </a:p>
          <a:p>
            <a:pPr marL="514350" indent="-514350">
              <a:buFont typeface="+mj-lt"/>
              <a:buAutoNum type="arabicPeriod"/>
            </a:pPr>
            <a:r>
              <a:rPr lang="cs-CZ" sz="2800" dirty="0"/>
              <a:t>Na dlouhá léta zajistil pro </a:t>
            </a:r>
            <a:r>
              <a:rPr lang="cs-CZ" sz="2800" dirty="0" smtClean="0"/>
              <a:t>zemi </a:t>
            </a:r>
            <a:r>
              <a:rPr lang="cs-CZ" sz="2800" dirty="0" smtClean="0">
                <a:solidFill>
                  <a:srgbClr val="E31B38"/>
                </a:solidFill>
              </a:rPr>
              <a:t>mír</a:t>
            </a:r>
            <a:r>
              <a:rPr lang="cs-CZ" sz="2800" dirty="0" smtClean="0"/>
              <a:t>.</a:t>
            </a:r>
            <a:endParaRPr lang="cs-CZ" sz="2800" dirty="0"/>
          </a:p>
          <a:p>
            <a:pPr marL="514350" indent="-514350">
              <a:buFont typeface="+mj-lt"/>
              <a:buAutoNum type="arabicPeriod"/>
            </a:pPr>
            <a:r>
              <a:rPr lang="cs-CZ" sz="2800" dirty="0"/>
              <a:t>Všechny spory se snažil řešit </a:t>
            </a:r>
            <a:r>
              <a:rPr lang="cs-CZ" sz="2800" dirty="0" smtClean="0">
                <a:solidFill>
                  <a:srgbClr val="E31B38"/>
                </a:solidFill>
              </a:rPr>
              <a:t>jednáním</a:t>
            </a:r>
            <a:r>
              <a:rPr lang="cs-CZ" sz="2800" dirty="0" smtClean="0"/>
              <a:t>.</a:t>
            </a:r>
            <a:endParaRPr lang="cs-CZ" sz="2800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50834212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39862" y="72633"/>
            <a:ext cx="8784976" cy="924475"/>
          </a:xfrm>
        </p:spPr>
        <p:txBody>
          <a:bodyPr/>
          <a:lstStyle/>
          <a:p>
            <a:pPr algn="ctr"/>
            <a:r>
              <a:rPr lang="cs-CZ" b="1" dirty="0" smtClean="0"/>
              <a:t>ČESKÁ STŘEDOVĚKÁ MĚSTA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" y="764704"/>
            <a:ext cx="9133282" cy="6264695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v"/>
            </a:pPr>
            <a:r>
              <a:rPr lang="cs-CZ" sz="2400" dirty="0" smtClean="0"/>
              <a:t>druhé největší město Českého království–</a:t>
            </a:r>
            <a:r>
              <a:rPr lang="cs-CZ" sz="2400" b="1" dirty="0" smtClean="0"/>
              <a:t>Kutná Hora</a:t>
            </a:r>
            <a:endParaRPr lang="cs-CZ" sz="2400" b="1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1560" y="1052736"/>
            <a:ext cx="3048000" cy="228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39862" y="3291751"/>
            <a:ext cx="399513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kamenná kašna v Kutné Hoře</a:t>
            </a:r>
            <a:endParaRPr lang="cs-CZ" sz="2000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27984" y="816985"/>
            <a:ext cx="3906254" cy="25488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4166724" y="3365816"/>
            <a:ext cx="505856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chrám svaté Barbory – gotický skvost</a:t>
            </a:r>
            <a:endParaRPr lang="cs-CZ" sz="2000" dirty="0"/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90747" y="4087392"/>
            <a:ext cx="3672408" cy="23870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1190294" y="6457890"/>
            <a:ext cx="246926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Jindřichův Hradec</a:t>
            </a:r>
            <a:endParaRPr lang="cs-CZ" sz="20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4860032" y="6517571"/>
            <a:ext cx="392710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středověké hradby v Třeboni</a:t>
            </a:r>
            <a:endParaRPr lang="cs-CZ" sz="2000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26986" y="4109010"/>
            <a:ext cx="3593191" cy="24085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095067902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2984" y="167183"/>
            <a:ext cx="8023315" cy="924475"/>
          </a:xfrm>
        </p:spPr>
        <p:txBody>
          <a:bodyPr/>
          <a:lstStyle/>
          <a:p>
            <a:r>
              <a:rPr lang="cs-CZ" b="1" dirty="0" smtClean="0"/>
              <a:t>MORAVSKÁ STŘEDOVĚKÁ MĚSTA</a:t>
            </a:r>
            <a:endParaRPr lang="cs-CZ" b="1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7842" y="971436"/>
            <a:ext cx="4146037" cy="31095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269487" y="4080964"/>
            <a:ext cx="39660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olomoucké středověké opevnění</a:t>
            </a:r>
            <a:endParaRPr lang="cs-CZ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11115" y="1522512"/>
            <a:ext cx="4319207" cy="31453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4775877" y="4702837"/>
            <a:ext cx="39896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brněnské náměstí ve středověku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4367782" y="6165304"/>
            <a:ext cx="10727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Znojmo</a:t>
            </a: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2705" y="4450296"/>
            <a:ext cx="3557001" cy="23631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827390005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27584" y="0"/>
            <a:ext cx="7125113" cy="924475"/>
          </a:xfrm>
        </p:spPr>
        <p:txBody>
          <a:bodyPr/>
          <a:lstStyle/>
          <a:p>
            <a:pPr algn="ctr"/>
            <a:r>
              <a:rPr lang="cs-CZ" b="1" dirty="0" smtClean="0"/>
              <a:t>STŘEDOVĚKÁ MĚSTA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504" y="764704"/>
            <a:ext cx="8928992" cy="6336704"/>
          </a:xfrm>
        </p:spPr>
        <p:txBody>
          <a:bodyPr>
            <a:normAutofit lnSpcReduction="10000"/>
          </a:bodyPr>
          <a:lstStyle/>
          <a:p>
            <a:pPr>
              <a:buFont typeface="Wingdings" pitchFamily="2" charset="2"/>
              <a:buChar char="v"/>
            </a:pPr>
            <a:endParaRPr lang="cs-CZ" sz="2800" u="sng" dirty="0" smtClean="0"/>
          </a:p>
          <a:p>
            <a:pPr>
              <a:buFont typeface="Wingdings" pitchFamily="2" charset="2"/>
              <a:buChar char="v"/>
            </a:pPr>
            <a:endParaRPr lang="cs-CZ" sz="2800" u="sng" dirty="0" smtClean="0"/>
          </a:p>
          <a:p>
            <a:pPr>
              <a:buFont typeface="Wingdings" pitchFamily="2" charset="2"/>
              <a:buChar char="v"/>
            </a:pPr>
            <a:endParaRPr lang="cs-CZ" sz="2800" u="sng" dirty="0" smtClean="0"/>
          </a:p>
          <a:p>
            <a:pPr>
              <a:buFont typeface="Wingdings" pitchFamily="2" charset="2"/>
              <a:buChar char="v"/>
            </a:pPr>
            <a:endParaRPr lang="cs-CZ" sz="2800" u="sng" dirty="0" smtClean="0"/>
          </a:p>
          <a:p>
            <a:pPr>
              <a:buFont typeface="Wingdings" pitchFamily="2" charset="2"/>
              <a:buChar char="v"/>
            </a:pPr>
            <a:endParaRPr lang="cs-CZ" sz="2800" u="sng" dirty="0" smtClean="0"/>
          </a:p>
          <a:p>
            <a:pPr>
              <a:buFont typeface="Wingdings" pitchFamily="2" charset="2"/>
              <a:buChar char="v"/>
            </a:pPr>
            <a:endParaRPr lang="cs-CZ" sz="2800" u="sng" dirty="0" smtClean="0"/>
          </a:p>
          <a:p>
            <a:pPr>
              <a:buFont typeface="Wingdings" pitchFamily="2" charset="2"/>
              <a:buChar char="v"/>
            </a:pPr>
            <a:r>
              <a:rPr lang="cs-CZ" sz="2800" u="sng" dirty="0" smtClean="0"/>
              <a:t>úkol</a:t>
            </a:r>
            <a:r>
              <a:rPr lang="cs-CZ" sz="2800" dirty="0" smtClean="0"/>
              <a:t>: </a:t>
            </a:r>
            <a:r>
              <a:rPr lang="cs-CZ" sz="2400" dirty="0" smtClean="0"/>
              <a:t>podle předchozích obrázků zkus</a:t>
            </a:r>
          </a:p>
          <a:p>
            <a:pPr marL="0" indent="0">
              <a:buNone/>
            </a:pPr>
            <a:r>
              <a:rPr lang="cs-CZ" sz="2400" dirty="0" smtClean="0"/>
              <a:t> popsat hlavní části středověkého města</a:t>
            </a:r>
          </a:p>
          <a:p>
            <a:pPr>
              <a:buFont typeface="Wingdings" pitchFamily="2" charset="2"/>
              <a:buChar char="v"/>
            </a:pPr>
            <a:r>
              <a:rPr lang="cs-CZ" sz="2800" dirty="0" smtClean="0"/>
              <a:t>ulice pokrývalo bláto a splašky </a:t>
            </a:r>
          </a:p>
          <a:p>
            <a:pPr marL="0" indent="0">
              <a:buNone/>
            </a:pPr>
            <a:r>
              <a:rPr lang="cs-CZ" sz="2800" dirty="0" smtClean="0"/>
              <a:t> šířili se nakažlivé nemoci – </a:t>
            </a:r>
          </a:p>
          <a:p>
            <a:pPr marL="0" indent="0">
              <a:buNone/>
            </a:pPr>
            <a:r>
              <a:rPr lang="cs-CZ" sz="2800" dirty="0" smtClean="0"/>
              <a:t> morové epidemie</a:t>
            </a:r>
          </a:p>
          <a:p>
            <a:pPr>
              <a:buFont typeface="Wingdings" pitchFamily="2" charset="2"/>
              <a:buChar char="v"/>
            </a:pPr>
            <a:endParaRPr lang="cs-CZ" sz="2800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2" y="764704"/>
            <a:ext cx="4602088" cy="30661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4781600" y="908720"/>
            <a:ext cx="4362399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hrad s hradbami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náměstí s kašnou, tržištěm a pranýřem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radnice s podloubím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2400" dirty="0" smtClean="0"/>
              <a:t>farní kostel se školou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hřbitov</a:t>
            </a:r>
            <a:endParaRPr lang="cs-CZ" sz="2000" dirty="0" smtClean="0"/>
          </a:p>
          <a:p>
            <a:endParaRPr lang="cs-CZ" sz="2800" dirty="0"/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660232" y="3650883"/>
            <a:ext cx="2160240" cy="2880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4903031" y="6488668"/>
            <a:ext cx="42409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gotický morový sloup v Kutné Hoře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287841565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0" dur="2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5" dur="2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0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3" dur="2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6" dur="2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1" dur="2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71600" y="188640"/>
            <a:ext cx="7125113" cy="924475"/>
          </a:xfrm>
        </p:spPr>
        <p:txBody>
          <a:bodyPr/>
          <a:lstStyle/>
          <a:p>
            <a:pPr algn="ctr"/>
            <a:r>
              <a:rPr lang="cs-CZ" b="1" dirty="0" smtClean="0"/>
              <a:t>ZEMĚ KORUNY ČESKÉ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196752"/>
            <a:ext cx="8964488" cy="5544615"/>
          </a:xfrm>
        </p:spPr>
        <p:txBody>
          <a:bodyPr>
            <a:normAutofit fontScale="32500" lnSpcReduction="20000"/>
          </a:bodyPr>
          <a:lstStyle/>
          <a:p>
            <a:pPr>
              <a:buFont typeface="Wingdings" pitchFamily="2" charset="2"/>
              <a:buChar char="v"/>
            </a:pPr>
            <a:r>
              <a:rPr lang="cs-CZ" sz="7400" dirty="0" smtClean="0"/>
              <a:t>základ tvořilo:</a:t>
            </a:r>
          </a:p>
          <a:p>
            <a:pPr marL="0" indent="0">
              <a:buNone/>
            </a:pPr>
            <a:endParaRPr lang="cs-CZ" sz="7400" b="1" dirty="0" smtClean="0"/>
          </a:p>
          <a:p>
            <a:pPr>
              <a:buFont typeface="Wingdings" pitchFamily="2" charset="2"/>
              <a:buChar char="v"/>
            </a:pPr>
            <a:r>
              <a:rPr lang="cs-CZ" sz="7400" b="1" dirty="0" smtClean="0"/>
              <a:t>České království</a:t>
            </a:r>
            <a:endParaRPr lang="cs-CZ" sz="7400" dirty="0" smtClean="0"/>
          </a:p>
          <a:p>
            <a:pPr marL="0" indent="0">
              <a:buNone/>
            </a:pPr>
            <a:r>
              <a:rPr lang="cs-CZ" sz="7400" dirty="0" smtClean="0"/>
              <a:t>           král</a:t>
            </a:r>
          </a:p>
          <a:p>
            <a:pPr>
              <a:buFont typeface="Wingdings" pitchFamily="2" charset="2"/>
              <a:buChar char="v"/>
            </a:pPr>
            <a:endParaRPr lang="cs-CZ" sz="7400" b="1" dirty="0" smtClean="0"/>
          </a:p>
          <a:p>
            <a:pPr>
              <a:buFont typeface="Wingdings" pitchFamily="2" charset="2"/>
              <a:buChar char="v"/>
            </a:pPr>
            <a:r>
              <a:rPr lang="cs-CZ" sz="7400" b="1" dirty="0" smtClean="0"/>
              <a:t>Moravské markrabství</a:t>
            </a:r>
          </a:p>
          <a:p>
            <a:pPr marL="0" indent="0">
              <a:buNone/>
            </a:pPr>
            <a:r>
              <a:rPr lang="cs-CZ" sz="7400" b="1" dirty="0"/>
              <a:t> </a:t>
            </a:r>
            <a:r>
              <a:rPr lang="cs-CZ" sz="7400" b="1" dirty="0" smtClean="0"/>
              <a:t>         </a:t>
            </a:r>
            <a:r>
              <a:rPr lang="cs-CZ" sz="7400" dirty="0" smtClean="0"/>
              <a:t>markrabě</a:t>
            </a:r>
            <a:endParaRPr lang="cs-CZ" sz="7400" b="1" dirty="0" smtClean="0"/>
          </a:p>
          <a:p>
            <a:pPr>
              <a:buFont typeface="Wingdings" pitchFamily="2" charset="2"/>
              <a:buChar char="v"/>
            </a:pPr>
            <a:endParaRPr lang="cs-CZ" sz="2800" dirty="0"/>
          </a:p>
          <a:p>
            <a:pPr>
              <a:buFont typeface="Wingdings" pitchFamily="2" charset="2"/>
              <a:buChar char="v"/>
            </a:pPr>
            <a:endParaRPr lang="cs-CZ" sz="2800" dirty="0" smtClean="0"/>
          </a:p>
          <a:p>
            <a:pPr>
              <a:buFont typeface="Wingdings" pitchFamily="2" charset="2"/>
              <a:buChar char="v"/>
            </a:pPr>
            <a:endParaRPr lang="cs-CZ" sz="2800" dirty="0"/>
          </a:p>
          <a:p>
            <a:pPr>
              <a:buFont typeface="Wingdings" pitchFamily="2" charset="2"/>
              <a:buChar char="v"/>
            </a:pPr>
            <a:endParaRPr lang="cs-CZ" sz="2800" dirty="0" smtClean="0"/>
          </a:p>
          <a:p>
            <a:pPr>
              <a:buFont typeface="Wingdings" pitchFamily="2" charset="2"/>
              <a:buChar char="v"/>
            </a:pPr>
            <a:endParaRPr lang="cs-CZ" sz="2800" dirty="0"/>
          </a:p>
          <a:p>
            <a:pPr>
              <a:buFont typeface="Wingdings" pitchFamily="2" charset="2"/>
              <a:buChar char="v"/>
            </a:pPr>
            <a:endParaRPr lang="cs-CZ" sz="2800" dirty="0" smtClean="0"/>
          </a:p>
          <a:p>
            <a:pPr>
              <a:buFont typeface="Wingdings" pitchFamily="2" charset="2"/>
              <a:buChar char="v"/>
            </a:pPr>
            <a:endParaRPr lang="cs-CZ" sz="2800" dirty="0" smtClean="0"/>
          </a:p>
          <a:p>
            <a:pPr>
              <a:buFont typeface="Wingdings" pitchFamily="2" charset="2"/>
              <a:buChar char="v"/>
            </a:pPr>
            <a:r>
              <a:rPr lang="cs-CZ" sz="8600" dirty="0" smtClean="0"/>
              <a:t>vyjmenuj území, </a:t>
            </a:r>
          </a:p>
          <a:p>
            <a:pPr marL="0" indent="0">
              <a:buNone/>
            </a:pPr>
            <a:r>
              <a:rPr lang="cs-CZ" sz="8600" dirty="0" smtClean="0"/>
              <a:t>která tvořila český stát</a:t>
            </a:r>
            <a:endParaRPr lang="cs-CZ" sz="8600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99992" y="1031923"/>
            <a:ext cx="4487940" cy="51461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33514818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0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71600" y="116632"/>
            <a:ext cx="7125113" cy="924475"/>
          </a:xfrm>
        </p:spPr>
        <p:txBody>
          <a:bodyPr/>
          <a:lstStyle/>
          <a:p>
            <a:pPr algn="ctr"/>
            <a:r>
              <a:rPr lang="cs-CZ" b="1" dirty="0" smtClean="0"/>
              <a:t>ÚKOLY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052736"/>
            <a:ext cx="8856984" cy="6192688"/>
          </a:xfrm>
        </p:spPr>
        <p:txBody>
          <a:bodyPr>
            <a:normAutofit lnSpcReduction="10000"/>
          </a:bodyPr>
          <a:lstStyle/>
          <a:p>
            <a:pPr>
              <a:buFont typeface="Wingdings" pitchFamily="2" charset="2"/>
              <a:buChar char="v"/>
            </a:pPr>
            <a:r>
              <a:rPr lang="cs-CZ" sz="2800" u="sng" dirty="0" smtClean="0"/>
              <a:t>Vyber nebo doplň správný údaj</a:t>
            </a:r>
            <a:r>
              <a:rPr lang="cs-CZ" sz="2800" dirty="0" smtClean="0"/>
              <a:t> </a:t>
            </a:r>
          </a:p>
          <a:p>
            <a:pPr marL="0" indent="0">
              <a:buNone/>
            </a:pPr>
            <a:r>
              <a:rPr lang="cs-CZ" sz="2800" dirty="0" smtClean="0"/>
              <a:t>V roce 1310, to znamená na počátku(13. – 14.) století, si česká šlechta zvolila nového krále, který se jmenoval Jan(Lucemburský – Přemyslovský). Panovníkem se stal poté, co si vzal princeznu(Elišku – Anežku) Přemyslovnu. Svému synovi dali jméno ______ , později získal jméno ______ .  </a:t>
            </a:r>
          </a:p>
          <a:p>
            <a:pPr marL="0" indent="0">
              <a:buNone/>
            </a:pPr>
            <a:r>
              <a:rPr lang="cs-CZ" sz="2800" dirty="0" smtClean="0"/>
              <a:t>Za </a:t>
            </a:r>
            <a:r>
              <a:rPr lang="cs-CZ" sz="2800" dirty="0"/>
              <a:t>vlády Karla IV</a:t>
            </a:r>
            <a:r>
              <a:rPr lang="cs-CZ" sz="2800" dirty="0" smtClean="0"/>
              <a:t>. země(vzkvétala – byla zpustlá) a všude vládl(nepořádek – pořádek). Král(zvelebil – pustošil) České království. Nechal postavit mnoho staveb zejména v (renesančním – gotickém) stylu. Ne nadarmo získal přezdívku _______  ________ .  </a:t>
            </a:r>
            <a:endParaRPr lang="cs-CZ" sz="2800" dirty="0"/>
          </a:p>
          <a:p>
            <a:pPr marL="0" indent="0">
              <a:buNone/>
            </a:pPr>
            <a:endParaRPr lang="cs-CZ" sz="2800" dirty="0" smtClean="0"/>
          </a:p>
        </p:txBody>
      </p:sp>
    </p:spTree>
    <p:extLst>
      <p:ext uri="{BB962C8B-B14F-4D97-AF65-F5344CB8AC3E}">
        <p14:creationId xmlns:p14="http://schemas.microsoft.com/office/powerpoint/2010/main" xmlns="" val="2689457476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608" y="188640"/>
            <a:ext cx="7125113" cy="924475"/>
          </a:xfrm>
        </p:spPr>
        <p:txBody>
          <a:bodyPr/>
          <a:lstStyle/>
          <a:p>
            <a:pPr algn="ctr"/>
            <a:r>
              <a:rPr lang="cs-CZ" b="1" dirty="0" smtClean="0"/>
              <a:t>ÚKOLY - ŘEŠENÍ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504" y="548680"/>
            <a:ext cx="8928992" cy="6912768"/>
          </a:xfrm>
        </p:spPr>
        <p:txBody>
          <a:bodyPr/>
          <a:lstStyle/>
          <a:p>
            <a:pPr>
              <a:buFont typeface="Wingdings" pitchFamily="2" charset="2"/>
              <a:buChar char="v"/>
            </a:pPr>
            <a:r>
              <a:rPr lang="cs-CZ" sz="2800" u="sng" dirty="0"/>
              <a:t>Vyber nebo doplň správný údaj</a:t>
            </a:r>
            <a:r>
              <a:rPr lang="cs-CZ" sz="2800" dirty="0"/>
              <a:t> </a:t>
            </a:r>
            <a:endParaRPr lang="cs-CZ" sz="2800" dirty="0" smtClean="0"/>
          </a:p>
          <a:p>
            <a:pPr>
              <a:buFont typeface="Wingdings" pitchFamily="2" charset="2"/>
              <a:buChar char="v"/>
            </a:pPr>
            <a:endParaRPr lang="cs-CZ" sz="1100" dirty="0"/>
          </a:p>
          <a:p>
            <a:pPr marL="0" indent="0">
              <a:buNone/>
            </a:pPr>
            <a:r>
              <a:rPr lang="cs-CZ" sz="2800" dirty="0"/>
              <a:t>V roce 1310, to znamená na </a:t>
            </a:r>
            <a:r>
              <a:rPr lang="cs-CZ" sz="2800" dirty="0" smtClean="0"/>
              <a:t>počátku </a:t>
            </a:r>
            <a:r>
              <a:rPr lang="cs-CZ" sz="2800" dirty="0" smtClean="0">
                <a:solidFill>
                  <a:srgbClr val="92D050"/>
                </a:solidFill>
              </a:rPr>
              <a:t>14. </a:t>
            </a:r>
            <a:r>
              <a:rPr lang="cs-CZ" sz="2800" dirty="0"/>
              <a:t>století, si česká šlechta zvolila nového krále, který se jmenoval </a:t>
            </a:r>
            <a:r>
              <a:rPr lang="cs-CZ" sz="2800" dirty="0" smtClean="0"/>
              <a:t>Jan </a:t>
            </a:r>
            <a:r>
              <a:rPr lang="cs-CZ" sz="2800" dirty="0" smtClean="0">
                <a:solidFill>
                  <a:srgbClr val="92D050"/>
                </a:solidFill>
              </a:rPr>
              <a:t>Lucemburský</a:t>
            </a:r>
            <a:r>
              <a:rPr lang="cs-CZ" sz="2800" dirty="0" smtClean="0"/>
              <a:t> . </a:t>
            </a:r>
            <a:r>
              <a:rPr lang="cs-CZ" sz="2800" dirty="0"/>
              <a:t>Panovníkem se stal poté, co si vzal </a:t>
            </a:r>
            <a:r>
              <a:rPr lang="cs-CZ" sz="2800" dirty="0" smtClean="0"/>
              <a:t>princeznu </a:t>
            </a:r>
            <a:r>
              <a:rPr lang="cs-CZ" sz="2800" dirty="0" smtClean="0">
                <a:solidFill>
                  <a:srgbClr val="92D050"/>
                </a:solidFill>
              </a:rPr>
              <a:t>Elišku</a:t>
            </a:r>
            <a:r>
              <a:rPr lang="cs-CZ" sz="2800" dirty="0" smtClean="0"/>
              <a:t> </a:t>
            </a:r>
            <a:r>
              <a:rPr lang="cs-CZ" sz="2800" dirty="0"/>
              <a:t>Přemyslovnu. Svému synovi dali jméno </a:t>
            </a:r>
            <a:r>
              <a:rPr lang="cs-CZ" sz="2800" dirty="0" smtClean="0">
                <a:solidFill>
                  <a:srgbClr val="EB1D3F"/>
                </a:solidFill>
              </a:rPr>
              <a:t>Václav</a:t>
            </a:r>
            <a:r>
              <a:rPr lang="cs-CZ" sz="2800" dirty="0" smtClean="0"/>
              <a:t>, </a:t>
            </a:r>
            <a:r>
              <a:rPr lang="cs-CZ" sz="2800" dirty="0"/>
              <a:t>později získal jméno </a:t>
            </a:r>
            <a:r>
              <a:rPr lang="cs-CZ" sz="2800" dirty="0" smtClean="0">
                <a:solidFill>
                  <a:srgbClr val="EB1D3F"/>
                </a:solidFill>
              </a:rPr>
              <a:t>Karel</a:t>
            </a:r>
            <a:r>
              <a:rPr lang="cs-CZ" sz="2800" dirty="0" smtClean="0"/>
              <a:t>.  </a:t>
            </a:r>
          </a:p>
          <a:p>
            <a:pPr marL="0" indent="0">
              <a:buNone/>
            </a:pPr>
            <a:r>
              <a:rPr lang="cs-CZ" sz="2800" dirty="0" smtClean="0"/>
              <a:t>Za </a:t>
            </a:r>
            <a:r>
              <a:rPr lang="cs-CZ" sz="2800" dirty="0"/>
              <a:t>vlády Karla IV. </a:t>
            </a:r>
            <a:r>
              <a:rPr lang="cs-CZ" sz="2800" dirty="0" smtClean="0"/>
              <a:t>země </a:t>
            </a:r>
            <a:r>
              <a:rPr lang="cs-CZ" sz="2800" dirty="0" smtClean="0">
                <a:solidFill>
                  <a:srgbClr val="EB1D3F"/>
                </a:solidFill>
              </a:rPr>
              <a:t>vzkvétala</a:t>
            </a:r>
            <a:r>
              <a:rPr lang="cs-CZ" sz="2800" dirty="0" smtClean="0"/>
              <a:t> </a:t>
            </a:r>
            <a:r>
              <a:rPr lang="cs-CZ" sz="2800" dirty="0"/>
              <a:t>a všude </a:t>
            </a:r>
            <a:r>
              <a:rPr lang="cs-CZ" sz="2800" dirty="0" smtClean="0"/>
              <a:t>vládl </a:t>
            </a:r>
            <a:r>
              <a:rPr lang="cs-CZ" sz="2800" dirty="0" smtClean="0">
                <a:solidFill>
                  <a:srgbClr val="EB1D3F"/>
                </a:solidFill>
              </a:rPr>
              <a:t>pořádek</a:t>
            </a:r>
            <a:r>
              <a:rPr lang="cs-CZ" sz="2800" dirty="0" smtClean="0"/>
              <a:t>. Král </a:t>
            </a:r>
            <a:r>
              <a:rPr lang="cs-CZ" sz="2800" dirty="0" smtClean="0">
                <a:solidFill>
                  <a:srgbClr val="EB1D3F"/>
                </a:solidFill>
              </a:rPr>
              <a:t>zvelebil</a:t>
            </a:r>
            <a:r>
              <a:rPr lang="cs-CZ" sz="2800" dirty="0" smtClean="0"/>
              <a:t> </a:t>
            </a:r>
            <a:r>
              <a:rPr lang="cs-CZ" sz="2800" dirty="0"/>
              <a:t>České království. Nechal postavit mnoho staveb zejména </a:t>
            </a:r>
            <a:r>
              <a:rPr lang="cs-CZ" sz="2800" dirty="0" smtClean="0"/>
              <a:t>v </a:t>
            </a:r>
            <a:r>
              <a:rPr lang="cs-CZ" sz="2800" dirty="0">
                <a:solidFill>
                  <a:srgbClr val="EB1D3F"/>
                </a:solidFill>
              </a:rPr>
              <a:t>gotickém</a:t>
            </a:r>
            <a:r>
              <a:rPr lang="cs-CZ" sz="2800" dirty="0"/>
              <a:t> </a:t>
            </a:r>
            <a:r>
              <a:rPr lang="cs-CZ" sz="2800" dirty="0" smtClean="0"/>
              <a:t>stylu. </a:t>
            </a:r>
            <a:r>
              <a:rPr lang="cs-CZ" sz="2800" dirty="0"/>
              <a:t>Ne nadarmo získal přezdívku </a:t>
            </a:r>
            <a:r>
              <a:rPr lang="cs-CZ" sz="2800" dirty="0" smtClean="0">
                <a:solidFill>
                  <a:srgbClr val="EB1D3F"/>
                </a:solidFill>
              </a:rPr>
              <a:t>Otec vlasti</a:t>
            </a:r>
            <a:r>
              <a:rPr lang="cs-CZ" sz="2800" dirty="0" smtClean="0"/>
              <a:t>.  </a:t>
            </a:r>
            <a:endParaRPr lang="cs-CZ" sz="2800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240205358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2568" y="332656"/>
            <a:ext cx="8856984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100" u="sng" dirty="0"/>
              <a:t>Citace</a:t>
            </a:r>
            <a:r>
              <a:rPr lang="cs-CZ" sz="1100" dirty="0"/>
              <a:t>: </a:t>
            </a:r>
            <a:r>
              <a:rPr lang="cs-CZ" sz="1100" dirty="0" smtClean="0"/>
              <a:t>obr. Jan Lucemburský s českou šlechtou: </a:t>
            </a:r>
            <a:r>
              <a:rPr lang="cs-CZ" sz="1100" i="1" dirty="0"/>
              <a:t>atanova-zasuvka.blog.cz</a:t>
            </a:r>
            <a:r>
              <a:rPr lang="cs-CZ" sz="1100" dirty="0"/>
              <a:t> [online]. [cit. 29.12.2012]. Dostupný na WWW: http://www.google.cz/imgres?hl=cs&amp;client=firefox-a&amp;hs=R2p&amp;sa=X&amp;tbo=d&amp;rls=org.mozilla:cs:official&amp;channel=np&amp;biw=1366&amp;bih=638&amp;tbm=isch&amp;tbnid=uAFHP_6fD6gPCM:&amp;imgrefurl=http://atanova-zasuvka.blog.cz/1012/jan-lucembursky-ozraly-nezodpovedny-hulvat&amp;docid=t0PKFkai4UHbtM&amp;imgurl=http://nd04.jxs.cz/302/505/2490709185_71730562_o2.jpg&amp;w=583&amp;h=361&amp;ei=VnveUL-rNMrHsga-gIHQCw&amp;zoom=1&amp;iact=hc&amp;vpx=956&amp;vpy=181&amp;dur=11018&amp;hovh=177&amp;hovw=285&amp;tx=128&amp;ty=124&amp;sig=105742126178767673350&amp;page=1&amp;tbnh=143&amp;tbnw=233&amp;start=0&amp;ndsp=25&amp;ved=1t:429,r:15,s:0,i:133 </a:t>
            </a:r>
            <a:endParaRPr lang="cs-CZ" sz="1100" dirty="0" smtClean="0"/>
          </a:p>
          <a:p>
            <a:r>
              <a:rPr lang="cs-CZ" sz="1100" dirty="0"/>
              <a:t>o</a:t>
            </a:r>
            <a:r>
              <a:rPr lang="cs-CZ" sz="1100" dirty="0" smtClean="0"/>
              <a:t>br. Bitva u Kresčaku:</a:t>
            </a:r>
            <a:r>
              <a:rPr lang="cs-CZ" sz="1100" i="1" dirty="0"/>
              <a:t> </a:t>
            </a:r>
            <a:r>
              <a:rPr lang="cs-CZ" sz="1100" dirty="0"/>
              <a:t>FROISSART, Jean. </a:t>
            </a:r>
            <a:r>
              <a:rPr lang="cs-CZ" sz="1100" i="1" dirty="0"/>
              <a:t>http://cs.wikipedia.org/wiki/Bitva_u_Kres%C4%8Daku</a:t>
            </a:r>
            <a:r>
              <a:rPr lang="cs-CZ" sz="1100" dirty="0"/>
              <a:t> [online]. [cit. 19.11.2013]. Dostupný na WWW: http://cs.wikipedia.org/wiki/Bitva_u_Kres%C4%8Dakunice.estranky.cz/fotoalbum/800-let---zlate-buly-sicilske/zlata-bula-sicilska.html.org/blog/?cat=2Sagna.cz/symbolika/s_odev.htm </a:t>
            </a:r>
            <a:endParaRPr lang="cs-CZ" sz="1100" dirty="0" smtClean="0"/>
          </a:p>
          <a:p>
            <a:r>
              <a:rPr lang="cs-CZ" sz="1100" dirty="0" smtClean="0"/>
              <a:t>obr. Karel IV. s manželkami: </a:t>
            </a:r>
            <a:r>
              <a:rPr lang="cs-CZ" sz="1100" i="1" dirty="0"/>
              <a:t>gvp.cz</a:t>
            </a:r>
            <a:r>
              <a:rPr lang="cs-CZ" sz="1100" dirty="0"/>
              <a:t> [online]. [cit. 29.12.2012]. Dostupný na WWW: http://www.google.cz/imgres?hl=cs&amp;client=firefox-a&amp;hs=idq&amp;sa=X&amp;tbo=d&amp;rls=org.mozilla:cs:official&amp;channel=np&amp;biw=1366&amp;bih=638&amp;tbm=isch&amp;tbnid=vVmaI1EBoInX8M:&amp;imgrefurl=http://www.gvp.cz/~janotova/Karlovy%2520manzelky.htm&amp;docid=wxtkqea5_R29FM&amp;imgurl=http://www.gvp.cz/~janotova/karel%252520a%252520man%2525C5%2525BEelky.jpg&amp;w=413&amp;h=325&amp;ei=XYTeUKvaCu7E4gSwy4GwDw&amp;zoom=1&amp;iact=hc&amp;vpx=503&amp;vpy=197&amp;dur=16442&amp;hovh=199&amp;hovw=253&amp;tx=171&amp;ty=73&amp;sig=105742126178767673350&amp;page=2&amp;tbnh=134&amp;tbnw=170&amp;start=31&amp;ndsp=41&amp;ved=1t:429,r:36,s:0,i:216 </a:t>
            </a:r>
            <a:endParaRPr lang="cs-CZ" sz="1100" dirty="0" smtClean="0"/>
          </a:p>
          <a:p>
            <a:r>
              <a:rPr lang="cs-CZ" sz="1100" dirty="0"/>
              <a:t>o</a:t>
            </a:r>
            <a:r>
              <a:rPr lang="cs-CZ" sz="1100" dirty="0" smtClean="0"/>
              <a:t>br. Příjezd Karla IV. </a:t>
            </a:r>
            <a:r>
              <a:rPr lang="cs-CZ" sz="1100" dirty="0"/>
              <a:t>d</a:t>
            </a:r>
            <a:r>
              <a:rPr lang="cs-CZ" sz="1100" dirty="0" smtClean="0"/>
              <a:t>o </a:t>
            </a:r>
            <a:r>
              <a:rPr lang="cs-CZ" sz="1100" dirty="0" err="1" smtClean="0"/>
              <a:t>Říma:</a:t>
            </a:r>
            <a:r>
              <a:rPr lang="cs-CZ" sz="1100" i="1" dirty="0" err="1"/>
              <a:t>malotridka.ic.cz</a:t>
            </a:r>
            <a:r>
              <a:rPr lang="cs-CZ" sz="1100" dirty="0"/>
              <a:t> [online]. [cit. 29.12.2012]. Dostupný na WWW: http://www.google.cz/imgres?hl=cs&amp;client=firefox-a&amp;tbo=d&amp;rls=org.mozilla:cs:official&amp;channel=np&amp;biw=1366&amp;bih=638&amp;tbm=isch&amp;tbnid=rFaD7ueYOj3zHM:&amp;imgrefurl=http://malotridka.ic.cz/pomucky/ceske-zeme-za-vlady-lucemburku-obrazky/&amp;docid=OWSXhb0Bqza51M&amp;imgurl=http://malotridka.ic.cz/gallery/historie72.jpg&amp;w=1000&amp;h=642&amp;ei=FYbeUO7OFsGztAbqs4CAAw&amp;zoom=1&amp;iact=hc&amp;vpx=1045&amp;vpy=135&amp;dur=2655&amp;hovh=180&amp;hovw=280&amp;tx=145&amp;ty=90&amp;sig=105742126178767673350&amp;page=1&amp;tbnh=142&amp;tbnw=222&amp;start=0&amp;ndsp=25&amp;ved=1t:429,r:7,s:0,i:106 </a:t>
            </a:r>
            <a:endParaRPr lang="cs-CZ" sz="1100" dirty="0" smtClean="0"/>
          </a:p>
          <a:p>
            <a:r>
              <a:rPr lang="cs-CZ" sz="1100" dirty="0"/>
              <a:t>o</a:t>
            </a:r>
            <a:r>
              <a:rPr lang="cs-CZ" sz="1100" dirty="0" smtClean="0"/>
              <a:t>br. Nové </a:t>
            </a:r>
            <a:r>
              <a:rPr lang="cs-CZ" sz="1100" dirty="0"/>
              <a:t>Město pražské: LEDVINKA. </a:t>
            </a:r>
            <a:r>
              <a:rPr lang="cs-CZ" sz="1100" i="1" dirty="0"/>
              <a:t>starapraha.cz</a:t>
            </a:r>
            <a:r>
              <a:rPr lang="cs-CZ" sz="1100" dirty="0"/>
              <a:t> [online]. [cit. 29.12.2012]. Dostupný na WWW: http://www.google.cz/imgres?hl=cs&amp;client=firefox-a&amp;tbo=d&amp;rls=org.mozilla:cs:official&amp;channel=np&amp;biw=1366&amp;bih=638&amp;tbm=isch&amp;tbnid=-CYa1OoRw57KfM:&amp;imgrefurl=http://www.starapraha.cz/historie-praha-nove-mesto.php&amp;docid=PWu5Ors6CE02JM&amp;imgurl=http://www.starapraha.cz/historicke/411.jpg&amp;w=646&amp;h=414&amp;ei=fIzeUMCwDoqj4gT3pID4Dw&amp;zoom=1&amp;iact=hc&amp;vpx=485&amp;vpy=129&amp;dur=3946&amp;hovh=180&amp;hovw=281&amp;tx=207&amp;ty=124&amp;sig=105742126178767673350&amp;page=1&amp;tbnh=130&amp;tbnw=201&amp;start=0&amp;ndsp=26&amp;ved=1t:429,r:4,s:0,i:97 </a:t>
            </a:r>
          </a:p>
        </p:txBody>
      </p:sp>
    </p:spTree>
    <p:extLst>
      <p:ext uri="{BB962C8B-B14F-4D97-AF65-F5344CB8AC3E}">
        <p14:creationId xmlns:p14="http://schemas.microsoft.com/office/powerpoint/2010/main" xmlns="" val="395540756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9883" y="160784"/>
            <a:ext cx="8928992" cy="53399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100" dirty="0"/>
              <a:t>o</a:t>
            </a:r>
            <a:r>
              <a:rPr lang="cs-CZ" sz="1100" dirty="0" smtClean="0"/>
              <a:t>br. </a:t>
            </a:r>
            <a:r>
              <a:rPr lang="cs-CZ" sz="1100" dirty="0"/>
              <a:t>Karlův most: HTTP://PRUVODCE-PRAHA.WZ.CZ/IMAGES/KARLUV_MOST_MALA.JPG, Jean. </a:t>
            </a:r>
            <a:r>
              <a:rPr lang="cs-CZ" sz="1100" i="1" dirty="0"/>
              <a:t>http://pruvodce-praha.wz.cz/images/karluv_most_mala.jpg</a:t>
            </a:r>
            <a:r>
              <a:rPr lang="cs-CZ" sz="1100" dirty="0"/>
              <a:t> [online]. [cit. 19.11.2013]. Dostupný na WWW: http://pruvodce-praha.wz.cz/images/karluv_most_mala.jpgwiki/Bitva_u_Kres%C4%8Dakunice.estranky.cz/fotoalbum/800-let---zlate-buly-sicilske/zlata-bula-sicilska.html.org/blog/?cat=2Sagna.cz/symbolika/s_odev.htm </a:t>
            </a:r>
            <a:endParaRPr lang="cs-CZ" sz="1100" dirty="0" smtClean="0"/>
          </a:p>
          <a:p>
            <a:r>
              <a:rPr lang="cs-CZ" sz="1100" dirty="0" smtClean="0"/>
              <a:t>obr. Karlova univerzita: HTTP</a:t>
            </a:r>
            <a:r>
              <a:rPr lang="cs-CZ" sz="1100" dirty="0"/>
              <a:t>://UPLOAD.WIKIMEDIA.ORG/WIKIPEDIA/COMMONS/B/B5/KARLOVA_UNIVERZITA.JPG. </a:t>
            </a:r>
            <a:r>
              <a:rPr lang="cs-CZ" sz="1100" i="1" dirty="0"/>
              <a:t>http://upload.wikimedia.org/wikipedia/commons/b/b5/Karlova_univerzita.JPGimages/vylet/uzivatele/vlasta79/znojmo-aac.jpg</a:t>
            </a:r>
            <a:r>
              <a:rPr lang="cs-CZ" sz="1100" dirty="0"/>
              <a:t> [online]. [cit. 19.11.2013]. Dostupný na WWW: http://upload.wikimedia.org/wikipedia/commons/b/b5/Karlova_univerzita.JPGages/vylet/uzivatele/vlasta79/znojmo-aac.jpg </a:t>
            </a:r>
            <a:endParaRPr lang="cs-CZ" sz="1100" dirty="0" smtClean="0"/>
          </a:p>
          <a:p>
            <a:r>
              <a:rPr lang="cs-CZ" sz="1100" dirty="0" smtClean="0"/>
              <a:t>obr. Karlštejn: </a:t>
            </a:r>
            <a:r>
              <a:rPr lang="cs-CZ" sz="1100" i="1" dirty="0"/>
              <a:t>ckmiko.cz</a:t>
            </a:r>
            <a:r>
              <a:rPr lang="cs-CZ" sz="1100" dirty="0"/>
              <a:t> [online]. [cit. 29.12.2012]. Dostupný na WWW: http://www.google.cz/imgres?um=1&amp;hl=cs&amp;client=firefox-a&amp;tbo=d&amp;rls=org.mozilla:cs:official&amp;channel=np&amp;biw=1366&amp;bih=638&amp;tbm=isch&amp;tbnid=EuAFfGP_boEb4M:&amp;imgrefurl=http://www.ckmiko.cz/modules/tableadmin2/external/imageext_new.php%3Fimage%3DWG9%252BY3N%252Ba2FybHN0ZWpuLmpwZ35nYWxlcmllfm9icmF6ZWtfY291bnRlcn4xNTJ%252BZ2FsZXJpZX4xfjg5fm9Z%26TB_iframe%3Dtrue%26width%3D460%26height%3D327%26modal%3Dtrue&amp;docid=8lVqjnekhNtqpM&amp;imgurl=http://www.ckmiko.cz/data/galerie/karlstejn.jpg&amp;w=460&amp;h=327&amp;ei=7pXeULb0IqOD4gS0toHgBg&amp;zoom=1&amp;iact=hc&amp;vpx=172&amp;vpy=174&amp;dur=492&amp;hovh=187&amp;hovw=263&amp;tx=137&amp;ty=125&amp;sig=105742126178767673350&amp;page=1&amp;tbnh=141&amp;tbnw=183&amp;start=0&amp;ndsp=20&amp;ved=1t:429,r:1,s:0,i:115 </a:t>
            </a:r>
            <a:endParaRPr lang="cs-CZ" sz="1100" dirty="0" smtClean="0"/>
          </a:p>
          <a:p>
            <a:r>
              <a:rPr lang="cs-CZ" sz="1100" dirty="0" smtClean="0"/>
              <a:t>obr. Katedrála sv. Víta: </a:t>
            </a:r>
            <a:r>
              <a:rPr lang="pt-BR" sz="1100" i="1" dirty="0"/>
              <a:t>zhola.com</a:t>
            </a:r>
            <a:r>
              <a:rPr lang="pt-BR" sz="1100" dirty="0"/>
              <a:t> [online]. [cit. 29.12.2012]. Dostupný na WWW: http://www.google.cz/imgres?hl=cs&amp;client=firefox-a&amp;tbo=d&amp;rls=org.mozilla:cs:official&amp;channel=np&amp;biw=1366&amp;bih=638&amp;tbm=isch&amp;tbnid=Uy_TJnx0SUG0PM:&amp;imgrefurl=http://zhola.com/praha/cz.php%3Fst%3Dkatedralasvvita&amp;docid=Oaoxo7hvc9HCtM&amp;imgurl=http://zhola.com/praha/data/35916063416vitCelyZlutomodry610.jpg&amp;w=610&amp;h=556&amp;ei=s5feUM_7GIrc4QTujoGADQ&amp;zoom=1&amp;iact=hc&amp;vpx=210&amp;vpy=119&amp;dur=910&amp;hovh=214&amp;hovw=235&amp;tx=118&amp;ty=123&amp;sig=105742126178767673350&amp;page=1&amp;tbnh=144&amp;tbnw=162&amp;start=0&amp;ndsp=22&amp;ved=1t:429,r:1,s:0,i:88 </a:t>
            </a:r>
            <a:endParaRPr lang="cs-CZ" sz="1100" dirty="0" smtClean="0"/>
          </a:p>
          <a:p>
            <a:r>
              <a:rPr lang="cs-CZ" sz="1100" dirty="0" smtClean="0"/>
              <a:t>obr. Kamenná kašna v Kutné Hoře: </a:t>
            </a:r>
            <a:r>
              <a:rPr lang="cs-CZ" sz="1100" i="1" dirty="0"/>
              <a:t>kutna-hora.wz.cz</a:t>
            </a:r>
            <a:r>
              <a:rPr lang="cs-CZ" sz="1100" dirty="0"/>
              <a:t> [online]. [cit. 29.12.2012]. Dostupný na WWW: http://www.google.cz/imgres?hl=cs&amp;client=firefox-a&amp;hs=EkE&amp;sa=X&amp;tbo=d&amp;rls=org.mozilla:cs:official&amp;channel=np&amp;biw=1366&amp;bih=638&amp;tbm=isch&amp;tbnid=yyMbhg2uy_cX_M:&amp;imgrefurl=http://www.kutna-hora.wz.cz/kamenna-kasna.htm&amp;docid=PJK0s0QENVn4fM&amp;imgurl=http://www.kutna-hora.wz.cz/kasna.jpg&amp;w=640&amp;h=480&amp;ei=-7feUJDfN-eB4gS-s4DwCg&amp;zoom=1&amp;iact=hc&amp;vpx=274&amp;vpy=126&amp;dur=8182&amp;hovh=194&amp;hovw=259&amp;tx=95&amp;ty=75&amp;sig=105742126178767673350&amp;page=1&amp;tbnh=138&amp;tbnw=180&amp;start=0&amp;ndsp=21&amp;ved=1t:429,r:2,s:0,i:94 </a:t>
            </a:r>
          </a:p>
        </p:txBody>
      </p:sp>
    </p:spTree>
    <p:extLst>
      <p:ext uri="{BB962C8B-B14F-4D97-AF65-F5344CB8AC3E}">
        <p14:creationId xmlns:p14="http://schemas.microsoft.com/office/powerpoint/2010/main" xmlns="" val="1586932133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26651" y="692696"/>
            <a:ext cx="8928992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100" dirty="0" smtClean="0"/>
              <a:t>obr. Chrám sv. Barbory: </a:t>
            </a:r>
            <a:r>
              <a:rPr lang="cs-CZ" sz="1100" i="1" dirty="0"/>
              <a:t>jitka09.blogspot.com</a:t>
            </a:r>
            <a:r>
              <a:rPr lang="cs-CZ" sz="1100" dirty="0"/>
              <a:t> [online]. [cit. 29.12.2012]. Dostupný na WWW: http://www.google.cz/imgres?um=1&amp;hl=cs&amp;client=firefox-a&amp;tbo=d&amp;rls=org.mozilla:cs:official&amp;channel=np&amp;biw=1366&amp;bih=638&amp;tbm=isch&amp;tbnid=IfXc8FCy9u5aWM:&amp;imgrefurl=http://jitka09.blogspot.com/2009/11/svata-barbora-412.html&amp;docid=Nso0lezDtNNbTM&amp;imgurl=http://4.bp.blogspot.com/_nWJAvrptcLA/SxPAQXstd3I/AAAAAAAAANc/DHtqnC8cyUM/s1600/800px-KUTNA_HORA_%25252528js%25252529_11.jpg&amp;w=800&amp;h=522&amp;ei=CbreUOPqAuz54QSmz4HgBg&amp;zoom=1&amp;iact=hc&amp;vpx=804&amp;vpy=295&amp;dur=3696&amp;hovh=181&amp;hovw=278&amp;tx=194&amp;ty=123&amp;sig=105742126178767673350&amp;page=1&amp;tbnh=144&amp;tbnw=218&amp;start=0&amp;ndsp=23&amp;ved=1t:429,r:13,s:0,i:124 </a:t>
            </a:r>
            <a:endParaRPr lang="cs-CZ" sz="1100" dirty="0" smtClean="0"/>
          </a:p>
          <a:p>
            <a:r>
              <a:rPr lang="cs-CZ" sz="1100" dirty="0" smtClean="0"/>
              <a:t>obr. Jindřichův Hradec: </a:t>
            </a:r>
            <a:r>
              <a:rPr lang="cs-CZ" sz="1100" i="1" dirty="0"/>
              <a:t>babyfriendlyregion.cz</a:t>
            </a:r>
            <a:r>
              <a:rPr lang="cs-CZ" sz="1100" dirty="0"/>
              <a:t> [online]. [cit. 29.12.2012]. Dostupný na WWW: http://www.google.cz/imgres?hl=cs&amp;client=firefox-a&amp;hs=ynZ&amp;tbo=d&amp;rls=org.mozilla:cs:official&amp;channel=np&amp;biw=1366&amp;bih=638&amp;tbm=isch&amp;tbnid=9h0nGdMqw9LA_M:&amp;imgrefurl=http://www.babyfriendlyregion.cz/%3Fp%3D1481&amp;docid=Jbhqw4pOinJORM&amp;itg=1&amp;imgurl=http://www.babyfriendlyregion.cz/wp-content/uploads/2010/09/Jind%2525C5%252599ich%2525C5%2525AFv-Hradec.jpg&amp;w=400&amp;h=260&amp;ei=5r3eUKVBxuS1Bt-5gaAO&amp;zoom=1&amp;iact=hc&amp;vpx=655&amp;vpy=141&amp;dur=2692&amp;hovh=181&amp;hovw=279&amp;tx=119&amp;ty=108&amp;sig=105742126178767673350&amp;page=1&amp;tbnh=154&amp;tbnw=260&amp;start=0&amp;ndsp=20&amp;ved=1t:429,r:4,s:0,i:97 </a:t>
            </a:r>
            <a:endParaRPr lang="cs-CZ" sz="1100" dirty="0" smtClean="0"/>
          </a:p>
          <a:p>
            <a:r>
              <a:rPr lang="cs-CZ" sz="1100" dirty="0" smtClean="0"/>
              <a:t>obr. Hradby v </a:t>
            </a:r>
            <a:r>
              <a:rPr lang="cs-CZ" sz="1100" dirty="0" err="1" smtClean="0"/>
              <a:t>Třeboni:</a:t>
            </a:r>
            <a:r>
              <a:rPr lang="cs-CZ" sz="1100" dirty="0" err="1"/>
              <a:t>HTTP</a:t>
            </a:r>
            <a:r>
              <a:rPr lang="cs-CZ" sz="1100" dirty="0"/>
              <a:t>://ITRAS.CZ/FOTOGALERIE/TREBON/VELKE/MESTSKE-HRADBY-TREBON-002.JPGA.ORG/WIKIPEDIA/COMMONS/B/B5/KARLOVA_UNIVERZITA.JPG. </a:t>
            </a:r>
            <a:r>
              <a:rPr lang="cs-CZ" sz="1100" i="1" dirty="0"/>
              <a:t>http://itras.cz/fotogalerie/trebon/velke/mestske-hradby-trebon-002.jpg</a:t>
            </a:r>
            <a:r>
              <a:rPr lang="cs-CZ" sz="1100" dirty="0"/>
              <a:t> [online]. [cit. 19.11.2013]. Dostupný na WWW: http://itras.cz/fotogalerie/trebon/velke/mestske-hradby-trebon-002.jpg.org/wikipedia/commons/b/b5/Karlova_univerzita.JPGages/vylet/uzivatele/vlasta79/znojmo-aac.jpg </a:t>
            </a:r>
            <a:endParaRPr lang="cs-CZ" sz="1100" dirty="0" smtClean="0"/>
          </a:p>
          <a:p>
            <a:r>
              <a:rPr lang="cs-CZ" sz="1100" dirty="0" smtClean="0"/>
              <a:t>obr. Opevnění Olomouce: </a:t>
            </a:r>
            <a:r>
              <a:rPr lang="it-IT" sz="1100" i="1" dirty="0"/>
              <a:t>turistik.cz</a:t>
            </a:r>
            <a:r>
              <a:rPr lang="it-IT" sz="1100" dirty="0"/>
              <a:t> [online]. [cit. 29.12.2012]. Dostupný na WWW: http://www.google.cz/imgres?hl=cs&amp;client=firefox-a&amp;hs=vru&amp;sa=X&amp;tbo=d&amp;rls=org.mozilla:cs:official&amp;channel=np&amp;biw=1366&amp;bih=638&amp;tbm=isch&amp;tbnid=ZR1_Gl8wDC5IGM:&amp;imgrefurl=http://www.turistik.cz/cz/kraje/olomoucky-kraj/okres-olomouc/olomouc/stredoveke-opevneni-olomouc/galerie/&amp;docid=r82fbIq2E1aoQM&amp;imgurl=http://www.turistik.cz/cz/kraje/olomoucky-kraj/okres-olomouc/olomouc/stredoveke-opevneni-olomouc/galerie/ir/files/gallery/932/7999--c800x600.jpg&amp;w=800&amp;h=600&amp;ei=3sPeUNTqMKSj4gSErYGACA&amp;zoom=1&amp;iact=hc&amp;vpx=326&amp;vpy=123&amp;dur=160&amp;hovh=194&amp;hovw=259&amp;tx=147&amp;ty=105&amp;sig=105742126178767673350&amp;page=1&amp;tbnh=132&amp;tbnw=175&amp;start=0&amp;ndsp=23&amp;ved=1t:429,r:2,s:0,i:94 </a:t>
            </a:r>
            <a:endParaRPr lang="cs-CZ" sz="1100" dirty="0"/>
          </a:p>
        </p:txBody>
      </p:sp>
    </p:spTree>
    <p:extLst>
      <p:ext uri="{BB962C8B-B14F-4D97-AF65-F5344CB8AC3E}">
        <p14:creationId xmlns:p14="http://schemas.microsoft.com/office/powerpoint/2010/main" xmlns="" val="3430249914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116632"/>
            <a:ext cx="9036496" cy="56784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100" dirty="0" smtClean="0"/>
              <a:t>obr. Brněnské náměstí: </a:t>
            </a:r>
            <a:r>
              <a:rPr lang="cs-CZ" sz="1100" i="1" dirty="0"/>
              <a:t>publicmc.brno.cz</a:t>
            </a:r>
            <a:r>
              <a:rPr lang="cs-CZ" sz="1100" dirty="0"/>
              <a:t> [online]. [cit. 29.12.2012]. Dostupný na WWW: http://www.google.cz/imgres?hl=cs&amp;client=firefox-a&amp;hs=5wu&amp;tbo=d&amp;rls=org.mozilla:cs:official&amp;channel=np&amp;biw=1366&amp;bih=638&amp;tbm=isch&amp;tbnid=vw6c5Nc94b0UaM:&amp;imgrefurl=http://publicmc.brno.cz/index.php%3Fnav01%3D34%26nav02%3D221%26nav03%3D2875%26nav04%3D2597%26nav05%3D5235%26nav06%3D5253&amp;docid=ngnCQ5CjYJCteM&amp;imgurl=http://publicmc.brno.cz/galerie/obrazky/1169194103-v.jpg&amp;w=574&amp;h=418&amp;ei=HsXeUIPUHJDptQaem4GoAg&amp;zoom=1&amp;iact=hc&amp;vpx=4&amp;vpy=126&amp;dur=15791&amp;hovh=192&amp;hovw=263&amp;tx=121&amp;ty=166&amp;sig=105742126178767673350&amp;page=1&amp;tbnh=136&amp;tbnw=192&amp;start=0&amp;ndsp=19&amp;ved=1t:429,r:0,s:0,i:85 </a:t>
            </a:r>
            <a:endParaRPr lang="cs-CZ" sz="1100" dirty="0" smtClean="0"/>
          </a:p>
          <a:p>
            <a:r>
              <a:rPr lang="cs-CZ" sz="1100" dirty="0" smtClean="0"/>
              <a:t>obr. Znojmo: </a:t>
            </a:r>
            <a:r>
              <a:rPr lang="cs-CZ" sz="1100" dirty="0"/>
              <a:t>HTTP://WWW.VYLETNIK.CZ/IMAGES/VYLET/UZIVATELE/VLASTA79/ZNOJMO-AAC.JPGWZ.CZ/IMAGES/KARLUV_MOST_MALA.JPG. </a:t>
            </a:r>
            <a:r>
              <a:rPr lang="cs-CZ" sz="1100" i="1" dirty="0"/>
              <a:t>http://www.vyletnik.cz/images/vylet/uzivatele/vlasta79/znojmo-aac.jpg</a:t>
            </a:r>
            <a:r>
              <a:rPr lang="cs-CZ" sz="1100" dirty="0"/>
              <a:t> [online]. [cit. 19.11.2013]. Dostupný na WWW: http://www.vyletnik.cz/images/vylet/uzivatele/vlasta79/znojmo-aac.jpg </a:t>
            </a:r>
            <a:endParaRPr lang="cs-CZ" sz="1100" dirty="0" smtClean="0"/>
          </a:p>
          <a:p>
            <a:r>
              <a:rPr lang="cs-CZ" sz="1100" dirty="0" smtClean="0"/>
              <a:t>obr. Model středověkého města: </a:t>
            </a:r>
            <a:r>
              <a:rPr lang="cs-CZ" sz="1100" i="1" dirty="0"/>
              <a:t>cestyapamatky.cz</a:t>
            </a:r>
            <a:r>
              <a:rPr lang="cs-CZ" sz="1100" dirty="0"/>
              <a:t> [online]. [cit. 29.12.2012]. Dostupný na WWW: http://www.google.cz/imgres?hl=cs&amp;client=firefox-a&amp;tbo=d&amp;rls=org.mozilla:cs:official&amp;channel=np&amp;biw=1366&amp;bih=638&amp;tbm=isch&amp;tbnid=ngXp1LqNutl2hM:&amp;imgrefurl=http://cestyapamatky.cz/kolinsko/kourim&amp;docid=7PiBMGYagGSKtM&amp;imgurl=http://cestyapamatky.cz/img/foto/f/kourim-model2.jpg&amp;w=800&amp;h=533&amp;ei=X8reUPb1Fq2N4gSt-YH4BQ&amp;zoom=1&amp;iact=hc&amp;vpx=400&amp;vpy=131&amp;dur=6273&amp;hovh=183&amp;hovw=275&amp;tx=185&amp;ty=109&amp;sig=105742126178767673350&amp;page=1&amp;tbnh=137&amp;tbnw=193&amp;start=0&amp;ndsp=19&amp;ved=1t:429,r:2,s:0,i:91 </a:t>
            </a:r>
            <a:endParaRPr lang="cs-CZ" sz="1100" dirty="0" smtClean="0"/>
          </a:p>
          <a:p>
            <a:r>
              <a:rPr lang="cs-CZ" sz="1100" dirty="0" smtClean="0"/>
              <a:t>obr. Morový sloup v Kutné Hoře: </a:t>
            </a:r>
            <a:r>
              <a:rPr lang="cs-CZ" sz="1100" i="1" dirty="0"/>
              <a:t>kutna-hora.wz.cz</a:t>
            </a:r>
            <a:r>
              <a:rPr lang="cs-CZ" sz="1100" dirty="0"/>
              <a:t> [online]. [cit. 29.12.2012]. Dostupný na WWW: http://www.google.cz/imgres?hl=cs&amp;client=firefox-a&amp;hs=CWv&amp;sa=X&amp;tbo=d&amp;rls=org.mozilla:cs:official&amp;channel=np&amp;biw=1366&amp;bih=638&amp;tbm=isch&amp;tbnid=0-ck4KRchjHUaM:&amp;imgrefurl=http://www.kutna-hora.wz.cz/morovy-sloup-kutna-hora.htm&amp;docid=8iSL4zEsZaksQM&amp;imgurl=http://www.kutna-hora.wz.cz/morovy_sloup-1.jpg&amp;w=480&amp;h=640&amp;ei=n83eUJ2QIMz54QTIvIHADQ&amp;zoom=1&amp;iact=hc&amp;vpx=79&amp;vpy=130&amp;dur=7689&amp;hovh=259&amp;hovw=194&amp;tx=127&amp;ty=153&amp;sig=105742126178767673350&amp;page=1&amp;tbnh=139&amp;tbnw=99&amp;start=0&amp;ndsp=31&amp;ved=1t:429,r:1,s:0,i:131 </a:t>
            </a:r>
            <a:endParaRPr lang="cs-CZ" sz="1100" dirty="0" smtClean="0"/>
          </a:p>
          <a:p>
            <a:r>
              <a:rPr lang="cs-CZ" sz="1100" dirty="0" smtClean="0"/>
              <a:t>obr. Mapa země koruny české: </a:t>
            </a:r>
            <a:r>
              <a:rPr lang="cs-CZ" sz="1100" i="1" dirty="0"/>
              <a:t>leccos.com</a:t>
            </a:r>
            <a:r>
              <a:rPr lang="cs-CZ" sz="1100" dirty="0"/>
              <a:t> [online]. [cit. 29.12.2012]. Dostupný na WWW: http://www.google.cz/imgres?hl=cs&amp;client=firefox-a&amp;hs=8ZH&amp;sa=X&amp;tbo=d&amp;rls=org.mozilla:cs:official&amp;channel=np&amp;biw=1366&amp;bih=638&amp;tbm=isch&amp;tbnid=rOqpkkCcQ2cHgM:&amp;imgrefurl=http://leccos.com/index.php/clanky/zeme-koruny-ceske&amp;docid=4j50mni8pdxKxM&amp;imgurl=http://leccos.com/pics/pic/zeme_koruny_ceske-_mapa_uzemi.jpg&amp;w=600&amp;h=688&amp;ei=leLeUMGlNoXAtAbGjoCYBA&amp;zoom=1&amp;iact=rc&amp;dur=417&amp;sig=105742126178767673350&amp;page=1&amp;tbnh=140&amp;tbnw=123&amp;start=0&amp;ndsp=21&amp;ved=1t:429,r:1,s:0,i:91&amp;tx=97&amp;ty=71 </a:t>
            </a:r>
          </a:p>
        </p:txBody>
      </p:sp>
    </p:spTree>
    <p:extLst>
      <p:ext uri="{BB962C8B-B14F-4D97-AF65-F5344CB8AC3E}">
        <p14:creationId xmlns:p14="http://schemas.microsoft.com/office/powerpoint/2010/main" xmlns="" val="207871256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ummer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Summer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ummer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atMod val="120000"/>
                <a:lumMod val="110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2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30000"/>
                <a:lumMod val="10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TC101972873[[fn=Léto]]</Template>
  <TotalTime>603</TotalTime>
  <Words>1267</Words>
  <Application>Microsoft Office PowerPoint</Application>
  <PresentationFormat>Předvádění na obrazovce (4:3)</PresentationFormat>
  <Paragraphs>134</Paragraphs>
  <Slides>17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18" baseType="lpstr">
      <vt:lpstr>Summer</vt:lpstr>
      <vt:lpstr>Snímek 1</vt:lpstr>
      <vt:lpstr>LUCEMBURKOVÉ NA ČESKÉM TRŮNU</vt:lpstr>
      <vt:lpstr>Karel IV. (1346 – 1378)</vt:lpstr>
      <vt:lpstr>               KAREL IV.</vt:lpstr>
      <vt:lpstr>            KAREL IV. </vt:lpstr>
      <vt:lpstr>KAREL IV. - ÚKOLY</vt:lpstr>
      <vt:lpstr>KAREL IV. - ODPOVĚDI</vt:lpstr>
      <vt:lpstr>ČESKÁ STŘEDOVĚKÁ MĚSTA</vt:lpstr>
      <vt:lpstr>MORAVSKÁ STŘEDOVĚKÁ MĚSTA</vt:lpstr>
      <vt:lpstr>STŘEDOVĚKÁ MĚSTA</vt:lpstr>
      <vt:lpstr>ZEMĚ KORUNY ČESKÉ</vt:lpstr>
      <vt:lpstr>ÚKOLY</vt:lpstr>
      <vt:lpstr>ÚKOLY - ŘEŠENÍ</vt:lpstr>
      <vt:lpstr>Snímek 14</vt:lpstr>
      <vt:lpstr>Snímek 15</vt:lpstr>
      <vt:lpstr>Snímek 16</vt:lpstr>
      <vt:lpstr>Snímek 17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Šárka</dc:creator>
  <cp:lastModifiedBy>uživatel</cp:lastModifiedBy>
  <cp:revision>134</cp:revision>
  <dcterms:created xsi:type="dcterms:W3CDTF">2012-12-29T04:40:22Z</dcterms:created>
  <dcterms:modified xsi:type="dcterms:W3CDTF">2013-11-19T18:43:02Z</dcterms:modified>
</cp:coreProperties>
</file>