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56" r:id="rId2"/>
    <p:sldId id="257" r:id="rId3"/>
    <p:sldId id="259" r:id="rId4"/>
    <p:sldId id="260" r:id="rId5"/>
    <p:sldId id="262" r:id="rId6"/>
    <p:sldId id="264" r:id="rId7"/>
    <p:sldId id="265" r:id="rId8"/>
    <p:sldId id="263" r:id="rId9"/>
    <p:sldId id="266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58" r:id="rId18"/>
    <p:sldId id="261" r:id="rId19"/>
    <p:sldId id="267" r:id="rId20"/>
    <p:sldId id="275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VY_32_INOVACE_19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Mnichovická 62, Kolín V, 280 02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Šárka </a:t>
          </a:r>
          <a:r>
            <a:rPr lang="cs-CZ" sz="2000" dirty="0" err="1" smtClean="0"/>
            <a:t>Rosenbergerová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Čas 4. ročník - HUSITSTVÍ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Mnichovická 62, Kolín V, 280 02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Šárka </a:t>
          </a:r>
          <a:r>
            <a:rPr lang="cs-CZ" sz="2000" kern="1200" dirty="0" err="1" smtClean="0"/>
            <a:t>Rosenbergerová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VY_32_INOVACE_19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Čas 4. ročník - HUSITSTVÍ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59AFF9-A67A-49AF-A029-CBBFADD7A29D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C2A6E0-26A6-4507-885C-A8474F6A3A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309200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C2A6E0-26A6-4507-885C-A8474F6A3A18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34085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4000">
                <a:schemeClr val="accent1">
                  <a:lumMod val="60000"/>
                  <a:lumOff val="40000"/>
                </a:schemeClr>
              </a:gs>
              <a:gs pos="83000">
                <a:schemeClr val="accent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chemeClr val="accent1">
                  <a:alpha val="0"/>
                </a:schemeClr>
              </a:gs>
              <a:gs pos="57000">
                <a:schemeClr val="accent1">
                  <a:lumMod val="40000"/>
                  <a:lumOff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US" b="1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0" y="1676400"/>
            <a:ext cx="3886200" cy="1524000"/>
          </a:xfrm>
        </p:spPr>
        <p:txBody>
          <a:bodyPr anchor="b" anchorCtr="0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0" y="3203574"/>
            <a:ext cx="3886200" cy="1825625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600201"/>
            <a:ext cx="7772400" cy="3733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5000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14000">
                <a:srgbClr val="333333"/>
              </a:gs>
              <a:gs pos="83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rgbClr val="000000">
                  <a:alpha val="0"/>
                </a:srgbClr>
              </a:gs>
              <a:gs pos="57000">
                <a:srgbClr val="4D4D4D"/>
              </a:gs>
              <a:gs pos="100000">
                <a:srgbClr val="000000">
                  <a:alpha val="0"/>
                </a:srgb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633787"/>
            <a:ext cx="7772400" cy="1362075"/>
          </a:xfrm>
        </p:spPr>
        <p:txBody>
          <a:bodyPr anchor="t"/>
          <a:lstStyle>
            <a:lvl1pPr algn="l">
              <a:defRPr sz="40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33600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9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Freeform 11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12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3"/>
          </p:nvPr>
        </p:nvSpPr>
        <p:spPr>
          <a:xfrm>
            <a:off x="6858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3"/>
              </a:gs>
              <a:gs pos="50000">
                <a:schemeClr val="accent3">
                  <a:lumMod val="40000"/>
                  <a:lumOff val="60000"/>
                </a:schemeClr>
              </a:gs>
              <a:gs pos="5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" name="Freeform 5"/>
          <p:cNvSpPr/>
          <p:nvPr/>
        </p:nvSpPr>
        <p:spPr>
          <a:xfrm>
            <a:off x="0" y="5381627"/>
            <a:ext cx="3286124" cy="1207294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6996854"/>
              <a:gd name="connsiteY0" fmla="*/ 0 h 1571625"/>
              <a:gd name="connsiteX1" fmla="*/ 6996854 w 6996854"/>
              <a:gd name="connsiteY1" fmla="*/ 1266825 h 1571625"/>
              <a:gd name="connsiteX2" fmla="*/ 0 w 6996854"/>
              <a:gd name="connsiteY2" fmla="*/ 1571625 h 1571625"/>
              <a:gd name="connsiteX3" fmla="*/ 0 w 6996854"/>
              <a:gd name="connsiteY3" fmla="*/ 0 h 1571625"/>
              <a:gd name="connsiteX0" fmla="*/ 0 w 7583417"/>
              <a:gd name="connsiteY0" fmla="*/ 0 h 800100"/>
              <a:gd name="connsiteX1" fmla="*/ 7583417 w 7583417"/>
              <a:gd name="connsiteY1" fmla="*/ 495300 h 800100"/>
              <a:gd name="connsiteX2" fmla="*/ 586563 w 7583417"/>
              <a:gd name="connsiteY2" fmla="*/ 800100 h 800100"/>
              <a:gd name="connsiteX3" fmla="*/ 0 w 7583417"/>
              <a:gd name="connsiteY3" fmla="*/ 0 h 800100"/>
              <a:gd name="connsiteX0" fmla="*/ 0 w 7017803"/>
              <a:gd name="connsiteY0" fmla="*/ 0 h 1200150"/>
              <a:gd name="connsiteX1" fmla="*/ 7017803 w 7017803"/>
              <a:gd name="connsiteY1" fmla="*/ 895350 h 1200150"/>
              <a:gd name="connsiteX2" fmla="*/ 20949 w 7017803"/>
              <a:gd name="connsiteY2" fmla="*/ 1200150 h 1200150"/>
              <a:gd name="connsiteX3" fmla="*/ 0 w 7017803"/>
              <a:gd name="connsiteY3" fmla="*/ 0 h 1200150"/>
              <a:gd name="connsiteX0" fmla="*/ 0 w 6410292"/>
              <a:gd name="connsiteY0" fmla="*/ 0 h 1752600"/>
              <a:gd name="connsiteX1" fmla="*/ 6410292 w 6410292"/>
              <a:gd name="connsiteY1" fmla="*/ 1752600 h 1752600"/>
              <a:gd name="connsiteX2" fmla="*/ 20949 w 6410292"/>
              <a:gd name="connsiteY2" fmla="*/ 1200150 h 1752600"/>
              <a:gd name="connsiteX3" fmla="*/ 0 w 6410292"/>
              <a:gd name="connsiteY3" fmla="*/ 0 h 1752600"/>
              <a:gd name="connsiteX0" fmla="*/ 0 w 7227290"/>
              <a:gd name="connsiteY0" fmla="*/ 0 h 1200150"/>
              <a:gd name="connsiteX1" fmla="*/ 7227290 w 7227290"/>
              <a:gd name="connsiteY1" fmla="*/ 885825 h 1200150"/>
              <a:gd name="connsiteX2" fmla="*/ 20949 w 7227290"/>
              <a:gd name="connsiteY2" fmla="*/ 1200150 h 1200150"/>
              <a:gd name="connsiteX3" fmla="*/ 0 w 7227290"/>
              <a:gd name="connsiteY3" fmla="*/ 0 h 1200150"/>
              <a:gd name="connsiteX0" fmla="*/ 0 w 7227290"/>
              <a:gd name="connsiteY0" fmla="*/ 0 h 885825"/>
              <a:gd name="connsiteX1" fmla="*/ 7227290 w 7227290"/>
              <a:gd name="connsiteY1" fmla="*/ 885825 h 885825"/>
              <a:gd name="connsiteX2" fmla="*/ 555141 w 7227290"/>
              <a:gd name="connsiteY2" fmla="*/ 862013 h 885825"/>
              <a:gd name="connsiteX3" fmla="*/ 0 w 7227290"/>
              <a:gd name="connsiteY3" fmla="*/ 0 h 885825"/>
              <a:gd name="connsiteX0" fmla="*/ 0 w 7227290"/>
              <a:gd name="connsiteY0" fmla="*/ 0 h 1207294"/>
              <a:gd name="connsiteX1" fmla="*/ 7227290 w 7227290"/>
              <a:gd name="connsiteY1" fmla="*/ 885825 h 1207294"/>
              <a:gd name="connsiteX2" fmla="*/ 0 w 7227290"/>
              <a:gd name="connsiteY2" fmla="*/ 1207294 h 1207294"/>
              <a:gd name="connsiteX3" fmla="*/ 0 w 7227290"/>
              <a:gd name="connsiteY3" fmla="*/ 0 h 1207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27290" h="1207294">
                <a:moveTo>
                  <a:pt x="0" y="0"/>
                </a:moveTo>
                <a:lnTo>
                  <a:pt x="7227290" y="885825"/>
                </a:lnTo>
                <a:lnTo>
                  <a:pt x="0" y="1207294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196" y="5347020"/>
            <a:ext cx="3426231" cy="944725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2830674 w 7605568"/>
              <a:gd name="connsiteY2" fmla="*/ 806612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2930931"/>
              <a:gd name="connsiteY0" fmla="*/ 0 h 806612"/>
              <a:gd name="connsiteX1" fmla="*/ 0 w 2930931"/>
              <a:gd name="connsiteY1" fmla="*/ 75665 h 806612"/>
              <a:gd name="connsiteX2" fmla="*/ 2830674 w 2930931"/>
              <a:gd name="connsiteY2" fmla="*/ 806612 h 806612"/>
              <a:gd name="connsiteX3" fmla="*/ 2930931 w 2930931"/>
              <a:gd name="connsiteY3" fmla="*/ 785765 h 806612"/>
              <a:gd name="connsiteX4" fmla="*/ 1 w 2930931"/>
              <a:gd name="connsiteY4" fmla="*/ 0 h 806612"/>
              <a:gd name="connsiteX0" fmla="*/ 1 w 3204530"/>
              <a:gd name="connsiteY0" fmla="*/ 0 h 944725"/>
              <a:gd name="connsiteX1" fmla="*/ 0 w 3204530"/>
              <a:gd name="connsiteY1" fmla="*/ 75665 h 944725"/>
              <a:gd name="connsiteX2" fmla="*/ 3204530 w 3204530"/>
              <a:gd name="connsiteY2" fmla="*/ 944725 h 944725"/>
              <a:gd name="connsiteX3" fmla="*/ 2930931 w 3204530"/>
              <a:gd name="connsiteY3" fmla="*/ 785765 h 944725"/>
              <a:gd name="connsiteX4" fmla="*/ 1 w 3204530"/>
              <a:gd name="connsiteY4" fmla="*/ 0 h 944725"/>
              <a:gd name="connsiteX0" fmla="*/ 1 w 3426231"/>
              <a:gd name="connsiteY0" fmla="*/ 0 h 944725"/>
              <a:gd name="connsiteX1" fmla="*/ 0 w 3426231"/>
              <a:gd name="connsiteY1" fmla="*/ 75665 h 944725"/>
              <a:gd name="connsiteX2" fmla="*/ 3204530 w 3426231"/>
              <a:gd name="connsiteY2" fmla="*/ 944725 h 944725"/>
              <a:gd name="connsiteX3" fmla="*/ 3426231 w 3426231"/>
              <a:gd name="connsiteY3" fmla="*/ 923877 h 944725"/>
              <a:gd name="connsiteX4" fmla="*/ 1 w 3426231"/>
              <a:gd name="connsiteY4" fmla="*/ 0 h 944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26231" h="944725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3204530" y="944725"/>
                </a:lnTo>
                <a:lnTo>
                  <a:pt x="3426231" y="923877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4572000" y="609600"/>
            <a:ext cx="3886200" cy="4191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14"/>
          </p:nvPr>
        </p:nvSpPr>
        <p:spPr>
          <a:xfrm>
            <a:off x="676274" y="1527048"/>
            <a:ext cx="3383280" cy="329184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0" y="609600"/>
            <a:ext cx="3886200" cy="4190999"/>
          </a:xfrm>
          <a:ln w="79375">
            <a:solidFill>
              <a:schemeClr val="tx1"/>
            </a:solidFill>
            <a:miter lim="800000"/>
          </a:ln>
          <a:effectLst>
            <a:outerShdw blurRad="50800" dist="38100" dir="5400000" algn="ctr" rotWithShape="0">
              <a:srgbClr val="000000">
                <a:alpha val="42000"/>
              </a:srgbClr>
            </a:outerShdw>
          </a:effectLst>
        </p:spPr>
        <p:txBody>
          <a:bodyPr>
            <a:normAutofit/>
          </a:bodyPr>
          <a:lstStyle>
            <a:lvl1pPr marL="0" indent="0" algn="ctr">
              <a:buNone/>
              <a:defRPr sz="25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14"/>
          </p:nvPr>
        </p:nvSpPr>
        <p:spPr>
          <a:xfrm>
            <a:off x="676656" y="1524000"/>
            <a:ext cx="3381375" cy="329565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13" cstate="print">
              <a:alphaModFix amt="15000"/>
            </a:blip>
            <a:srcRect/>
            <a:tile tx="0" ty="0" sx="76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274638"/>
            <a:ext cx="7772400" cy="11430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600200"/>
            <a:ext cx="7772400" cy="4525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00800" y="6416675"/>
            <a:ext cx="1981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lang="en-US" sz="900" kern="1200" cap="all" spc="110" baseline="0" smtClean="0">
                <a:solidFill>
                  <a:srgbClr val="4D4D4D"/>
                </a:solidFill>
                <a:latin typeface="+mn-lt"/>
                <a:ea typeface="+mn-ea"/>
                <a:cs typeface="+mn-cs"/>
              </a:defRPr>
            </a:lvl1pPr>
          </a:lstStyle>
          <a:p>
            <a:fld id="{18FE4659-7985-49B0-AFB9-855F1780E650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8600" y="6416675"/>
            <a:ext cx="28956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l">
              <a:defRPr sz="900" cap="all" spc="110" baseline="0">
                <a:solidFill>
                  <a:srgbClr val="4D4D4D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58200" y="6416675"/>
            <a:ext cx="457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sz="1100" b="1" baseline="0">
                <a:solidFill>
                  <a:srgbClr val="4D4D4D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574076931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95936" y="3717032"/>
            <a:ext cx="4246240" cy="1825625"/>
          </a:xfrm>
        </p:spPr>
        <p:txBody>
          <a:bodyPr/>
          <a:lstStyle/>
          <a:p>
            <a:r>
              <a:rPr lang="cs-CZ" u="sng" dirty="0"/>
              <a:t>anotace</a:t>
            </a:r>
            <a:r>
              <a:rPr lang="cs-CZ" dirty="0"/>
              <a:t>: výklad s úkoly k učebnici pro 4.ročník (FRAUS – SPOLEČNOST</a:t>
            </a:r>
            <a:r>
              <a:rPr lang="cs-CZ" dirty="0" smtClean="0"/>
              <a:t>) – církev ve středověku, Jan Hus, husitské války, Jiří z Poděbrad, vznik a vývoj písma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10335" y="692696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3466"/>
            <a:ext cx="8928992" cy="1255293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SPOLEČENSKÉ POMĚRY PŘED HUSITSKOU REVOLUCÍ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8784976" cy="566124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na konci 14. století – krize v Evropě – morová epidemie – velký úbytek obyvatelstva – šlechtě se menší příjmy – loupeživí rytíři přepadávali kupce i měšťany</a:t>
            </a:r>
          </a:p>
          <a:p>
            <a:r>
              <a:rPr lang="cs-CZ" sz="3200" dirty="0"/>
              <a:t>v</a:t>
            </a:r>
            <a:r>
              <a:rPr lang="cs-CZ" sz="3200" dirty="0" smtClean="0"/>
              <a:t>láda Václava IV. – prvorozený syn Karla IV.</a:t>
            </a:r>
          </a:p>
          <a:p>
            <a:endParaRPr lang="cs-CZ" sz="2800" dirty="0" smtClean="0"/>
          </a:p>
          <a:p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3789040"/>
            <a:ext cx="3769139" cy="29725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005064"/>
            <a:ext cx="2152650" cy="2181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724128" y="6179596"/>
            <a:ext cx="22637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92D050"/>
                </a:solidFill>
              </a:rPr>
              <a:t>bakterie moru</a:t>
            </a:r>
            <a:endParaRPr lang="cs-CZ" sz="2400" b="1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280310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0"/>
            <a:ext cx="7772400" cy="1143000"/>
          </a:xfrm>
        </p:spPr>
        <p:txBody>
          <a:bodyPr/>
          <a:lstStyle/>
          <a:p>
            <a:pPr algn="ctr"/>
            <a:r>
              <a:rPr lang="cs-CZ" dirty="0" smtClean="0"/>
              <a:t>ÚKOLY </a:t>
            </a:r>
            <a:r>
              <a:rPr lang="cs-CZ" dirty="0" err="1" smtClean="0"/>
              <a:t>CírkVE</a:t>
            </a:r>
            <a:r>
              <a:rPr lang="cs-CZ" dirty="0" smtClean="0"/>
              <a:t>  ve středověku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836712"/>
            <a:ext cx="8928992" cy="6768752"/>
          </a:xfrm>
        </p:spPr>
        <p:txBody>
          <a:bodyPr>
            <a:normAutofit fontScale="92500" lnSpcReduction="10000"/>
          </a:bodyPr>
          <a:lstStyle/>
          <a:p>
            <a:r>
              <a:rPr lang="cs-CZ" sz="3200" dirty="0" smtClean="0"/>
              <a:t>pečovat o spásu duše věřících</a:t>
            </a:r>
          </a:p>
          <a:p>
            <a:r>
              <a:rPr lang="cs-CZ" sz="3200" dirty="0" smtClean="0"/>
              <a:t>sloužit mše</a:t>
            </a:r>
          </a:p>
          <a:p>
            <a:r>
              <a:rPr lang="cs-CZ" sz="3200" dirty="0" smtClean="0"/>
              <a:t>vykládat Bibli</a:t>
            </a:r>
          </a:p>
          <a:p>
            <a:r>
              <a:rPr lang="cs-CZ" sz="3200" dirty="0" smtClean="0"/>
              <a:t>učit křesťanské morálce</a:t>
            </a:r>
          </a:p>
          <a:p>
            <a:r>
              <a:rPr lang="cs-CZ" sz="3200" u="sng" dirty="0" smtClean="0"/>
              <a:t>poskytovat svátosti</a:t>
            </a:r>
            <a:r>
              <a:rPr lang="cs-CZ" sz="3200" dirty="0" smtClean="0"/>
              <a:t> </a:t>
            </a:r>
          </a:p>
          <a:p>
            <a:pPr marL="68580" indent="0">
              <a:buNone/>
            </a:pPr>
            <a:r>
              <a:rPr lang="cs-CZ" sz="3200" dirty="0" smtClean="0"/>
              <a:t> přijímání – chléb (tělo Páně), víno (krev Páně)       </a:t>
            </a:r>
          </a:p>
          <a:p>
            <a:pPr marL="6858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zpověď</a:t>
            </a:r>
          </a:p>
          <a:p>
            <a:pPr marL="6858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křest dítěte</a:t>
            </a:r>
          </a:p>
          <a:p>
            <a:pPr marL="6858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uzavření manželství</a:t>
            </a:r>
          </a:p>
          <a:p>
            <a:pPr marL="68580" indent="0">
              <a:buNone/>
            </a:pPr>
            <a:r>
              <a:rPr lang="cs-CZ" sz="3200" dirty="0" smtClean="0">
                <a:solidFill>
                  <a:srgbClr val="92D050"/>
                </a:solidFill>
              </a:rPr>
              <a:t> </a:t>
            </a:r>
            <a:r>
              <a:rPr lang="cs-CZ" sz="3200" dirty="0" smtClean="0">
                <a:solidFill>
                  <a:srgbClr val="00B050"/>
                </a:solidFill>
              </a:rPr>
              <a:t>svátost nemocných</a:t>
            </a:r>
          </a:p>
          <a:p>
            <a:pPr marL="68580" indent="0">
              <a:buNone/>
            </a:pPr>
            <a:r>
              <a:rPr lang="cs-CZ" sz="3200" dirty="0">
                <a:solidFill>
                  <a:srgbClr val="00B050"/>
                </a:solidFill>
              </a:rPr>
              <a:t> </a:t>
            </a:r>
            <a:r>
              <a:rPr lang="cs-CZ" sz="3200" dirty="0" smtClean="0">
                <a:solidFill>
                  <a:srgbClr val="00B050"/>
                </a:solidFill>
              </a:rPr>
              <a:t>poslední pomazání</a:t>
            </a:r>
          </a:p>
          <a:p>
            <a:pPr marL="68580" indent="0">
              <a:buNone/>
            </a:pPr>
            <a:r>
              <a:rPr lang="cs-CZ" sz="3200" dirty="0">
                <a:solidFill>
                  <a:srgbClr val="00B050"/>
                </a:solidFill>
              </a:rPr>
              <a:t> </a:t>
            </a:r>
            <a:r>
              <a:rPr lang="cs-CZ" sz="3200" dirty="0" smtClean="0">
                <a:solidFill>
                  <a:srgbClr val="00B050"/>
                </a:solidFill>
              </a:rPr>
              <a:t>obřady při pohřbívání</a:t>
            </a:r>
            <a:r>
              <a:rPr lang="cs-CZ" sz="3200" dirty="0" smtClean="0">
                <a:solidFill>
                  <a:srgbClr val="92D050"/>
                </a:solidFill>
              </a:rPr>
              <a:t> </a:t>
            </a:r>
          </a:p>
          <a:p>
            <a:pPr marL="68580" indent="0">
              <a:buNone/>
            </a:pPr>
            <a:r>
              <a:rPr lang="cs-CZ" sz="3200" dirty="0"/>
              <a:t> </a:t>
            </a:r>
            <a:endParaRPr lang="cs-CZ" sz="3200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06505" y="3947913"/>
            <a:ext cx="2049016" cy="28173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199" y="3947913"/>
            <a:ext cx="2454179" cy="28173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836712"/>
            <a:ext cx="2508870" cy="25088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8316512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2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7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0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5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-99392"/>
            <a:ext cx="7772400" cy="1143000"/>
          </a:xfrm>
        </p:spPr>
        <p:txBody>
          <a:bodyPr/>
          <a:lstStyle/>
          <a:p>
            <a:pPr algn="ctr"/>
            <a:r>
              <a:rPr lang="cs-CZ" dirty="0" smtClean="0"/>
              <a:t>MISTR JAN HUS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908720"/>
            <a:ext cx="8928992" cy="619268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církev bohatla – od panovníků </a:t>
            </a:r>
            <a:r>
              <a:rPr lang="cs-CZ" sz="3200" dirty="0" smtClean="0"/>
              <a:t>                         a </a:t>
            </a:r>
            <a:r>
              <a:rPr lang="cs-CZ" sz="3200" dirty="0" smtClean="0"/>
              <a:t>šlechty, poddaní museli platit </a:t>
            </a:r>
            <a:r>
              <a:rPr lang="cs-CZ" sz="3200" dirty="0" smtClean="0"/>
              <a:t>              desátky</a:t>
            </a:r>
            <a:r>
              <a:rPr lang="cs-CZ" sz="3200" dirty="0" smtClean="0"/>
              <a:t>, poplatky za svátosti</a:t>
            </a:r>
          </a:p>
          <a:p>
            <a:r>
              <a:rPr lang="cs-CZ" sz="3200" dirty="0" smtClean="0"/>
              <a:t>za dary dostávali </a:t>
            </a:r>
            <a:r>
              <a:rPr lang="cs-CZ" sz="3200" u="sng" dirty="0" smtClean="0"/>
              <a:t>odpustky</a:t>
            </a:r>
            <a:r>
              <a:rPr lang="cs-CZ" sz="3200" dirty="0" smtClean="0"/>
              <a:t> – vykoupení se z trestu</a:t>
            </a:r>
          </a:p>
          <a:p>
            <a:r>
              <a:rPr lang="cs-CZ" sz="3200" dirty="0" smtClean="0"/>
              <a:t>kazatel </a:t>
            </a:r>
            <a:r>
              <a:rPr lang="cs-CZ" sz="3200" u="sng" dirty="0" smtClean="0"/>
              <a:t>Jan Hus</a:t>
            </a:r>
            <a:r>
              <a:rPr lang="cs-CZ" sz="3200" dirty="0" smtClean="0"/>
              <a:t> – chtěl zmenšit rozdíl mezi pány, kněžími a prostými lidmi</a:t>
            </a:r>
          </a:p>
          <a:p>
            <a:r>
              <a:rPr lang="cs-CZ" sz="3200" dirty="0" smtClean="0"/>
              <a:t>znak nového učení – </a:t>
            </a:r>
            <a:r>
              <a:rPr lang="cs-CZ" sz="3200" u="sng" dirty="0" smtClean="0"/>
              <a:t>kalich</a:t>
            </a:r>
            <a:r>
              <a:rPr lang="cs-CZ" sz="3200" dirty="0" smtClean="0"/>
              <a:t> – přijímání podobojí – přijímat tělo i krev páně </a:t>
            </a:r>
            <a:r>
              <a:rPr lang="cs-CZ" sz="3200" dirty="0" smtClean="0"/>
              <a:t>               bez </a:t>
            </a:r>
            <a:r>
              <a:rPr lang="cs-CZ" sz="3200" dirty="0" smtClean="0"/>
              <a:t>výjimky</a:t>
            </a:r>
            <a:endParaRPr lang="cs-CZ" sz="3200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5130325"/>
            <a:ext cx="1727675" cy="1727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88640"/>
            <a:ext cx="1824492" cy="2237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246798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-51645"/>
            <a:ext cx="7772400" cy="1143000"/>
          </a:xfrm>
        </p:spPr>
        <p:txBody>
          <a:bodyPr/>
          <a:lstStyle/>
          <a:p>
            <a:pPr algn="ctr"/>
            <a:r>
              <a:rPr lang="cs-CZ" dirty="0" smtClean="0"/>
              <a:t>UPÁLENÍ MISTRA JANA HUSA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80728"/>
            <a:ext cx="8856984" cy="6912768"/>
          </a:xfrm>
        </p:spPr>
        <p:txBody>
          <a:bodyPr>
            <a:normAutofit lnSpcReduction="10000"/>
          </a:bodyPr>
          <a:lstStyle/>
          <a:p>
            <a:pPr marL="68580" indent="0">
              <a:buNone/>
            </a:pPr>
            <a:r>
              <a:rPr lang="cs-CZ" sz="3200" dirty="0" smtClean="0"/>
              <a:t> </a:t>
            </a:r>
            <a:r>
              <a:rPr lang="cs-CZ" sz="3200" u="sng" dirty="0" smtClean="0"/>
              <a:t>mistr Jan Hus</a:t>
            </a:r>
            <a:r>
              <a:rPr lang="cs-CZ" sz="3200" dirty="0" smtClean="0"/>
              <a:t> kázal</a:t>
            </a:r>
            <a:endParaRPr lang="cs-CZ" sz="3200" u="sng" dirty="0" smtClean="0"/>
          </a:p>
          <a:p>
            <a:r>
              <a:rPr lang="cs-CZ" sz="3200" dirty="0" smtClean="0"/>
              <a:t>proti hromadění majetku církví</a:t>
            </a:r>
          </a:p>
          <a:p>
            <a:r>
              <a:rPr lang="cs-CZ" sz="3200" dirty="0" smtClean="0"/>
              <a:t>každý se má řídit božím slovem a</a:t>
            </a:r>
          </a:p>
          <a:p>
            <a:pPr marL="6858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svým svědomím</a:t>
            </a:r>
          </a:p>
          <a:p>
            <a:pPr marL="68580" indent="0">
              <a:buNone/>
            </a:pPr>
            <a:r>
              <a:rPr lang="cs-CZ" sz="3200" u="sng" dirty="0" smtClean="0"/>
              <a:t>koncil v Kostnici</a:t>
            </a:r>
            <a:r>
              <a:rPr lang="cs-CZ" sz="3200" dirty="0" smtClean="0"/>
              <a:t> – Hus musí </a:t>
            </a:r>
            <a:r>
              <a:rPr lang="cs-CZ" sz="3200" dirty="0" smtClean="0"/>
              <a:t>odvolat </a:t>
            </a:r>
            <a:endParaRPr lang="cs-CZ" sz="3200" dirty="0" smtClean="0"/>
          </a:p>
          <a:p>
            <a:pPr marL="68580" indent="0">
              <a:buNone/>
            </a:pPr>
            <a:r>
              <a:rPr lang="cs-CZ" sz="3200" dirty="0" smtClean="0"/>
              <a:t>své učení, jinak bude upálen jako kacíř</a:t>
            </a:r>
          </a:p>
          <a:p>
            <a:pPr marL="6858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                    </a:t>
            </a:r>
          </a:p>
          <a:p>
            <a:pPr marL="6858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                     Jan Hus byl 6. července 1415     </a:t>
            </a:r>
          </a:p>
          <a:p>
            <a:pPr marL="6858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                     v Kostnici za pravdu upálen </a:t>
            </a:r>
          </a:p>
          <a:p>
            <a:pPr marL="68580" indent="0">
              <a:buNone/>
            </a:pPr>
            <a:r>
              <a:rPr lang="cs-CZ" sz="3200" dirty="0" smtClean="0"/>
              <a:t>                              </a:t>
            </a:r>
            <a:r>
              <a:rPr lang="cs-CZ" sz="3200" b="1" dirty="0" smtClean="0">
                <a:solidFill>
                  <a:srgbClr val="00B050"/>
                </a:solidFill>
              </a:rPr>
              <a:t>státní svátek – 6.července</a:t>
            </a:r>
            <a:endParaRPr lang="cs-CZ" sz="3200" b="1" dirty="0" smtClean="0"/>
          </a:p>
          <a:p>
            <a:pPr marL="6858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                      </a:t>
            </a:r>
          </a:p>
          <a:p>
            <a:pPr marL="6858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                      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764704"/>
            <a:ext cx="1897921" cy="28468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220072" y="692696"/>
            <a:ext cx="3635896" cy="3746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socha mistra Jana Husa v Kolíně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4315287"/>
            <a:ext cx="3402686" cy="22861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866389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1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6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0"/>
            <a:ext cx="7772400" cy="1224136"/>
          </a:xfrm>
        </p:spPr>
        <p:txBody>
          <a:bodyPr/>
          <a:lstStyle/>
          <a:p>
            <a:pPr algn="ctr"/>
            <a:r>
              <a:rPr lang="cs-CZ" dirty="0" smtClean="0"/>
              <a:t>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08720"/>
            <a:ext cx="8856984" cy="6192688"/>
          </a:xfrm>
        </p:spPr>
        <p:txBody>
          <a:bodyPr>
            <a:normAutofit fontScale="92500" lnSpcReduction="20000"/>
          </a:bodyPr>
          <a:lstStyle/>
          <a:p>
            <a:r>
              <a:rPr lang="cs-CZ" sz="3200" u="sng" dirty="0" smtClean="0"/>
              <a:t>Doplň vynechaná místa</a:t>
            </a:r>
          </a:p>
          <a:p>
            <a:pPr marL="68580" indent="0">
              <a:buNone/>
            </a:pPr>
            <a:r>
              <a:rPr lang="cs-CZ" sz="3200" dirty="0" smtClean="0"/>
              <a:t>Po smrti Karla IV.  byl korunován jeho syn _______ .</a:t>
            </a:r>
          </a:p>
          <a:p>
            <a:pPr marL="68580" indent="0">
              <a:buNone/>
            </a:pPr>
            <a:r>
              <a:rPr lang="cs-CZ" sz="3200" dirty="0" smtClean="0"/>
              <a:t>Obyčejní lidé byli s církví _______ . Kněží a církevní hodnostáři žili v ________ . Proti církvi začali vystupovat moudří a čestní kněží. </a:t>
            </a:r>
          </a:p>
          <a:p>
            <a:pPr marL="68580" indent="0">
              <a:buNone/>
            </a:pPr>
            <a:r>
              <a:rPr lang="cs-CZ" sz="3200" dirty="0" smtClean="0"/>
              <a:t>Nejznámějším z nich byl mistr___  ___ . Byl profesorem na pražské _______ . Kázal v kapli Betlémské a ve svých kázáních vyzýval, aby se církev vzdala _______ a pomáhala _____ a potřebným. </a:t>
            </a:r>
          </a:p>
          <a:p>
            <a:pPr marL="68580" indent="0">
              <a:buNone/>
            </a:pPr>
            <a:r>
              <a:rPr lang="cs-CZ" sz="3200" dirty="0" smtClean="0">
                <a:solidFill>
                  <a:srgbClr val="00B050"/>
                </a:solidFill>
              </a:rPr>
              <a:t>Církev prohlásila Jana Husa za _____ . Za neodvolání svého učení byl dne ________ v ________ upálen.</a:t>
            </a:r>
            <a:endParaRPr lang="cs-CZ" sz="32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792364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16632"/>
            <a:ext cx="7772400" cy="1143000"/>
          </a:xfrm>
        </p:spPr>
        <p:txBody>
          <a:bodyPr/>
          <a:lstStyle/>
          <a:p>
            <a:pPr algn="ctr"/>
            <a:r>
              <a:rPr lang="cs-CZ" dirty="0" smtClean="0"/>
              <a:t>ÚKOLY 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07337" y="1196752"/>
            <a:ext cx="8928992" cy="6120680"/>
          </a:xfrm>
        </p:spPr>
        <p:txBody>
          <a:bodyPr>
            <a:normAutofit lnSpcReduction="10000"/>
          </a:bodyPr>
          <a:lstStyle/>
          <a:p>
            <a:pPr marL="68580" indent="0">
              <a:buNone/>
            </a:pPr>
            <a:r>
              <a:rPr lang="cs-CZ" sz="3200" dirty="0"/>
              <a:t>Po smrti Karla IV.  </a:t>
            </a:r>
            <a:r>
              <a:rPr lang="cs-CZ" sz="3200" dirty="0" smtClean="0"/>
              <a:t>byl </a:t>
            </a:r>
            <a:r>
              <a:rPr lang="cs-CZ" sz="3200" dirty="0"/>
              <a:t>korunován jeho </a:t>
            </a:r>
            <a:r>
              <a:rPr lang="cs-CZ" sz="3200" dirty="0" smtClean="0"/>
              <a:t>syn </a:t>
            </a:r>
            <a:r>
              <a:rPr lang="cs-CZ" sz="3200" dirty="0" smtClean="0">
                <a:solidFill>
                  <a:srgbClr val="00B050"/>
                </a:solidFill>
              </a:rPr>
              <a:t>Václav IV.</a:t>
            </a:r>
            <a:r>
              <a:rPr lang="cs-CZ" sz="3200" dirty="0" smtClean="0"/>
              <a:t> </a:t>
            </a:r>
            <a:r>
              <a:rPr lang="cs-CZ" sz="3200" dirty="0"/>
              <a:t>.</a:t>
            </a:r>
          </a:p>
          <a:p>
            <a:pPr marL="68580" indent="0">
              <a:buNone/>
            </a:pPr>
            <a:r>
              <a:rPr lang="cs-CZ" sz="3200" dirty="0"/>
              <a:t>Obyčejní lidé byli s církví </a:t>
            </a:r>
            <a:r>
              <a:rPr lang="cs-CZ" sz="3200" dirty="0" smtClean="0">
                <a:solidFill>
                  <a:srgbClr val="00B050"/>
                </a:solidFill>
              </a:rPr>
              <a:t>nespokojeni</a:t>
            </a:r>
            <a:r>
              <a:rPr lang="cs-CZ" sz="3200" dirty="0" smtClean="0"/>
              <a:t>. </a:t>
            </a:r>
            <a:r>
              <a:rPr lang="cs-CZ" sz="3200" dirty="0"/>
              <a:t>Kněží a církevní hodnostáři žili v </a:t>
            </a:r>
            <a:r>
              <a:rPr lang="cs-CZ" sz="3200" dirty="0" smtClean="0">
                <a:solidFill>
                  <a:srgbClr val="00B050"/>
                </a:solidFill>
              </a:rPr>
              <a:t>přepychu</a:t>
            </a:r>
            <a:r>
              <a:rPr lang="cs-CZ" sz="3200" dirty="0" smtClean="0"/>
              <a:t>. </a:t>
            </a:r>
            <a:r>
              <a:rPr lang="cs-CZ" sz="3200" dirty="0"/>
              <a:t>Proti církvi začali vystupovat moudří a čestní kněží. </a:t>
            </a:r>
          </a:p>
          <a:p>
            <a:pPr marL="68580" indent="0">
              <a:buNone/>
            </a:pPr>
            <a:r>
              <a:rPr lang="cs-CZ" sz="3200" dirty="0"/>
              <a:t>Nejznámějším z nich byl </a:t>
            </a:r>
            <a:r>
              <a:rPr lang="cs-CZ" sz="3200" dirty="0" smtClean="0"/>
              <a:t>mistr </a:t>
            </a:r>
            <a:r>
              <a:rPr lang="cs-CZ" sz="3200" dirty="0" smtClean="0">
                <a:solidFill>
                  <a:srgbClr val="00B050"/>
                </a:solidFill>
              </a:rPr>
              <a:t>Jan Hus</a:t>
            </a:r>
            <a:r>
              <a:rPr lang="cs-CZ" sz="3200" dirty="0" smtClean="0"/>
              <a:t>. </a:t>
            </a:r>
            <a:r>
              <a:rPr lang="cs-CZ" sz="3200" dirty="0"/>
              <a:t>Byl profesorem na pražské </a:t>
            </a:r>
            <a:r>
              <a:rPr lang="cs-CZ" sz="3200" dirty="0" smtClean="0">
                <a:solidFill>
                  <a:srgbClr val="00B050"/>
                </a:solidFill>
              </a:rPr>
              <a:t>univerzitě</a:t>
            </a:r>
            <a:r>
              <a:rPr lang="cs-CZ" sz="3200" dirty="0" smtClean="0"/>
              <a:t>. </a:t>
            </a:r>
            <a:r>
              <a:rPr lang="cs-CZ" sz="3200" dirty="0"/>
              <a:t>Kázal v kapli Betlémské a ve svých kázáních vyzýval, aby se církev vzdala </a:t>
            </a:r>
            <a:r>
              <a:rPr lang="cs-CZ" sz="3200" dirty="0" smtClean="0">
                <a:solidFill>
                  <a:srgbClr val="00B050"/>
                </a:solidFill>
              </a:rPr>
              <a:t>svých majetků</a:t>
            </a:r>
            <a:r>
              <a:rPr lang="cs-CZ" sz="3200" dirty="0" smtClean="0"/>
              <a:t> </a:t>
            </a:r>
            <a:r>
              <a:rPr lang="cs-CZ" sz="3200" dirty="0"/>
              <a:t>a pomáhala </a:t>
            </a:r>
            <a:r>
              <a:rPr lang="cs-CZ" sz="3200" dirty="0" smtClean="0">
                <a:solidFill>
                  <a:srgbClr val="00B050"/>
                </a:solidFill>
              </a:rPr>
              <a:t>chudým</a:t>
            </a:r>
            <a:r>
              <a:rPr lang="cs-CZ" sz="3200" dirty="0" smtClean="0"/>
              <a:t> </a:t>
            </a:r>
            <a:r>
              <a:rPr lang="cs-CZ" sz="3200" dirty="0"/>
              <a:t>a potřebným. </a:t>
            </a:r>
          </a:p>
          <a:p>
            <a:pPr marL="68580" indent="0">
              <a:buNone/>
            </a:pPr>
            <a:r>
              <a:rPr lang="cs-CZ" sz="3200" dirty="0">
                <a:solidFill>
                  <a:srgbClr val="00B050"/>
                </a:solidFill>
              </a:rPr>
              <a:t>Církev prohlásila Jana Husa za </a:t>
            </a:r>
            <a:r>
              <a:rPr lang="cs-CZ" sz="3200" dirty="0" smtClean="0"/>
              <a:t>kacíře</a:t>
            </a:r>
            <a:r>
              <a:rPr lang="cs-CZ" sz="3200" dirty="0" smtClean="0">
                <a:solidFill>
                  <a:srgbClr val="00B050"/>
                </a:solidFill>
              </a:rPr>
              <a:t>. </a:t>
            </a:r>
            <a:r>
              <a:rPr lang="cs-CZ" sz="3200" dirty="0">
                <a:solidFill>
                  <a:srgbClr val="00B050"/>
                </a:solidFill>
              </a:rPr>
              <a:t>Za neodvolání svého učení byl dne </a:t>
            </a:r>
            <a:r>
              <a:rPr lang="cs-CZ" sz="3200" dirty="0" smtClean="0"/>
              <a:t>6. července 1415</a:t>
            </a:r>
            <a:r>
              <a:rPr lang="cs-CZ" sz="3200" dirty="0" smtClean="0">
                <a:solidFill>
                  <a:srgbClr val="00B050"/>
                </a:solidFill>
              </a:rPr>
              <a:t> </a:t>
            </a:r>
            <a:r>
              <a:rPr lang="cs-CZ" sz="3200" dirty="0">
                <a:solidFill>
                  <a:srgbClr val="00B050"/>
                </a:solidFill>
              </a:rPr>
              <a:t>v </a:t>
            </a:r>
            <a:r>
              <a:rPr lang="cs-CZ" sz="3200" dirty="0" smtClean="0"/>
              <a:t>Kostnici</a:t>
            </a:r>
            <a:r>
              <a:rPr lang="cs-CZ" sz="3200" dirty="0" smtClean="0">
                <a:solidFill>
                  <a:srgbClr val="00B050"/>
                </a:solidFill>
              </a:rPr>
              <a:t> </a:t>
            </a:r>
            <a:r>
              <a:rPr lang="cs-CZ" sz="3200" dirty="0">
                <a:solidFill>
                  <a:srgbClr val="00B050"/>
                </a:solidFill>
              </a:rPr>
              <a:t>upálen.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6786017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-99392"/>
            <a:ext cx="7772400" cy="1143000"/>
          </a:xfrm>
        </p:spPr>
        <p:txBody>
          <a:bodyPr/>
          <a:lstStyle/>
          <a:p>
            <a:pPr algn="ctr"/>
            <a:r>
              <a:rPr lang="cs-CZ" dirty="0" smtClean="0"/>
              <a:t>HUSITSTVÍ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8928992" cy="626469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Husovi stoupenci šířili Husovo učení dál</a:t>
            </a:r>
          </a:p>
          <a:p>
            <a:r>
              <a:rPr lang="cs-CZ" sz="3200" dirty="0" smtClean="0"/>
              <a:t>v Praze vyhodili konšely(radní) z oken radnice</a:t>
            </a:r>
          </a:p>
          <a:p>
            <a:r>
              <a:rPr lang="cs-CZ" sz="3200" dirty="0" smtClean="0"/>
              <a:t>husité si vybudovali opevněné město </a:t>
            </a:r>
          </a:p>
          <a:p>
            <a:pPr marL="68580" indent="0">
              <a:buNone/>
            </a:pPr>
            <a:r>
              <a:rPr lang="cs-CZ" sz="3200" dirty="0" smtClean="0"/>
              <a:t>Tábor – všichni si zde byli rovni</a:t>
            </a:r>
          </a:p>
          <a:p>
            <a:r>
              <a:rPr lang="cs-CZ" sz="3200" dirty="0" smtClean="0"/>
              <a:t>vůdcem byl zvolen </a:t>
            </a:r>
            <a:r>
              <a:rPr lang="cs-CZ" sz="3200" u="sng" dirty="0" smtClean="0"/>
              <a:t>Jan Žižka </a:t>
            </a:r>
          </a:p>
          <a:p>
            <a:endParaRPr lang="cs-CZ" sz="32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492896"/>
            <a:ext cx="2239515" cy="34610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46596" y="3719372"/>
            <a:ext cx="4145483" cy="30443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940152" y="5877272"/>
            <a:ext cx="33275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první pražská defenestrace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546711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5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-28097"/>
            <a:ext cx="7772400" cy="1143000"/>
          </a:xfrm>
        </p:spPr>
        <p:txBody>
          <a:bodyPr/>
          <a:lstStyle/>
          <a:p>
            <a:pPr algn="ctr"/>
            <a:r>
              <a:rPr lang="cs-CZ" dirty="0" smtClean="0"/>
              <a:t>HUSITSKÉ VÁLKY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980728"/>
            <a:ext cx="8928992" cy="587727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husité bojovali proti křižákům</a:t>
            </a:r>
          </a:p>
          <a:p>
            <a:r>
              <a:rPr lang="cs-CZ" sz="3200" dirty="0" smtClean="0"/>
              <a:t>používali jednoduché zbraně</a:t>
            </a:r>
          </a:p>
          <a:p>
            <a:r>
              <a:rPr lang="cs-CZ" sz="3200" dirty="0" smtClean="0"/>
              <a:t>často vítězili lstí a chytrostí </a:t>
            </a:r>
          </a:p>
          <a:p>
            <a:pPr marL="68580" indent="0">
              <a:buNone/>
            </a:pPr>
            <a:r>
              <a:rPr lang="cs-CZ" sz="2800" dirty="0" smtClean="0"/>
              <a:t>vozové hradby</a:t>
            </a:r>
          </a:p>
          <a:p>
            <a:pPr marL="68580" indent="0">
              <a:buNone/>
            </a:pPr>
            <a:r>
              <a:rPr lang="cs-CZ" sz="2800" dirty="0" smtClean="0"/>
              <a:t>využití přírody</a:t>
            </a:r>
          </a:p>
          <a:p>
            <a:pPr marL="68580" indent="0">
              <a:buNone/>
            </a:pPr>
            <a:r>
              <a:rPr lang="cs-CZ" sz="2800" dirty="0" smtClean="0"/>
              <a:t>mohutný zpěv – Ktož </a:t>
            </a:r>
            <a:r>
              <a:rPr lang="cs-CZ" sz="2800" dirty="0" err="1" smtClean="0"/>
              <a:t>jsú</a:t>
            </a:r>
            <a:r>
              <a:rPr lang="cs-CZ" sz="2800" dirty="0" smtClean="0"/>
              <a:t> boží bojovníci</a:t>
            </a:r>
            <a:endParaRPr lang="cs-CZ" sz="28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9657" y="4340276"/>
            <a:ext cx="2102532" cy="24010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287539"/>
            <a:ext cx="4047553" cy="24538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 descr="http://www.husitskamesta.net/data/photobank/fotobanka/tabor/hussitenwaffen_1/extra/2008-12-05-14-46-22-940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340768"/>
            <a:ext cx="3240360" cy="2430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591362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0"/>
            <a:ext cx="7772400" cy="1143000"/>
          </a:xfrm>
        </p:spPr>
        <p:txBody>
          <a:bodyPr/>
          <a:lstStyle/>
          <a:p>
            <a:pPr algn="ctr"/>
            <a:r>
              <a:rPr lang="cs-CZ" dirty="0" smtClean="0"/>
              <a:t>BITVA U LIPAN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908720"/>
            <a:ext cx="8928992" cy="594928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1434 – husité byli poraženi</a:t>
            </a:r>
          </a:p>
          <a:p>
            <a:pPr marL="68580" indent="0">
              <a:buNone/>
            </a:pPr>
            <a:r>
              <a:rPr lang="cs-CZ" sz="3200" dirty="0" smtClean="0"/>
              <a:t>Husitská vojska se ukryla za vozovou hradbu a pálila na nepřítele z děl. Šiky panského vojska předstíraly útěk. Husité se vyhrnuli z vozové hradby. Panská jízda zaútočila na pěšáky ze zálohy.</a:t>
            </a:r>
            <a:endParaRPr lang="cs-CZ" sz="32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3506633"/>
            <a:ext cx="5184576" cy="32744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3406148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0"/>
            <a:ext cx="7772400" cy="1143000"/>
          </a:xfrm>
        </p:spPr>
        <p:txBody>
          <a:bodyPr/>
          <a:lstStyle/>
          <a:p>
            <a:pPr algn="ctr"/>
            <a:r>
              <a:rPr lang="cs-CZ" dirty="0" smtClean="0"/>
              <a:t>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908720"/>
            <a:ext cx="9036496" cy="5832648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 1. Upálení Jana Husa vyvolalo v Čechách obrovské</a:t>
            </a:r>
          </a:p>
          <a:p>
            <a:pPr marL="582930" indent="-514350">
              <a:buAutoNum type="alphaLcParenR"/>
            </a:pPr>
            <a:r>
              <a:rPr lang="cs-CZ" sz="2800" dirty="0" smtClean="0"/>
              <a:t>nadšení a radost</a:t>
            </a:r>
          </a:p>
          <a:p>
            <a:pPr marL="582930" indent="-514350">
              <a:buAutoNum type="alphaLcParenR"/>
            </a:pPr>
            <a:r>
              <a:rPr lang="cs-CZ" sz="2800" dirty="0" smtClean="0"/>
              <a:t>pobouření a nesouhlas</a:t>
            </a:r>
          </a:p>
          <a:p>
            <a:pPr marL="582930" indent="-514350">
              <a:buAutoNum type="alphaLcParenR"/>
            </a:pPr>
            <a:r>
              <a:rPr lang="cs-CZ" sz="2800" dirty="0" smtClean="0"/>
              <a:t>klid a mír</a:t>
            </a:r>
          </a:p>
          <a:p>
            <a:r>
              <a:rPr lang="cs-CZ" sz="2800" dirty="0" smtClean="0"/>
              <a:t> 2. Husitské hnutí vzniklo</a:t>
            </a:r>
          </a:p>
          <a:p>
            <a:pPr marL="582930" indent="-514350">
              <a:buAutoNum type="alphaLcParenR"/>
            </a:pPr>
            <a:r>
              <a:rPr lang="cs-CZ" sz="2800" dirty="0" smtClean="0"/>
              <a:t>ve snaze napravit špatnosti církve</a:t>
            </a:r>
          </a:p>
          <a:p>
            <a:pPr marL="582930" indent="-514350">
              <a:buAutoNum type="alphaLcParenR"/>
            </a:pPr>
            <a:r>
              <a:rPr lang="cs-CZ" sz="2800" dirty="0" smtClean="0"/>
              <a:t>jako vzdělávací spolek</a:t>
            </a:r>
          </a:p>
          <a:p>
            <a:pPr marL="582930" indent="-514350">
              <a:buAutoNum type="alphaLcParenR"/>
            </a:pPr>
            <a:r>
              <a:rPr lang="cs-CZ" sz="2800" dirty="0" smtClean="0"/>
              <a:t>za účelem sesazení krále</a:t>
            </a:r>
          </a:p>
          <a:p>
            <a:r>
              <a:rPr lang="cs-CZ" sz="2800" dirty="0" smtClean="0"/>
              <a:t> 3. Husiti vybudovali opevněné město</a:t>
            </a:r>
          </a:p>
          <a:p>
            <a:pPr marL="582930" indent="-514350">
              <a:buAutoNum type="alphaLcParenR"/>
            </a:pPr>
            <a:r>
              <a:rPr lang="cs-CZ" sz="2800" dirty="0" smtClean="0"/>
              <a:t>Lipany</a:t>
            </a:r>
          </a:p>
          <a:p>
            <a:pPr marL="582930" indent="-514350">
              <a:buAutoNum type="alphaLcParenR"/>
            </a:pPr>
            <a:r>
              <a:rPr lang="cs-CZ" sz="2800" dirty="0" smtClean="0">
                <a:solidFill>
                  <a:srgbClr val="00B050"/>
                </a:solidFill>
              </a:rPr>
              <a:t>Prahu</a:t>
            </a:r>
          </a:p>
          <a:p>
            <a:pPr marL="582930" indent="-514350">
              <a:buAutoNum type="alphaLcParenR"/>
            </a:pPr>
            <a:r>
              <a:rPr lang="cs-CZ" sz="2800" dirty="0" smtClean="0">
                <a:solidFill>
                  <a:srgbClr val="00B050"/>
                </a:solidFill>
              </a:rPr>
              <a:t>Tábor</a:t>
            </a:r>
          </a:p>
          <a:p>
            <a:pPr marL="582930" indent="-514350">
              <a:buAutoNum type="alphaLcParenR"/>
            </a:pPr>
            <a:endParaRPr lang="cs-CZ" sz="2800" dirty="0" smtClean="0"/>
          </a:p>
          <a:p>
            <a:pPr marL="582930" indent="-514350">
              <a:buAutoNum type="alphaLcParenR"/>
            </a:pPr>
            <a:endParaRPr lang="cs-CZ" sz="2800" dirty="0" smtClean="0"/>
          </a:p>
          <a:p>
            <a:pPr marL="582930" indent="-514350">
              <a:buAutoNum type="alphaLcParenR"/>
            </a:pPr>
            <a:endParaRPr lang="cs-CZ" sz="2800" dirty="0" smtClean="0"/>
          </a:p>
          <a:p>
            <a:endParaRPr lang="cs-CZ" sz="2800" dirty="0" smtClean="0"/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5538557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4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0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0"/>
            <a:ext cx="7772400" cy="1143000"/>
          </a:xfrm>
        </p:spPr>
        <p:txBody>
          <a:bodyPr/>
          <a:lstStyle/>
          <a:p>
            <a:pPr algn="ctr"/>
            <a:r>
              <a:rPr lang="cs-CZ" dirty="0" smtClean="0"/>
              <a:t>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908720"/>
            <a:ext cx="8928992" cy="5949280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 4.  Vůdcem husitů se stal</a:t>
            </a:r>
          </a:p>
          <a:p>
            <a:pPr marL="582930" indent="-514350">
              <a:buAutoNum type="alphaLcParenR"/>
            </a:pPr>
            <a:r>
              <a:rPr lang="cs-CZ" sz="2800" dirty="0" smtClean="0"/>
              <a:t>Václav IV.</a:t>
            </a:r>
          </a:p>
          <a:p>
            <a:pPr marL="582930" indent="-514350">
              <a:buAutoNum type="alphaLcParenR"/>
            </a:pPr>
            <a:r>
              <a:rPr lang="cs-CZ" sz="2800" dirty="0" smtClean="0"/>
              <a:t>Jan Hus</a:t>
            </a:r>
          </a:p>
          <a:p>
            <a:pPr marL="582930" indent="-514350">
              <a:buAutoNum type="alphaLcParenR"/>
            </a:pPr>
            <a:r>
              <a:rPr lang="cs-CZ" sz="2800" dirty="0" smtClean="0"/>
              <a:t>Jan Žižka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5. Přijímání podobojí znamená</a:t>
            </a:r>
          </a:p>
          <a:p>
            <a:pPr marL="582930" indent="-514350">
              <a:buAutoNum type="alphaLcParenR"/>
            </a:pPr>
            <a:r>
              <a:rPr lang="cs-CZ" sz="2800" dirty="0" smtClean="0"/>
              <a:t>přijímat tělo i krev Páně</a:t>
            </a:r>
          </a:p>
          <a:p>
            <a:pPr marL="582930" indent="-514350">
              <a:buAutoNum type="alphaLcParenR"/>
            </a:pPr>
            <a:r>
              <a:rPr lang="cs-CZ" sz="2800" dirty="0" smtClean="0"/>
              <a:t>poslouchat krále i církev</a:t>
            </a:r>
          </a:p>
          <a:p>
            <a:pPr marL="582930" indent="-514350">
              <a:buAutoNum type="alphaLcParenR"/>
            </a:pPr>
            <a:r>
              <a:rPr lang="cs-CZ" sz="2800" dirty="0" smtClean="0"/>
              <a:t>jíst oběd a večeři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6. Husité byli poraženi v bitvě</a:t>
            </a:r>
          </a:p>
          <a:p>
            <a:pPr marL="582930" indent="-514350">
              <a:buAutoNum type="alphaLcParenR"/>
            </a:pPr>
            <a:r>
              <a:rPr lang="cs-CZ" sz="2800" dirty="0" smtClean="0"/>
              <a:t>u Lipan</a:t>
            </a:r>
          </a:p>
          <a:p>
            <a:pPr marL="582930" indent="-514350">
              <a:buAutoNum type="alphaLcParenR"/>
            </a:pPr>
            <a:r>
              <a:rPr lang="cs-CZ" sz="2800" dirty="0" smtClean="0">
                <a:solidFill>
                  <a:srgbClr val="00B050"/>
                </a:solidFill>
              </a:rPr>
              <a:t>u Sudoměře</a:t>
            </a:r>
          </a:p>
          <a:p>
            <a:pPr marL="582930" indent="-514350">
              <a:buAutoNum type="alphaLcParenR"/>
            </a:pPr>
            <a:r>
              <a:rPr lang="cs-CZ" sz="2800" dirty="0" smtClean="0">
                <a:solidFill>
                  <a:srgbClr val="00B050"/>
                </a:solidFill>
              </a:rPr>
              <a:t>u Domažlic</a:t>
            </a:r>
          </a:p>
          <a:p>
            <a:pPr marL="582930" indent="-514350">
              <a:buAutoNum type="alphaLcParenR"/>
            </a:pPr>
            <a:endParaRPr lang="cs-CZ" sz="2800" dirty="0" smtClean="0"/>
          </a:p>
          <a:p>
            <a:pPr marL="6858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3370515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4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0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ÚKOLY 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568952" cy="506916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 1. b)</a:t>
            </a:r>
          </a:p>
          <a:p>
            <a:r>
              <a:rPr lang="cs-CZ" sz="3200" dirty="0" smtClean="0"/>
              <a:t> 2. a)</a:t>
            </a:r>
          </a:p>
          <a:p>
            <a:r>
              <a:rPr lang="cs-CZ" sz="3200" dirty="0" smtClean="0"/>
              <a:t> 3. c)</a:t>
            </a:r>
          </a:p>
          <a:p>
            <a:r>
              <a:rPr lang="cs-CZ" sz="3200" dirty="0" smtClean="0"/>
              <a:t> 4. c)</a:t>
            </a:r>
          </a:p>
          <a:p>
            <a:r>
              <a:rPr lang="cs-CZ" sz="3200" dirty="0" smtClean="0"/>
              <a:t> 5. a)</a:t>
            </a:r>
          </a:p>
          <a:p>
            <a:r>
              <a:rPr lang="cs-CZ" sz="3200" dirty="0" smtClean="0"/>
              <a:t> 6. a)</a:t>
            </a:r>
            <a:endParaRPr lang="cs-CZ" sz="3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268760"/>
            <a:ext cx="6690320" cy="50177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987824" y="6286500"/>
            <a:ext cx="42351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Husitské muzeum </a:t>
            </a:r>
            <a:r>
              <a:rPr lang="cs-CZ" sz="2800" smtClean="0">
                <a:solidFill>
                  <a:srgbClr val="00B050"/>
                </a:solidFill>
              </a:rPr>
              <a:t>vTáboře</a:t>
            </a:r>
            <a:endParaRPr lang="cs-CZ" sz="28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679066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0"/>
            <a:ext cx="7772400" cy="1143000"/>
          </a:xfrm>
        </p:spPr>
        <p:txBody>
          <a:bodyPr/>
          <a:lstStyle/>
          <a:p>
            <a:pPr algn="ctr"/>
            <a:r>
              <a:rPr lang="cs-CZ" dirty="0" smtClean="0"/>
              <a:t>ŽIVOT PO HUSITSKÝCH VÁLKÁCH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08720"/>
            <a:ext cx="8712968" cy="5832648"/>
          </a:xfrm>
        </p:spPr>
        <p:txBody>
          <a:bodyPr>
            <a:normAutofit fontScale="92500" lnSpcReduction="10000"/>
          </a:bodyPr>
          <a:lstStyle/>
          <a:p>
            <a:r>
              <a:rPr lang="cs-CZ" sz="3200" dirty="0"/>
              <a:t>z</a:t>
            </a:r>
            <a:r>
              <a:rPr lang="cs-CZ" sz="3200" dirty="0" smtClean="0"/>
              <a:t>a českého krále byl zvolen </a:t>
            </a:r>
            <a:r>
              <a:rPr lang="cs-CZ" sz="3200" b="1" dirty="0" smtClean="0"/>
              <a:t>Jiří z Poděbrad</a:t>
            </a:r>
          </a:p>
          <a:p>
            <a:r>
              <a:rPr lang="cs-CZ" sz="3200" dirty="0"/>
              <a:t>j</a:t>
            </a:r>
            <a:r>
              <a:rPr lang="cs-CZ" sz="3200" dirty="0" smtClean="0"/>
              <a:t>ediný český král, který byl jen šlechtického rodu</a:t>
            </a:r>
          </a:p>
          <a:p>
            <a:r>
              <a:rPr lang="cs-CZ" sz="3200" dirty="0"/>
              <a:t>v</a:t>
            </a:r>
            <a:r>
              <a:rPr lang="cs-CZ" sz="3200" dirty="0" smtClean="0"/>
              <a:t>ládl přísně, ale moudře</a:t>
            </a:r>
          </a:p>
          <a:p>
            <a:r>
              <a:rPr lang="cs-CZ" sz="3200" dirty="0"/>
              <a:t>z</a:t>
            </a:r>
            <a:r>
              <a:rPr lang="cs-CZ" sz="3200" dirty="0" smtClean="0"/>
              <a:t>a nejvyšší hodnotu pokládal mír </a:t>
            </a:r>
          </a:p>
          <a:p>
            <a:r>
              <a:rPr lang="cs-CZ" sz="3200" dirty="0"/>
              <a:t>v</a:t>
            </a:r>
            <a:r>
              <a:rPr lang="cs-CZ" sz="3200" dirty="0" smtClean="0"/>
              <a:t>šechny spory chtěl řešit jednáním</a:t>
            </a:r>
          </a:p>
          <a:p>
            <a:r>
              <a:rPr lang="cs-CZ" sz="3200" dirty="0" smtClean="0"/>
              <a:t>snil o sjednocené Evropě</a:t>
            </a:r>
          </a:p>
          <a:p>
            <a:r>
              <a:rPr lang="cs-CZ" sz="3200" dirty="0"/>
              <a:t>j</a:t>
            </a:r>
            <a:r>
              <a:rPr lang="cs-CZ" sz="3200" dirty="0" smtClean="0"/>
              <a:t>e označován jako husitský král</a:t>
            </a:r>
          </a:p>
          <a:p>
            <a:r>
              <a:rPr lang="cs-CZ" sz="3200" dirty="0"/>
              <a:t>n</a:t>
            </a:r>
            <a:r>
              <a:rPr lang="cs-CZ" sz="3200" dirty="0" smtClean="0"/>
              <a:t>a český trůn se dostala dynastie Jagellonců</a:t>
            </a:r>
          </a:p>
          <a:p>
            <a:endParaRPr lang="cs-CZ" sz="3200" dirty="0"/>
          </a:p>
          <a:p>
            <a:r>
              <a:rPr lang="cs-CZ" sz="3200" u="sng" dirty="0" smtClean="0">
                <a:solidFill>
                  <a:srgbClr val="00B050"/>
                </a:solidFill>
              </a:rPr>
              <a:t>zajímavost</a:t>
            </a:r>
            <a:r>
              <a:rPr lang="cs-CZ" sz="3200" dirty="0" smtClean="0">
                <a:solidFill>
                  <a:srgbClr val="00B050"/>
                </a:solidFill>
              </a:rPr>
              <a:t> – jako sedmnáctiletý bojoval v bitvě u Lipan na straně panské jízdy</a:t>
            </a:r>
          </a:p>
          <a:p>
            <a:endParaRPr lang="cs-CZ" sz="3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204864"/>
            <a:ext cx="2095500" cy="2095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2098270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-99392"/>
            <a:ext cx="7772400" cy="1143000"/>
          </a:xfrm>
        </p:spPr>
        <p:txBody>
          <a:bodyPr/>
          <a:lstStyle/>
          <a:p>
            <a:pPr algn="ctr"/>
            <a:r>
              <a:rPr lang="cs-CZ" dirty="0" smtClean="0"/>
              <a:t>VZNIK A VÝVOJ PÍSMA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836712"/>
            <a:ext cx="8928992" cy="602128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K čemu lidé potřebovali na počátku písmo?</a:t>
            </a:r>
          </a:p>
          <a:p>
            <a:r>
              <a:rPr lang="cs-CZ" sz="3200" dirty="0" smtClean="0"/>
              <a:t>záznamy – o zapůjčených věcech, o úrodě, a stavu dobytka ….</a:t>
            </a:r>
          </a:p>
          <a:p>
            <a:r>
              <a:rPr lang="cs-CZ" sz="3200" dirty="0" smtClean="0"/>
              <a:t>Jak asi vypadaly zápisy na samém počátku a jak se postupně měnily?</a:t>
            </a:r>
          </a:p>
          <a:p>
            <a:r>
              <a:rPr lang="cs-CZ" sz="3200" dirty="0" smtClean="0"/>
              <a:t>obrázky, symboly, zjednodušování </a:t>
            </a:r>
            <a:r>
              <a:rPr lang="cs-CZ" sz="3200" dirty="0" smtClean="0"/>
              <a:t>             tvarů</a:t>
            </a:r>
            <a:endParaRPr lang="cs-CZ" sz="3200" dirty="0" smtClean="0"/>
          </a:p>
          <a:p>
            <a:pPr marL="68580" indent="0">
              <a:buNone/>
            </a:pPr>
            <a:endParaRPr lang="cs-CZ" sz="32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59248" y="3356992"/>
            <a:ext cx="1838364" cy="2918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631" y="4664000"/>
            <a:ext cx="2448272" cy="20749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02810" y="4293096"/>
            <a:ext cx="4350180" cy="1624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274234" y="6265723"/>
            <a:ext cx="14773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obrázkové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095181" y="5930255"/>
            <a:ext cx="14297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hieroglyfy</a:t>
            </a:r>
            <a:endParaRPr lang="cs-CZ" sz="24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378411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-99392"/>
            <a:ext cx="7772400" cy="1143000"/>
          </a:xfrm>
        </p:spPr>
        <p:txBody>
          <a:bodyPr/>
          <a:lstStyle/>
          <a:p>
            <a:pPr algn="ctr"/>
            <a:r>
              <a:rPr lang="cs-CZ" dirty="0" smtClean="0"/>
              <a:t>VYNÁLEZ KNIHTISKU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81294" y="692696"/>
            <a:ext cx="8928992" cy="583264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vzdělanost se šířila čtením z knih – většinou latinské</a:t>
            </a:r>
          </a:p>
          <a:p>
            <a:r>
              <a:rPr lang="cs-CZ" sz="2800" dirty="0" smtClean="0"/>
              <a:t>první knihy se opisovali zejména v klášterech </a:t>
            </a:r>
          </a:p>
          <a:p>
            <a:r>
              <a:rPr lang="cs-CZ" sz="2800" dirty="0" smtClean="0"/>
              <a:t>začali vznikat školy mimo kláštery včetně vysokých</a:t>
            </a:r>
          </a:p>
          <a:p>
            <a:r>
              <a:rPr lang="cs-CZ" sz="2800" dirty="0" smtClean="0"/>
              <a:t>rukopisy začali psát písaři – nadále ale velmi drahé</a:t>
            </a:r>
          </a:p>
          <a:p>
            <a:r>
              <a:rPr lang="cs-CZ" sz="2800" dirty="0" smtClean="0"/>
              <a:t>vynález knihtisku 1445 – Němec Jan </a:t>
            </a:r>
            <a:r>
              <a:rPr lang="cs-CZ" sz="2800" dirty="0" err="1" smtClean="0"/>
              <a:t>Gutenberg</a:t>
            </a:r>
            <a:r>
              <a:rPr lang="cs-CZ" sz="2800" dirty="0" smtClean="0"/>
              <a:t> – obrovský význam pro rozvoj písma a vzdělanosti – 1. vytištěná kniha </a:t>
            </a:r>
            <a:r>
              <a:rPr lang="cs-CZ" sz="2800" b="1" dirty="0" smtClean="0"/>
              <a:t>Bible</a:t>
            </a:r>
            <a:r>
              <a:rPr lang="cs-CZ" sz="2800" dirty="0" smtClean="0"/>
              <a:t> - latinsky</a:t>
            </a:r>
          </a:p>
          <a:p>
            <a:endParaRPr lang="cs-CZ" sz="3200" dirty="0" smtClean="0"/>
          </a:p>
          <a:p>
            <a:endParaRPr lang="cs-CZ" sz="3200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88566"/>
            <a:ext cx="1804716" cy="27287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077072"/>
            <a:ext cx="3090398" cy="26255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04696" y="3744755"/>
            <a:ext cx="2250305" cy="31401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5105191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8928992" cy="65248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u="sng" dirty="0"/>
              <a:t>Citace</a:t>
            </a:r>
            <a:r>
              <a:rPr lang="cs-CZ" sz="1100" dirty="0"/>
              <a:t>: </a:t>
            </a:r>
            <a:r>
              <a:rPr lang="cs-CZ" sz="1100" dirty="0" smtClean="0"/>
              <a:t>obr. Morová epidemie: </a:t>
            </a:r>
            <a:r>
              <a:rPr lang="cs-CZ" sz="1100" i="1" dirty="0"/>
              <a:t>demprechod.euweb.cz</a:t>
            </a:r>
            <a:r>
              <a:rPr lang="cs-CZ" sz="1100" dirty="0"/>
              <a:t> [online]. [cit. 30.12.2012]. Dostupný na WWW: http://www.google.cz/imgres?hl=cs&amp;client=firefox-a&amp;tbo=d&amp;rls=org.mozilla:cs:official&amp;channel=np&amp;biw=1366&amp;bih=638&amp;tbm=isch&amp;tbnid=l6F7w-rXXBhbrM:&amp;imgrefurl=http://demprechod.euweb.cz/3_2_krize.htm&amp;docid=npu7AQLCgKOm-M&amp;imgurl=http://demprechod.euweb.cz/3_2_krize_soubory/image002.jpg&amp;w=317&amp;h=250&amp;ei=yt7fUOySM4aYtQbJ-oFQ&amp;zoom=1&amp;iact=hc&amp;vpx=4&amp;vpy=316&amp;dur=26&amp;hovh=199&amp;hovw=253&amp;tx=114&amp;ty=91&amp;sig=105742126178767673350&amp;page=1&amp;tbnh=140&amp;tbnw=173&amp;start=0&amp;ndsp=22&amp;ved=1t:429,r:15,s:0,i:130 </a:t>
            </a:r>
            <a:endParaRPr lang="cs-CZ" sz="1100" dirty="0" smtClean="0"/>
          </a:p>
          <a:p>
            <a:r>
              <a:rPr lang="cs-CZ" sz="1100" dirty="0" smtClean="0"/>
              <a:t>obr. Bakterie moru: </a:t>
            </a:r>
            <a:r>
              <a:rPr lang="cs-CZ" sz="1100" i="1" dirty="0"/>
              <a:t>historieweb.cz</a:t>
            </a:r>
            <a:r>
              <a:rPr lang="cs-CZ" sz="1100" dirty="0"/>
              <a:t> [online]. [cit. 30.12.2012]. Dostupný na WWW: http://www.google.cz/imgres?hl=cs&amp;client=firefox-a&amp;hs=6UY&amp;sa=X&amp;tbo=d&amp;rls=org.mozilla:cs:official&amp;channel=np&amp;biw=1366&amp;bih=638&amp;tbm=isch&amp;tbnid=L-i4xFd-G6za_M:&amp;imgrefurl=http://www.historieweb.cz/mor-muze-byt-i-prospesny&amp;docid=u53w7KipVvO0KM&amp;imgurl=http://www.historieweb.cz/sites/default/files/styles/obrazek_na_boku/public/obrazky/2012/09/24/mor2-bakterie.jpg&amp;w=226&amp;h=229&amp;ei=oODfUOehLIKH4ATs24GYCg&amp;zoom=1&amp;iact=hc&amp;vpx=718&amp;vpy=314&amp;dur=3758&amp;hovh=183&amp;hovw=180&amp;tx=90&amp;ty=106&amp;sig=105742126178767673350&amp;page=2&amp;tbnh=145&amp;tbnw=143&amp;start=18&amp;ndsp=27&amp;ved=1t:429,r:29,s:0,i:181 </a:t>
            </a:r>
            <a:endParaRPr lang="cs-CZ" sz="1100" dirty="0" smtClean="0"/>
          </a:p>
          <a:p>
            <a:r>
              <a:rPr lang="cs-CZ" sz="1100" dirty="0" smtClean="0"/>
              <a:t>obr. Křest: </a:t>
            </a:r>
            <a:r>
              <a:rPr lang="cs-CZ" sz="1100" i="1" dirty="0"/>
              <a:t>farnostsloup.cz</a:t>
            </a:r>
            <a:r>
              <a:rPr lang="cs-CZ" sz="1100" dirty="0"/>
              <a:t> [online]. [cit. 30.12.2012]. Dostupný na WWW: http://www.google.cz/imgres?hl=cs&amp;client=firefox-a&amp;hs=mwY&amp;sa=X&amp;tbo=d&amp;rls=org.mozilla:cs:official&amp;channel=np&amp;biw=1366&amp;bih=638&amp;tbm=isch&amp;tbnid=RXVWOvMEFPP1uM:&amp;imgrefurl=http://www.farnostsloup.cz/page.php%3Fpg%3Dsvatosti&amp;docid=xlPRYTqHoxyPqM&amp;imgurl=http://www.farnostsloup.cz/images/svatosti_krest.gif&amp;w=200&amp;h=275&amp;ei=VOffUPQxwd_hBJOFgYgE&amp;zoom=1&amp;iact=hc&amp;vpx=584&amp;vpy=150&amp;dur=6509&amp;hovh=220&amp;hovw=160&amp;tx=65&amp;ty=104&amp;sig=105742126178767673350&amp;page=1&amp;tbnh=140&amp;tbnw=102&amp;start=0&amp;ndsp=24&amp;ved=1t:429,r:3,s:0,i:124 </a:t>
            </a:r>
            <a:endParaRPr lang="cs-CZ" sz="1100" dirty="0" smtClean="0"/>
          </a:p>
          <a:p>
            <a:r>
              <a:rPr lang="cs-CZ" sz="1100" dirty="0" smtClean="0"/>
              <a:t>obr. Svátost nemocných: </a:t>
            </a:r>
            <a:r>
              <a:rPr lang="cs-CZ" sz="1100" i="1" dirty="0"/>
              <a:t>arnostfulnek.cz</a:t>
            </a:r>
            <a:r>
              <a:rPr lang="cs-CZ" sz="1100" dirty="0"/>
              <a:t> [online]. [cit. 30.12.2012]. Dostupný na WWW: http://www.google.cz/imgres?hl=cs&amp;client=firefox-a&amp;tbo=d&amp;rls=org.mozilla:cs:official&amp;channel=np&amp;biw=1366&amp;bih=638&amp;tbm=isch&amp;tbnid=aSjtcGkk95Mb7M:&amp;imgrefurl=http://www.farnostfulnek.cz/svatosti/&amp;docid=ibyvERZoh8-2CM&amp;imgurl=http://</a:t>
            </a:r>
            <a:r>
              <a:rPr lang="cs-CZ" sz="1100" dirty="0" smtClean="0"/>
              <a:t>img25.imageshack.us/img25/9670/frontpht.jpg&amp;w=250&amp;h=287&amp;ei=6-nfUPn0Iuqg4gSN14C4BQ&amp;zoom=1&amp;iact=hc&amp;vpx=972&amp;vpy=110&amp;dur=9826&amp;hovh=229&amp;hovw=200&amp;tx=118&amp;ty=125&amp;sig=105742126178767673350&amp;page=1&amp;tbnh=140&amp;tbnw=119&amp;start=0&amp;ndsp=25&amp;ved=1t:429,r:6,s:0,i:103</a:t>
            </a:r>
          </a:p>
          <a:p>
            <a:r>
              <a:rPr lang="cs-CZ" sz="1100" dirty="0" smtClean="0"/>
              <a:t>obr. Ježíš na kříži: </a:t>
            </a:r>
            <a:r>
              <a:rPr lang="cs-CZ" sz="1100" i="1" dirty="0"/>
              <a:t>eshop.umeleckavyroba.cz</a:t>
            </a:r>
            <a:r>
              <a:rPr lang="cs-CZ" sz="1100" dirty="0"/>
              <a:t> [online]. [cit. 30.12.2012]. Dostupný na WWW: http://www.google.cz/imgres?hl=cs&amp;client=firefox-a&amp;tbo=d&amp;rls=org.mozilla:cs:official&amp;channel=np&amp;biw=1366&amp;bih=638&amp;tbm=isch&amp;tbnid=aaQ23PyJsdITIM:&amp;imgrefurl=http://eshop.umeleckavyroba.cz/cs/krize/775-jezis-na-krizi-18-31-cm.html&amp;docid=5197TbyUHXI89M&amp;imgurl=http://eshop.umeleckavyroba.cz/775-680-large/jezis-na-krizi-18-31-cm.jpg&amp;w=300&amp;h=300&amp;ei=B-zfUKv2NcaQswaYpIHYBA&amp;zoom=1&amp;iact=hc&amp;vpx=825&amp;vpy=146&amp;dur=3806&amp;hovh=225&amp;hovw=225&amp;tx=119&amp;ty=96&amp;sig=105742126178767673350&amp;page=1&amp;tbnh=136&amp;tbnw=130&amp;start=0&amp;ndsp=30&amp;ved=1t:429,r:6,s:0,i:130 </a:t>
            </a:r>
            <a:endParaRPr lang="cs-CZ" sz="1100" dirty="0" smtClean="0"/>
          </a:p>
          <a:p>
            <a:r>
              <a:rPr lang="cs-CZ" sz="1100" dirty="0" smtClean="0"/>
              <a:t>obr. Jan Hus: </a:t>
            </a:r>
            <a:r>
              <a:rPr lang="cs-CZ" sz="1100" dirty="0"/>
              <a:t>HTTP://WWW.ZSSKOLNIKAPLICE.CZ/FILES/ZACI/WEB9/WEB2007HTTP://IMG.AHAONLINE.CZ/STATIC/OLD_AHA/BIG/07_12_13/03_HUS_23.JPG. </a:t>
            </a:r>
            <a:r>
              <a:rPr lang="cs-CZ" sz="1100" i="1" dirty="0"/>
              <a:t>http://www.zsskolnikaplice.cz/files/zaci/web9/web2007http://img.ahaonline.cz/static/old_aha/big/07_12_13/03_hus_23.jpg</a:t>
            </a:r>
            <a:r>
              <a:rPr lang="cs-CZ" sz="1100" dirty="0"/>
              <a:t> [online]. [cit. 19.11.2013]. Dostupný na WWW: http://www.zsskolnikaplice.cz/files/zaci/web9/wehttp://img.ahaonline.cz/static/old_aha/big/07_12_13/03_hus_23.jpg </a:t>
            </a:r>
            <a:r>
              <a:rPr lang="cs-CZ" sz="1100" dirty="0" smtClean="0"/>
              <a:t> </a:t>
            </a:r>
          </a:p>
          <a:p>
            <a:r>
              <a:rPr lang="cs-CZ" sz="1100" dirty="0" smtClean="0"/>
              <a:t>obr. Kalich: </a:t>
            </a:r>
            <a:r>
              <a:rPr lang="cs-CZ" sz="1100" i="1" dirty="0"/>
              <a:t>3dplanet.cz</a:t>
            </a:r>
            <a:r>
              <a:rPr lang="cs-CZ" sz="1100" dirty="0"/>
              <a:t> [online]. [cit. 30.12.2012]. Dostupný na WWW: http://www.google.cz/imgres?hl=cs&amp;client=firefox-a&amp;tbo=d&amp;rls=org.mozilla:cs:official&amp;channel=np&amp;biw=1366&amp;bih=638&amp;tbm=isch&amp;tbnid=53g76xEsH_7TQM:&amp;imgrefurl=http://3dplanet.cz/originalni-darky/keramika/keramicky-kalich-na-vino&amp;docid=eKgneHeqicCguM&amp;imgurl=http://3dplanet.cz/files/foto_produkty/keramika.jpg&amp;w=350&amp;h=350&amp;ei=PfPfUKT1Luuk4ATosIDIBg&amp;zoom=1&amp;iact=hc&amp;vpx=4&amp;vpy=299&amp;dur=4800&amp;hovh=225&amp;hovw=225&amp;tx=119&amp;ty=108&amp;sig=105742126178767673350&amp;page=1&amp;tbnh=142&amp;tbnw=156&amp;start=0&amp;ndsp=30&amp;ved=1t:429,r:10,s:0,i:155 </a:t>
            </a:r>
          </a:p>
        </p:txBody>
      </p:sp>
    </p:spTree>
    <p:extLst>
      <p:ext uri="{BB962C8B-B14F-4D97-AF65-F5344CB8AC3E}">
        <p14:creationId xmlns:p14="http://schemas.microsoft.com/office/powerpoint/2010/main" xmlns="" val="16900488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260648"/>
            <a:ext cx="8928992" cy="60170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/>
              <a:t>o</a:t>
            </a:r>
            <a:r>
              <a:rPr lang="cs-CZ" sz="1100" dirty="0" smtClean="0"/>
              <a:t>br. Socha mistra Jana Husa v Kolíně: </a:t>
            </a:r>
            <a:r>
              <a:rPr lang="cs-CZ" sz="1100" i="1" dirty="0"/>
              <a:t>cestyapamatky.cz</a:t>
            </a:r>
            <a:r>
              <a:rPr lang="cs-CZ" sz="1100" dirty="0"/>
              <a:t> [online]. [cit. 30.12.2012]. Dostupný na WWW: http://www.google.cz/imgres?hl=cs&amp;client=firefox-a&amp;tbo=d&amp;rls=org.mozilla:cs:official&amp;channel=np&amp;biw=1366&amp;bih=638&amp;tbm=isch&amp;tbnid=Iio60Pl2Z5aHGM:&amp;imgrefurl=http://www.cestyapamatky.cz/kolinsko/kolin/socha-mistra-jana-husa&amp;docid=k7mD1CUtife9tM&amp;imgurl=http://www.cestyapamatky.cz/img/foto/f/mistr-jan-hus-2.jpg&amp;w=400&amp;h=600&amp;ei=HvTfUPmwLcXftAbi94GoCA&amp;zoom=1&amp;iact=hc&amp;vpx=4&amp;vpy=86&amp;dur=1225&amp;hovh=275&amp;hovw=183&amp;tx=70&amp;ty=135&amp;sig=105742126178767673350&amp;page=1&amp;tbnh=138&amp;tbnw=91&amp;start=0&amp;ndsp=24&amp;ved=1t:429,r:0,s:0,i:85 </a:t>
            </a:r>
            <a:endParaRPr lang="cs-CZ" sz="1100" dirty="0" smtClean="0"/>
          </a:p>
          <a:p>
            <a:r>
              <a:rPr lang="cs-CZ" sz="1100" dirty="0"/>
              <a:t>o</a:t>
            </a:r>
            <a:r>
              <a:rPr lang="cs-CZ" sz="1100" dirty="0" smtClean="0"/>
              <a:t>br. Upálení Jana Husa: </a:t>
            </a:r>
            <a:r>
              <a:rPr lang="en-US" sz="1100" dirty="0"/>
              <a:t>HTTP://WWW.COJECO.CZ/ATTACH/ILUSTRATIONS/3B44EC6AD1DA9.JPGACH/ILUSTRATIONS/3B44EC6AD1DA9.JPG. </a:t>
            </a:r>
            <a:r>
              <a:rPr lang="en-US" sz="1100" i="1" dirty="0"/>
              <a:t>http://www.cojeco.cz/attach/ilustrations/3b44ec6ad1da9.jpg</a:t>
            </a:r>
            <a:r>
              <a:rPr lang="en-US" sz="1100" dirty="0"/>
              <a:t> [online]. [cit. 19.11.2013]. </a:t>
            </a:r>
            <a:r>
              <a:rPr lang="en-US" sz="1100" dirty="0" err="1"/>
              <a:t>Dostupný</a:t>
            </a:r>
            <a:r>
              <a:rPr lang="en-US" sz="1100" dirty="0"/>
              <a:t> </a:t>
            </a:r>
            <a:r>
              <a:rPr lang="en-US" sz="1100" dirty="0" err="1"/>
              <a:t>na</a:t>
            </a:r>
            <a:r>
              <a:rPr lang="en-US" sz="1100" dirty="0"/>
              <a:t> WWW: http://www.cojeco.cz/attach/ilustrations/3b44ec6ad1da9.jpg </a:t>
            </a:r>
            <a:endParaRPr lang="cs-CZ" sz="1100" dirty="0" smtClean="0"/>
          </a:p>
          <a:p>
            <a:r>
              <a:rPr lang="cs-CZ" sz="1100" dirty="0" smtClean="0"/>
              <a:t>obr. První pražská defenestrace: </a:t>
            </a:r>
            <a:r>
              <a:rPr lang="cs-CZ" sz="1100" i="1" dirty="0"/>
              <a:t>cs.wikipedia.org</a:t>
            </a:r>
            <a:r>
              <a:rPr lang="cs-CZ" sz="1100" dirty="0"/>
              <a:t> [online]. [cit. 30.12.2012]. Dostupný na WWW: http://www.google.cz/imgres?hl=cs&amp;client=firefox-a&amp;sa=X&amp;tbo=d&amp;rls=org.mozilla:cs:official&amp;channel=np&amp;biw=1366&amp;bih=638&amp;tbm=isch&amp;tbnid=vuVi80jdkQ4ExM:&amp;imgrefurl=http://cs.wikipedia.org/wiki/Pra%25C5%25BEsk%25C3%25A1_defenestrace&amp;docid=lzzeJgTMibfFYM&amp;imgurl=http://upload.wikimedia.org/wikipedia/commons/thumb/2/24/Liebscher,_Adolf_-_Svr%2525C5%2525BEen%2525C3%2525AD_kon%2525C5%2525A1el%2525C5%2525AF_s_Novom%2525C4%25259Bstsk%2525C3%2525A9_radnice_30._%2525C4%25258Dervence_1419.jpg/220px-Liebscher,_Adolf_-_Svr%2525C5%2525BEen%2525C3%2525AD_kon%2525C5%2525A1el%2525C5%2525AF_s_Novom%2525C4%25259Bstsk%2525C3%2525A9_radnice_30._%2525C4%25258Dervence_1419.jpg&amp;w=220&amp;h=340&amp;ei=xQrgUOKtL6nk4QS9qYGIBQ&amp;zoom=1&amp;iact=hc&amp;vpx=4&amp;vpy=95&amp;dur=5457&amp;hovh=272&amp;hovw=176&amp;tx=69&amp;ty=149&amp;sig=105742126178767673350&amp;page=1&amp;tbnh=154&amp;tbnw=101&amp;start=0&amp;ndsp=22&amp;ved=1t:429,r:0,s:0,i:88 </a:t>
            </a:r>
            <a:endParaRPr lang="cs-CZ" sz="1100" dirty="0" smtClean="0"/>
          </a:p>
          <a:p>
            <a:r>
              <a:rPr lang="cs-CZ" sz="1100" dirty="0" smtClean="0"/>
              <a:t>obr. </a:t>
            </a:r>
            <a:r>
              <a:rPr lang="cs-CZ" sz="1100" dirty="0" err="1" smtClean="0"/>
              <a:t>JanŽižka</a:t>
            </a:r>
            <a:r>
              <a:rPr lang="cs-CZ" sz="1100" dirty="0" smtClean="0"/>
              <a:t>: </a:t>
            </a:r>
            <a:r>
              <a:rPr lang="cs-CZ" sz="1100" i="1" dirty="0"/>
              <a:t>atanova-zasuvka.blog.cz</a:t>
            </a:r>
            <a:r>
              <a:rPr lang="cs-CZ" sz="1100" dirty="0"/>
              <a:t> [online]. [cit. 30.12.2012]. Dostupný na WWW: http://www.google.cz/imgres?hl=cs&amp;client=firefox-a&amp;tbo=d&amp;rls=org.mozilla:cs:official&amp;channel=np&amp;biw=1366&amp;bih=638&amp;tbm=isch&amp;tbnid=5dT7oT2SZuZEAM:&amp;imgrefurl=http://atanova-zasuvka.blog.cz/1001/jan-zizka-z-trocnova&amp;docid=zHL-LCfxq_6_UM&amp;imgurl=http://nd03.jxs.cz/164/114/dfab387a10_60828978_o2.jpg&amp;w=512&amp;h=376&amp;ei=jg7gUJzyLYX74QT8mYHIBA&amp;zoom=1&amp;iact=hc&amp;vpx=112&amp;vpy=320&amp;dur=4036&amp;hovh=192&amp;hovw=262&amp;tx=111&amp;ty=91&amp;sig=105742126178767673350&amp;page=1&amp;tbnh=133&amp;tbnw=181&amp;start=0&amp;ndsp=28&amp;ved=1t:429,r:11,s:0,i:145 </a:t>
            </a:r>
            <a:endParaRPr lang="cs-CZ" sz="1100" dirty="0" smtClean="0"/>
          </a:p>
          <a:p>
            <a:r>
              <a:rPr lang="cs-CZ" sz="1100" dirty="0" smtClean="0"/>
              <a:t>obr. Vozová hradba: </a:t>
            </a:r>
            <a:r>
              <a:rPr lang="cs-CZ" sz="1100" i="1" dirty="0"/>
              <a:t>husitstvi.cz</a:t>
            </a:r>
            <a:r>
              <a:rPr lang="cs-CZ" sz="1100" dirty="0"/>
              <a:t> [online]. [cit. 30.12.2012]. Dostupný na WWW: http://www.google.cz/imgres?hl=cs&amp;client=firefox-a&amp;tbo=d&amp;rls=org.mozilla:cs:official&amp;channel=np&amp;biw=1366&amp;bih=638&amp;tbm=isch&amp;tbnid=pYsi6K7e6njCxM:&amp;imgrefurl=http://www.husitstvi.cz/forum/viewtopic.php%3Fp%3D15303&amp;docid=oUcZJHOs_Vc3mM&amp;imgurl=http://img7.rajce.idnes.cz/d0703/5/5365/5365272_49874ec98b926b242d3cb85cbc63b5f6/images/VozHradba.jpg&amp;w=500&amp;h=571&amp;ei=mhHgUIDtEIiH4ASx8oBw&amp;zoom=1&amp;iact=hc&amp;vpx=614&amp;vpy=285&amp;dur=6368&amp;hovh=240&amp;hovw=210&amp;tx=152&amp;ty=176&amp;sig=105742126178767673350&amp;page=1&amp;tbnh=140&amp;tbnw=136&amp;start=0&amp;ndsp=18&amp;ved=1t:429,r:15,s:0,i:144 </a:t>
            </a:r>
            <a:endParaRPr lang="cs-CZ" sz="1100" dirty="0" smtClean="0"/>
          </a:p>
          <a:p>
            <a:r>
              <a:rPr lang="cs-CZ" sz="1100" dirty="0" smtClean="0"/>
              <a:t>obr. Křižáci </a:t>
            </a:r>
            <a:r>
              <a:rPr lang="cs-CZ" sz="1100" dirty="0"/>
              <a:t>a husité: STEJSKAL, Lubomír. </a:t>
            </a:r>
            <a:r>
              <a:rPr lang="cs-CZ" sz="1100" i="1" dirty="0"/>
              <a:t>galerie-online.cz</a:t>
            </a:r>
            <a:r>
              <a:rPr lang="cs-CZ" sz="1100" dirty="0"/>
              <a:t> [online]. [cit. 30.12.2012]. Dostupný na WWW: http://www.google.cz/imgres?hl=cs&amp;client=firefox-a&amp;hs=5JH&amp;tbo=d&amp;rls=org.mozilla:cs:official&amp;channel=np&amp;biw=1366&amp;bih=638&amp;tbm=isch&amp;tbnid=tjKXaju9vy-kyM:&amp;imgrefurl=http://www.galerie-online.cz/Podle-autora/Lubomir-Stejskal/Krizaci-a-husite-Lubomir-Stejskal.html&amp;docid=8LadtMZMzZ5n0M&amp;imgurl=http://www.galerie-online.cz/out/pictures/z1/krizaci_a_husite_lubomir_stejskal_z1.jpg&amp;w=800&amp;h=485&amp;ei=AhXgUIyqBJL44QSTn4CwCw&amp;zoom=1&amp;iact=hc&amp;dur=1&amp;sig=105742126178767673350&amp;page=1&amp;tbnh=132&amp;tbnw=234&amp;start=0&amp;ndsp=20&amp;ved=1t:429,r:2,s:0,i:91&amp;tx=109&amp;ty=105&amp;vpx=342&amp;vpy=133&amp;hovh=175&amp;hovw=288 </a:t>
            </a:r>
          </a:p>
        </p:txBody>
      </p:sp>
    </p:spTree>
    <p:extLst>
      <p:ext uri="{BB962C8B-B14F-4D97-AF65-F5344CB8AC3E}">
        <p14:creationId xmlns:p14="http://schemas.microsoft.com/office/powerpoint/2010/main" xmlns="" val="1361659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8535" y="404664"/>
            <a:ext cx="8928992" cy="53399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obr. Husitské zbraně: </a:t>
            </a:r>
            <a:r>
              <a:rPr lang="cs-CZ" sz="1100" i="1" dirty="0"/>
              <a:t>husitskamesta.net</a:t>
            </a:r>
            <a:r>
              <a:rPr lang="cs-CZ" sz="1100" dirty="0"/>
              <a:t> [online]. [cit. 30.12.2012]. Dostupný na WWW: http://www.google.cz/imgres?hl=cs&amp;client=firefox-a&amp;tbo=d&amp;rls=org.mozilla:cs:official&amp;channel=np&amp;biw=1366&amp;bih=638&amp;tbm=isch&amp;tbnid=oTtfRIkGba4b1M:&amp;imgrefurl=http://www.husitskamesta.net/www/clenska-mesta/tabor/fotogalerie.html%3FimgNum%3D9&amp;docid=camv69dnu5qzvM&amp;imgurl=http://www.husitskamesta.net/data/photobank/fotobanka/tabor/hussitenwaffen_1/extra/2008-12-05-14-46-22-940.jpg&amp;w=2560&amp;h=1920&amp;ei=XRbgUIKAOaj14QTY-oCoCg&amp;zoom=1&amp;iact=hc&amp;vpx=209&amp;vpy=123&amp;dur=2847&amp;hovh=194&amp;hovw=259&amp;tx=113&amp;ty=112&amp;sig=105742126178767673350&amp;page=1&amp;tbnh=131&amp;tbnw=199&amp;start=0&amp;ndsp=32&amp;ved=1t:429,r:2,s:0,i:91 </a:t>
            </a:r>
            <a:endParaRPr lang="cs-CZ" sz="1100" dirty="0" smtClean="0"/>
          </a:p>
          <a:p>
            <a:r>
              <a:rPr lang="cs-CZ" sz="1100" dirty="0" smtClean="0"/>
              <a:t>obr. Bitva u Lipan: </a:t>
            </a:r>
            <a:r>
              <a:rPr lang="cs-CZ" sz="1100" i="1" dirty="0"/>
              <a:t>bellum.cz</a:t>
            </a:r>
            <a:r>
              <a:rPr lang="cs-CZ" sz="1100" dirty="0"/>
              <a:t> [online]. [cit. 30.12.2012]. Dostupný na WWW: http://www.google.cz/imgres?hl=cs&amp;client=firefox-a&amp;hs=we0&amp;sa=X&amp;tbo=d&amp;rls=org.mozilla:cs:official&amp;channel=np&amp;biw=1366&amp;bih=638&amp;tbm=isch&amp;tbnid=vY4JZq4LhSGewM:&amp;imgrefurl=http://www.bellum.cz/bitva-u-lipan.html&amp;docid=eOA_GZY97Ek8jM&amp;imgurl=http://www.bellum.cz/img/lipany_img_big_01.jpg&amp;w=760&amp;h=480&amp;ei=IVHgUILyEozU4QTks4GwCw&amp;zoom=1&amp;iact=rc&amp;dur=493&amp;sig=105742126178767673350&amp;page=1&amp;tbnh=143&amp;tbnw=259&amp;start=0&amp;ndsp=18&amp;ved=1t:429,r:12,s:0,i:151&amp;tx=84&amp;ty=27 </a:t>
            </a:r>
            <a:endParaRPr lang="cs-CZ" sz="1100" dirty="0" smtClean="0"/>
          </a:p>
          <a:p>
            <a:r>
              <a:rPr lang="cs-CZ" sz="1100" dirty="0"/>
              <a:t>o</a:t>
            </a:r>
            <a:r>
              <a:rPr lang="cs-CZ" sz="1100" dirty="0" smtClean="0"/>
              <a:t>br. Husitské muzeum Tábor: </a:t>
            </a:r>
            <a:r>
              <a:rPr lang="cs-CZ" sz="1100" i="1" dirty="0"/>
              <a:t>husitstvi.cz</a:t>
            </a:r>
            <a:r>
              <a:rPr lang="cs-CZ" sz="1100" dirty="0"/>
              <a:t> [online]. [cit. 30.12.2012]. Dostupný na WWW: http://www.google.cz/imgres?hl=cs&amp;client=firefox-a&amp;sa=X&amp;tbo=d&amp;rls=org.mozilla:cs:official&amp;channel=np&amp;biw=1366&amp;bih=638&amp;tbm=isch&amp;tbnid=ymd5lrXSoHWnVM:&amp;imgrefurl=http://www.husitstvi.cz/forum/viewtopic.php%3Fp%3D12561&amp;docid=5vIw0jpUfH2RCM&amp;imgurl=http://www.brodabohemicalis.wz.cz/Hrady/Tabor_ztec.jpg&amp;w=800&amp;h=600&amp;ei=tFzgULXyEMqB4gSSy4CAAg&amp;zoom=1&amp;iact=hc&amp;vpx=4&amp;vpy=331&amp;dur=3971&amp;hovh=194&amp;hovw=259&amp;tx=165&amp;ty=138&amp;sig=105742126178767673350&amp;page=1&amp;tbnh=144&amp;tbnw=185&amp;start=0&amp;ndsp=22&amp;ved=1t:429,r:15,s:0,i:133 </a:t>
            </a:r>
            <a:endParaRPr lang="cs-CZ" sz="1100" dirty="0" smtClean="0"/>
          </a:p>
          <a:p>
            <a:r>
              <a:rPr lang="cs-CZ" sz="1100" dirty="0"/>
              <a:t>o</a:t>
            </a:r>
            <a:r>
              <a:rPr lang="cs-CZ" sz="1100" dirty="0" smtClean="0"/>
              <a:t>br. Mince: </a:t>
            </a:r>
            <a:r>
              <a:rPr lang="cs-CZ" sz="1100" dirty="0"/>
              <a:t>HTTP://WWW.ZLATE-MINCE.CZ/PM/JIRI_Z_PODEBRAD_AG_2.JPG. </a:t>
            </a:r>
            <a:r>
              <a:rPr lang="cs-CZ" sz="1100" i="1" dirty="0"/>
              <a:t>http://www.zlate-mince.cz/pm/Jiri_z_Podebrad_Ag_2.jpgice.cz/files/zaci/web9/web2007http://img.ahaonline.cz/static/old_aha/big/07_12_13/03_hus_23.jpg</a:t>
            </a:r>
            <a:r>
              <a:rPr lang="cs-CZ" sz="1100" dirty="0"/>
              <a:t> [online]. [cit. 19.11.2013]. Dostupný na WWW: http://www.zlate-mince.cz/pm/Jiri_z_Podebrad_Ag_2.jpg </a:t>
            </a:r>
            <a:endParaRPr lang="cs-CZ" sz="1100" dirty="0" smtClean="0"/>
          </a:p>
          <a:p>
            <a:r>
              <a:rPr lang="cs-CZ" sz="1100" dirty="0" smtClean="0"/>
              <a:t>obr. Obrázkové písmo: </a:t>
            </a:r>
            <a:r>
              <a:rPr lang="cs-CZ" sz="1100" i="1" dirty="0"/>
              <a:t>angelofdeathorlife.blog.cz</a:t>
            </a:r>
            <a:r>
              <a:rPr lang="cs-CZ" sz="1100" dirty="0"/>
              <a:t> [online]. [cit. 30.12.2012]. Dostupný na WWW: http://www.google.cz/imgres?hl=cs&amp;client=firefox-a&amp;tbo=d&amp;rls=org.mozilla:cs:official&amp;channel=np&amp;biw=1366&amp;bih=638&amp;tbm=isch&amp;tbnid=VZTrCOglH9tIYM:&amp;imgrefurl=http://angelofdeathorlife.blog.cz/0811/nejstarsi-pamatky-svetove-literatury&amp;docid=VZPJMvVxYvQKJM&amp;imgurl=http://nd01.jxs.cz/897/640/d7540533b3_37303966_o2.jpg&amp;w=315&amp;h=500&amp;ei=EWbgUN2fDrP34QSshoFY&amp;zoom=1&amp;iact=hc&amp;vpx=252&amp;vpy=177&amp;dur=6835&amp;hovh=283&amp;hovw=178&amp;tx=105&amp;ty=160&amp;sig=105742126178767673350&amp;page=1&amp;tbnh=155&amp;tbnw=98&amp;start=0&amp;ndsp=24&amp;ved=1t:429,r:18,s:0,i:139 </a:t>
            </a:r>
            <a:endParaRPr lang="cs-CZ" sz="1100" dirty="0" smtClean="0"/>
          </a:p>
          <a:p>
            <a:r>
              <a:rPr lang="cs-CZ" sz="1100" dirty="0" smtClean="0"/>
              <a:t>obr. Klínové písmo: </a:t>
            </a:r>
            <a:r>
              <a:rPr lang="cs-CZ" sz="1100" i="1" dirty="0"/>
              <a:t>komenskeho66.cz</a:t>
            </a:r>
            <a:r>
              <a:rPr lang="cs-CZ" sz="1100" dirty="0"/>
              <a:t> [online]. [cit. 30.12.2012]. Dostupný na WWW: http://www.google.cz/imgres?hl=cs&amp;client=firefox-a&amp;tbo=d&amp;rls=org.mozilla:cs:official&amp;channel=np&amp;biw=1366&amp;bih=638&amp;tbm=isch&amp;tbnid=Mt1wBL262rMk0M:&amp;imgrefurl=http://www.komenskeho66.cz/materialy/dejepis/62.html&amp;docid=CT2ApxxJd3zjrM&amp;imgurl=http://www.komenskeho66.cz/materialy/dejepis/6%252520klinovepismo.jpg&amp;w=400&amp;h=339&amp;ei=EWbgUN2fDrP34QSshoFY&amp;zoom=1&amp;iact=hc&amp;vpx=725&amp;vpy=318&amp;dur=1634&amp;hovh=207&amp;hovw=244&amp;tx=153&amp;ty=141&amp;sig=105742126178767673350&amp;page=2&amp;tbnh=139&amp;tbnw=164&amp;start=24&amp;ndsp=30&amp;ved=1t:429,r:29,s:0,i:177 </a:t>
            </a:r>
            <a:endParaRPr lang="cs-CZ" sz="1100" dirty="0" smtClean="0"/>
          </a:p>
        </p:txBody>
      </p:sp>
    </p:spTree>
    <p:extLst>
      <p:ext uri="{BB962C8B-B14F-4D97-AF65-F5344CB8AC3E}">
        <p14:creationId xmlns:p14="http://schemas.microsoft.com/office/powerpoint/2010/main" xmlns="" val="3457003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7504" y="332656"/>
            <a:ext cx="8928992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/>
              <a:t>obr. Hieroglyfy: </a:t>
            </a:r>
            <a:r>
              <a:rPr lang="cs-CZ" sz="1100" i="1" dirty="0"/>
              <a:t>historieweb.cz</a:t>
            </a:r>
            <a:r>
              <a:rPr lang="cs-CZ" sz="1100" dirty="0"/>
              <a:t> [online]. [cit. 30.12.2012]. Dostupný na WWW: http://www.google.cz/imgres?hl=cs&amp;client=firefox-a&amp;tbo=d&amp;rls=org.mozilla:cs:official&amp;channel=np&amp;biw=1366&amp;bih=638&amp;tbm=isch&amp;tbnid=L57zwzRS0mo7ZM:&amp;imgrefurl=http://www.historieweb.cz/jak-se-ctou-obrazky-symboly&amp;docid=JVipAgZtLd6m6M&amp;imgurl=http://www.historieweb.cz/sites/default/files/styles/obrazek_v_textu_600/public/obrazky/2012/08/27/hieratic1.gif&amp;w=549&amp;h=205&amp;ei=hmjgUJKqDaj44QSFyIBo&amp;zoom=1&amp;iact=hc&amp;vpx=4&amp;vpy=388&amp;dur=5681&amp;hovh=137&amp;hovw=368&amp;tx=165&amp;ty=126&amp;sig=105742126178767673350&amp;page=1&amp;tbnh=98&amp;tbnw=262&amp;start=0&amp;ndsp=19&amp;ved=1t:429,r:13,s:0,i:124  </a:t>
            </a:r>
            <a:endParaRPr lang="cs-CZ" sz="1100" dirty="0" smtClean="0"/>
          </a:p>
          <a:p>
            <a:r>
              <a:rPr lang="cs-CZ" sz="1100" dirty="0" smtClean="0"/>
              <a:t>obr. Rukopis: </a:t>
            </a:r>
            <a:r>
              <a:rPr lang="cs-CZ" sz="1100" i="1" dirty="0"/>
              <a:t>nm.cz</a:t>
            </a:r>
            <a:r>
              <a:rPr lang="cs-CZ" sz="1100" dirty="0"/>
              <a:t> [online]. [cit. 30.12.2012]. Dostupný na WWW: http://www.google.cz/imgres?hl=cs&amp;client=firefox-a&amp;sa=X&amp;tbo=d&amp;rls=org.mozilla:cs:official&amp;channel=np&amp;biw=1366&amp;bih=638&amp;tbm=isch&amp;tbnid=f9XxH0Bg6YYmLM:&amp;imgrefurl=http://www.nm.cz/Knihovna-nm/Oddeleni-KNM/Oddeleni-rukopisu-a-starych-tisku/&amp;docid=zSUY862-PfxElM&amp;imgurl=http://www.nm.cz/knihovna-nm/img/rukopisy/jensky-kodex-nevestka_1.jpg&amp;w=1000&amp;h=1512&amp;ei=t23gUP-ALcmJ4gTMhICwCw&amp;zoom=1&amp;iact=hc&amp;vpx=830&amp;vpy=249&amp;dur=1262&amp;hovh=276&amp;hovw=182&amp;tx=110&amp;ty=160&amp;sig=105742126178767673350&amp;page=1&amp;tbnh=144&amp;tbnw=96&amp;start=0&amp;ndsp=27&amp;ved=1t:429,r:16,s:0,i:136 </a:t>
            </a:r>
            <a:endParaRPr lang="cs-CZ" sz="1100" dirty="0" smtClean="0"/>
          </a:p>
          <a:p>
            <a:r>
              <a:rPr lang="cs-CZ" sz="1100" dirty="0" smtClean="0"/>
              <a:t>obr. Gutenbergova tiskařská dílna: </a:t>
            </a:r>
            <a:r>
              <a:rPr lang="cs-CZ" sz="1100" i="1" dirty="0"/>
              <a:t>ceskebudejovice.casd.cz</a:t>
            </a:r>
            <a:r>
              <a:rPr lang="cs-CZ" sz="1100" dirty="0"/>
              <a:t> [online]. [cit. 30.12.2012]. Dostupný na WWW: http://www.google.cz/imgres?hl=cs&amp;client=firefox-a&amp;tbo=d&amp;rls=org.mozilla:cs:official&amp;channel=np&amp;biw=1366&amp;bih=638&amp;tbm=isch&amp;tbnid=_T_bFKJHHe6YgM:&amp;imgrefurl=http://ceskebudejovice.casd.cz/technicky-pokrok-ve-sluzbach-reformace/&amp;docid=ScqFLmpdynRtzM&amp;imgurl=http://ceskebudejovice.casd.cz/wp-content/uploads/2011/12/gutenbergova-d%2525C3%2525ADlna.jpg&amp;w=492&amp;h=418&amp;ei=SnDgUKOHL6fR4QTVjYGoCg&amp;zoom=1&amp;iact=hc&amp;vpx=880&amp;vpy=318&amp;dur=2508&amp;hovh=207&amp;hovw=244&amp;tx=128&amp;ty=171&amp;sig=105742126178767673350&amp;page=1&amp;tbnh=148&amp;tbnw=174&amp;start=0&amp;ndsp=25&amp;ved=1t:429,r:22,s:0,i:156 </a:t>
            </a:r>
            <a:endParaRPr lang="cs-CZ" sz="1100" dirty="0" smtClean="0"/>
          </a:p>
          <a:p>
            <a:r>
              <a:rPr lang="cs-CZ" sz="1100" dirty="0" smtClean="0"/>
              <a:t>obr. </a:t>
            </a:r>
            <a:r>
              <a:rPr lang="cs-CZ" sz="1100" dirty="0" err="1" smtClean="0"/>
              <a:t>Inkunábula</a:t>
            </a:r>
            <a:r>
              <a:rPr lang="cs-CZ" sz="1100" dirty="0" smtClean="0"/>
              <a:t>: </a:t>
            </a:r>
            <a:r>
              <a:rPr lang="cs-CZ" sz="1100" i="1" dirty="0"/>
              <a:t>cs.wikipedia.org</a:t>
            </a:r>
            <a:r>
              <a:rPr lang="cs-CZ" sz="1100" dirty="0"/>
              <a:t> [online]. [cit. 30.12.2012]. Dostupný na WWW: http://www.google.cz/imgres?hl=cs&amp;client=firefox-a&amp;tbo=d&amp;rls=org.mozilla:cs:official&amp;channel=np&amp;biw=1366&amp;bih=638&amp;tbm=isch&amp;tbnid=yb8PGOPZRw5jcM:&amp;imgrefurl=http://cs.wikipedia.org/wiki/Inkun%25C3%25A1bule&amp;docid=-FRUfKZQLFAnKM&amp;imgurl=http://upload.wikimedia.org/wikipedia/commons/thumb/2/27/Gutenberg_bible_Old_Testament_Epistle_of_St_Jerome.jpg/220px-Gutenberg_bible_Old_Testament_Epistle_of_St_Jerome.jpg&amp;w=220&amp;h=307&amp;ei=b3HgUP2dNuiF4gTQwoGgBg&amp;zoom=1&amp;iact=hc&amp;vpx=4&amp;vpy=109&amp;dur=7424&amp;hovh=245&amp;hovw=176&amp;tx=69&amp;ty=97&amp;sig=105742126178767673350&amp;page=1&amp;tbnh=154&amp;tbnw=98&amp;start=0&amp;ndsp=27&amp;ved=1t:429,r:0,s:0,i:85 </a:t>
            </a:r>
            <a:endParaRPr lang="cs-CZ" sz="1100" dirty="0" smtClean="0"/>
          </a:p>
          <a:p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xmlns="" val="34814741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Urban Pop">
  <a:themeElements>
    <a:clrScheme name="Urban Pop">
      <a:dk1>
        <a:srgbClr val="000000"/>
      </a:dk1>
      <a:lt1>
        <a:srgbClr val="FFFFFF"/>
      </a:lt1>
      <a:dk2>
        <a:srgbClr val="282828"/>
      </a:dk2>
      <a:lt2>
        <a:srgbClr val="D4D4D4"/>
      </a:lt2>
      <a:accent1>
        <a:srgbClr val="86CE24"/>
      </a:accent1>
      <a:accent2>
        <a:srgbClr val="00A2E6"/>
      </a:accent2>
      <a:accent3>
        <a:srgbClr val="FAC810"/>
      </a:accent3>
      <a:accent4>
        <a:srgbClr val="7D8F8C"/>
      </a:accent4>
      <a:accent5>
        <a:srgbClr val="D06B20"/>
      </a:accent5>
      <a:accent6>
        <a:srgbClr val="958B8B"/>
      </a:accent6>
      <a:hlink>
        <a:srgbClr val="FF9900"/>
      </a:hlink>
      <a:folHlink>
        <a:srgbClr val="969696"/>
      </a:folHlink>
    </a:clrScheme>
    <a:fontScheme name="Urban Pop">
      <a:maj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Urban Pop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58000"/>
              </a:srgbClr>
            </a:outerShdw>
          </a:effectLst>
          <a:scene3d>
            <a:camera prst="orthographicFront">
              <a:rot lat="0" lon="0" rev="0"/>
            </a:camera>
            <a:lightRig rig="flat" dir="t"/>
          </a:scene3d>
          <a:sp3d contourW="15875">
            <a:bevelT w="95250" h="1270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hade val="100000"/>
                <a:alpha val="100000"/>
                <a:satMod val="100000"/>
                <a:lumMod val="100000"/>
              </a:schemeClr>
            </a:gs>
            <a:gs pos="9000">
              <a:schemeClr val="phClr">
                <a:tint val="90000"/>
                <a:shade val="100000"/>
                <a:alpha val="100000"/>
                <a:satMod val="100000"/>
                <a:lumMod val="100000"/>
              </a:schemeClr>
            </a:gs>
            <a:gs pos="34000">
              <a:schemeClr val="phClr">
                <a:tint val="83000"/>
                <a:shade val="100000"/>
                <a:alpha val="100000"/>
                <a:satMod val="100000"/>
                <a:lumMod val="100000"/>
              </a:schemeClr>
            </a:gs>
            <a:gs pos="62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  <a:gs pos="90000">
              <a:schemeClr val="phClr">
                <a:tint val="92000"/>
                <a:shade val="100000"/>
                <a:alpha val="100000"/>
                <a:satMod val="100000"/>
                <a:lumMod val="90000"/>
              </a:schemeClr>
            </a:gs>
            <a:gs pos="100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8000"/>
              </a:schemeClr>
            </a:gs>
            <a:gs pos="100000">
              <a:schemeClr val="phClr">
                <a:tint val="95000"/>
                <a:shade val="98000"/>
                <a:lumMod val="80000"/>
              </a:schemeClr>
            </a:gs>
          </a:gsLst>
          <a:path path="circle">
            <a:fillToRect l="50000" t="100000" r="10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TC101859862[[fn=Městská zábava]]</Template>
  <TotalTime>518</TotalTime>
  <Words>1535</Words>
  <Application>Microsoft Office PowerPoint</Application>
  <PresentationFormat>Předvádění na obrazovce (4:3)</PresentationFormat>
  <Paragraphs>155</Paragraphs>
  <Slides>20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Urban Pop</vt:lpstr>
      <vt:lpstr>Snímek 1</vt:lpstr>
      <vt:lpstr>SPOLEČENSKÉ POMĚRY PŘED HUSITSKOU REVOLUCÍ </vt:lpstr>
      <vt:lpstr>ÚKOLY CírkVE  ve středověku</vt:lpstr>
      <vt:lpstr>MISTR JAN HUS</vt:lpstr>
      <vt:lpstr>UPÁLENÍ MISTRA JANA HUSA</vt:lpstr>
      <vt:lpstr>ÚKOLY</vt:lpstr>
      <vt:lpstr>ÚKOLY - ŘEŠENÍ</vt:lpstr>
      <vt:lpstr>HUSITSTVÍ</vt:lpstr>
      <vt:lpstr>HUSITSKÉ VÁLKY</vt:lpstr>
      <vt:lpstr>BITVA U LIPAN</vt:lpstr>
      <vt:lpstr>ÚKOLY</vt:lpstr>
      <vt:lpstr>ÚKOLY</vt:lpstr>
      <vt:lpstr>ÚKOLY - ŘEŠENÍ</vt:lpstr>
      <vt:lpstr>ŽIVOT PO HUSITSKÝCH VÁLKÁCH</vt:lpstr>
      <vt:lpstr>VZNIK A VÝVOJ PÍSMA</vt:lpstr>
      <vt:lpstr>VYNÁLEZ KNIHTISKU</vt:lpstr>
      <vt:lpstr>Snímek 17</vt:lpstr>
      <vt:lpstr>Snímek 18</vt:lpstr>
      <vt:lpstr>Snímek 19</vt:lpstr>
      <vt:lpstr>Snímek 20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</dc:creator>
  <cp:lastModifiedBy>uživatel</cp:lastModifiedBy>
  <cp:revision>120</cp:revision>
  <dcterms:created xsi:type="dcterms:W3CDTF">2012-12-30T05:51:15Z</dcterms:created>
  <dcterms:modified xsi:type="dcterms:W3CDTF">2013-11-19T18:21:55Z</dcterms:modified>
</cp:coreProperties>
</file>