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72" r:id="rId6"/>
    <p:sldId id="273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66" d="100"/>
          <a:sy n="66" d="100"/>
        </p:scale>
        <p:origin x="-1506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VY_32_INOVACE_28_11_HV7_Skála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1852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Symfonie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1507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O </a:t>
            </a:r>
            <a:r>
              <a:rPr lang="cs-CZ" sz="2000" dirty="0" smtClean="0"/>
              <a:t>symfonii a symfonické básni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Symfonie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319298" cy="286721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se </a:t>
            </a:r>
            <a:r>
              <a:rPr lang="cs-CZ" sz="2000" dirty="0" smtClean="0"/>
              <a:t>symfonii, symfonickou básní a hlavními tvůrci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</a:t>
            </a:r>
            <a:r>
              <a:rPr lang="cs-CZ" sz="2000" dirty="0" smtClean="0"/>
              <a:t>tabuli, pro doplnění je dobré použít internet a učebnici</a:t>
            </a:r>
          </a:p>
          <a:p>
            <a:endParaRPr lang="cs-CZ" sz="2000" dirty="0"/>
          </a:p>
          <a:p>
            <a:r>
              <a:rPr lang="cs-CZ" sz="2000" dirty="0" smtClean="0"/>
              <a:t>Své vědomosti si pak žáci mohou ověřit v závěrečných otázkách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Symfonie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214422"/>
            <a:ext cx="7358114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–</a:t>
            </a:r>
            <a:r>
              <a:rPr lang="cs-CZ" sz="3600" dirty="0" smtClean="0">
                <a:solidFill>
                  <a:srgbClr val="FF0066"/>
                </a:solidFill>
              </a:rPr>
              <a:t>Symfonie</a:t>
            </a:r>
            <a:r>
              <a:rPr lang="cs-CZ" sz="3600" dirty="0" smtClean="0"/>
              <a:t> se nejvíce rozvinula v </a:t>
            </a:r>
            <a:r>
              <a:rPr lang="cs-CZ" sz="3600" dirty="0" smtClean="0">
                <a:solidFill>
                  <a:srgbClr val="FF0066"/>
                </a:solidFill>
              </a:rPr>
              <a:t>romantismu a klasicismu</a:t>
            </a:r>
            <a:r>
              <a:rPr lang="cs-CZ" sz="3600" dirty="0" smtClean="0"/>
              <a:t>, avšak její původ sahá až do </a:t>
            </a:r>
            <a:r>
              <a:rPr lang="cs-CZ" sz="3600" dirty="0" smtClean="0">
                <a:solidFill>
                  <a:srgbClr val="FF0066"/>
                </a:solidFill>
              </a:rPr>
              <a:t>antického Řecka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3717032"/>
            <a:ext cx="7358114" cy="28623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smtClean="0">
                <a:solidFill>
                  <a:srgbClr val="FF0066"/>
                </a:solidFill>
              </a:rPr>
              <a:t>Symfonie</a:t>
            </a:r>
            <a:r>
              <a:rPr lang="cs-CZ" sz="3600" dirty="0" smtClean="0"/>
              <a:t> </a:t>
            </a:r>
            <a:r>
              <a:rPr lang="cs-CZ" sz="3600" dirty="0" smtClean="0"/>
              <a:t>– je to skladba pro </a:t>
            </a:r>
            <a:r>
              <a:rPr lang="cs-CZ" sz="3600" dirty="0" smtClean="0"/>
              <a:t>velké nástrojové obsazení (</a:t>
            </a:r>
            <a:r>
              <a:rPr lang="cs-CZ" sz="3600" dirty="0" smtClean="0">
                <a:solidFill>
                  <a:srgbClr val="FF0066"/>
                </a:solidFill>
              </a:rPr>
              <a:t>symfonický orchestr</a:t>
            </a:r>
            <a:r>
              <a:rPr lang="cs-CZ" sz="3600" dirty="0" smtClean="0"/>
              <a:t>), popřípadě připojení zpěvu a dalších komponent</a:t>
            </a:r>
            <a:endParaRPr lang="cs-CZ" sz="36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Symfonie a </a:t>
            </a:r>
            <a:r>
              <a:rPr lang="cs-CZ" u="sng" dirty="0" err="1" smtClean="0"/>
              <a:t>symfoniská</a:t>
            </a:r>
            <a:r>
              <a:rPr lang="cs-CZ" u="sng" dirty="0" smtClean="0"/>
              <a:t> báseň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124744"/>
            <a:ext cx="7961538" cy="563231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66"/>
                </a:solidFill>
              </a:rPr>
              <a:t>Symfonie </a:t>
            </a:r>
            <a:r>
              <a:rPr lang="cs-CZ" sz="3600" dirty="0" smtClean="0"/>
              <a:t>– </a:t>
            </a:r>
            <a:r>
              <a:rPr lang="cs-CZ" sz="3600" dirty="0" smtClean="0"/>
              <a:t>se skládá ze 4 částí, kterým říkáme věty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rgbClr val="FF0066"/>
                </a:solidFill>
              </a:rPr>
              <a:t>Symfonie – 1.věta rychlá</a:t>
            </a:r>
          </a:p>
          <a:p>
            <a:r>
              <a:rPr lang="cs-CZ" sz="3600" dirty="0">
                <a:solidFill>
                  <a:srgbClr val="FF0066"/>
                </a:solidFill>
              </a:rPr>
              <a:t> </a:t>
            </a:r>
            <a:r>
              <a:rPr lang="cs-CZ" sz="3600" dirty="0" smtClean="0">
                <a:solidFill>
                  <a:srgbClr val="FF0066"/>
                </a:solidFill>
              </a:rPr>
              <a:t>                 2.věta pomalá</a:t>
            </a:r>
          </a:p>
          <a:p>
            <a:r>
              <a:rPr lang="cs-CZ" sz="3600" dirty="0">
                <a:solidFill>
                  <a:srgbClr val="FF0066"/>
                </a:solidFill>
              </a:rPr>
              <a:t> </a:t>
            </a:r>
            <a:r>
              <a:rPr lang="cs-CZ" sz="3600" dirty="0" smtClean="0">
                <a:solidFill>
                  <a:srgbClr val="FF0066"/>
                </a:solidFill>
              </a:rPr>
              <a:t>                 3.věta střední</a:t>
            </a:r>
          </a:p>
          <a:p>
            <a:r>
              <a:rPr lang="cs-CZ" sz="3600" dirty="0">
                <a:solidFill>
                  <a:srgbClr val="FF0066"/>
                </a:solidFill>
              </a:rPr>
              <a:t> </a:t>
            </a:r>
            <a:r>
              <a:rPr lang="cs-CZ" sz="3600" dirty="0" smtClean="0">
                <a:solidFill>
                  <a:srgbClr val="FF0066"/>
                </a:solidFill>
              </a:rPr>
              <a:t>                 4.věta rychlá</a:t>
            </a:r>
          </a:p>
          <a:p>
            <a:endParaRPr lang="cs-CZ" sz="3600" dirty="0">
              <a:solidFill>
                <a:srgbClr val="FF0066"/>
              </a:solidFill>
            </a:endParaRPr>
          </a:p>
          <a:p>
            <a:r>
              <a:rPr lang="cs-CZ" sz="3600" dirty="0" smtClean="0">
                <a:solidFill>
                  <a:srgbClr val="FF0066"/>
                </a:solidFill>
              </a:rPr>
              <a:t>Symfonická báseň - </a:t>
            </a:r>
            <a:r>
              <a:rPr lang="cs-CZ" sz="3600" dirty="0" smtClean="0">
                <a:solidFill>
                  <a:schemeClr val="tx1"/>
                </a:solidFill>
              </a:rPr>
              <a:t>jedná se o jednovětou skladbu</a:t>
            </a:r>
            <a:endParaRPr lang="cs-CZ" sz="36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Symfonie - představitelé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8"/>
            <a:ext cx="8712968" cy="489364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chemeClr val="tx1"/>
                </a:solidFill>
              </a:rPr>
              <a:t>Nejznámější tvůrci symfonií:</a:t>
            </a:r>
          </a:p>
          <a:p>
            <a:endParaRPr lang="cs-CZ" sz="3600" dirty="0" smtClean="0">
              <a:solidFill>
                <a:srgbClr val="FF0066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000" b="1" dirty="0" smtClean="0">
                <a:solidFill>
                  <a:srgbClr val="FF0066"/>
                </a:solidFill>
              </a:rPr>
              <a:t>JAN VÁCLAV STAMIC</a:t>
            </a:r>
            <a:endParaRPr lang="cs-CZ" sz="4000" b="1" dirty="0">
              <a:solidFill>
                <a:srgbClr val="FF0066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000" b="1" dirty="0" smtClean="0">
                <a:solidFill>
                  <a:srgbClr val="FF0066"/>
                </a:solidFill>
              </a:rPr>
              <a:t>JOSEPH HAYDN</a:t>
            </a:r>
          </a:p>
          <a:p>
            <a:pPr marL="571500" indent="-571500">
              <a:buFontTx/>
              <a:buChar char="-"/>
            </a:pPr>
            <a:r>
              <a:rPr lang="cs-CZ" sz="4000" b="1" dirty="0" smtClean="0">
                <a:solidFill>
                  <a:srgbClr val="FF0066"/>
                </a:solidFill>
              </a:rPr>
              <a:t>WOLFGANG AMADEUS MOZART</a:t>
            </a:r>
          </a:p>
          <a:p>
            <a:pPr marL="571500" indent="-571500">
              <a:buFontTx/>
              <a:buChar char="-"/>
            </a:pPr>
            <a:r>
              <a:rPr lang="cs-CZ" sz="4000" b="1" dirty="0" smtClean="0">
                <a:solidFill>
                  <a:srgbClr val="FF0066"/>
                </a:solidFill>
              </a:rPr>
              <a:t>LUDWIG VAN BETHOVEN</a:t>
            </a:r>
          </a:p>
          <a:p>
            <a:pPr marL="571500" indent="-571500">
              <a:buFontTx/>
              <a:buChar char="-"/>
            </a:pPr>
            <a:r>
              <a:rPr lang="cs-CZ" sz="4000" b="1" dirty="0" smtClean="0">
                <a:solidFill>
                  <a:srgbClr val="FF0066"/>
                </a:solidFill>
              </a:rPr>
              <a:t>BEDŘICH SMETANA</a:t>
            </a:r>
          </a:p>
          <a:p>
            <a:pPr marL="571500" indent="-571500">
              <a:buFontTx/>
              <a:buChar char="-"/>
            </a:pPr>
            <a:r>
              <a:rPr lang="cs-CZ" sz="4000" b="1" dirty="0" smtClean="0">
                <a:solidFill>
                  <a:srgbClr val="FF0066"/>
                </a:solidFill>
              </a:rPr>
              <a:t>ANTONÍN DVOŘÁK</a:t>
            </a:r>
          </a:p>
        </p:txBody>
      </p:sp>
    </p:spTree>
    <p:extLst>
      <p:ext uri="{BB962C8B-B14F-4D97-AF65-F5344CB8AC3E}">
        <p14:creationId xmlns:p14="http://schemas.microsoft.com/office/powerpoint/2010/main" val="137640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99592" y="1988840"/>
            <a:ext cx="6336704" cy="194421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1. </a:t>
            </a:r>
            <a:r>
              <a:rPr lang="cs-CZ" sz="2800" dirty="0" smtClean="0"/>
              <a:t>Kolik vět má symfonie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6" name="Obláček 5"/>
          <p:cNvSpPr/>
          <p:nvPr/>
        </p:nvSpPr>
        <p:spPr>
          <a:xfrm>
            <a:off x="6156176" y="1268760"/>
            <a:ext cx="2987824" cy="1152128"/>
          </a:xfrm>
          <a:prstGeom prst="cloudCallou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924388" y="4509120"/>
            <a:ext cx="6336704" cy="1944216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  <a:r>
              <a:rPr lang="cs-CZ" sz="2800" dirty="0" smtClean="0"/>
              <a:t>. </a:t>
            </a:r>
            <a:r>
              <a:rPr lang="cs-CZ" sz="2800" dirty="0" smtClean="0"/>
              <a:t>Co je to symfonická báseň?</a:t>
            </a:r>
            <a:endParaRPr lang="cs-CZ" sz="2800" dirty="0"/>
          </a:p>
        </p:txBody>
      </p:sp>
      <p:sp>
        <p:nvSpPr>
          <p:cNvPr id="8" name="Obláček 7"/>
          <p:cNvSpPr/>
          <p:nvPr/>
        </p:nvSpPr>
        <p:spPr>
          <a:xfrm>
            <a:off x="6012160" y="3789040"/>
            <a:ext cx="2987824" cy="1152128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Jednovětá skladba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52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</a:t>
            </a:r>
            <a:r>
              <a:rPr lang="cs-CZ" sz="1200" smtClean="0"/>
              <a:t>80-7235-048-X.</a:t>
            </a:r>
            <a:endParaRPr lang="cs-CZ" sz="12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1855</TotalTime>
  <Words>239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Symfonie</vt:lpstr>
      <vt:lpstr>Symfonie a symfoniská báseň</vt:lpstr>
      <vt:lpstr>Symfonie - představitelé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190</cp:revision>
  <dcterms:created xsi:type="dcterms:W3CDTF">2011-03-22T17:13:23Z</dcterms:created>
  <dcterms:modified xsi:type="dcterms:W3CDTF">2013-04-09T07:10:58Z</dcterms:modified>
</cp:coreProperties>
</file>