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66" y="9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49CB5A-9484-44B9-961E-E69E9D80963E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FCBE8F-0E3F-4C85-BF98-0486974F5D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D3473-8E6A-413B-9950-5AFE782B015A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6D2617-841B-49BB-AB20-7D51BA4383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9006A-00DE-4A74-A203-0E3B9A78E198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1673A8-BB40-49FD-A499-4A458979FA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E5F74B-12A8-46D1-8A47-F723B8CB4405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D6AC56-921C-43F6-BF1E-2578D92A49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EC710D-5677-4978-B809-8FAF881A036D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4F1EE7-DE9E-49E5-8B2B-392DAECB95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03D5CC-96BE-499B-8D77-09FCBB6AA66D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E67D0B-D3F9-4312-8F7C-22791D6C8C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76F9F2-32C3-4780-B636-556BCE154BD5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3B0FB4-9721-4D0B-A6A6-DE54E08024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58D274-234C-49B4-83E7-DCEAF2F4F217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22502F-B9CA-4F85-B2C1-114D01516A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13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7FC95-3138-45A2-91A0-E6E4CCC21523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14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C8A238-3CAA-4E99-9D7A-DFD398DE1A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F7D4AC-AF85-4111-91A6-21B009B594B6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BA957-9085-4089-AA7C-AF6D9D54B7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525C05-8A7D-40B4-B695-D9FFAB87066E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80A4CF-8F4D-41B5-BBA6-E01273A779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18"/>
          <p:cNvGrpSpPr>
            <a:grpSpLocks/>
          </p:cNvGrpSpPr>
          <p:nvPr/>
        </p:nvGrpSpPr>
        <p:grpSpPr bwMode="auto">
          <a:xfrm>
            <a:off x="6557963" y="66675"/>
            <a:ext cx="2574925" cy="6796088"/>
            <a:chOff x="6558164" y="66319"/>
            <a:chExt cx="2575511" cy="6797067"/>
          </a:xfrm>
        </p:grpSpPr>
        <p:grpSp>
          <p:nvGrpSpPr>
            <p:cNvPr id="1032" name="Group 62"/>
            <p:cNvGrpSpPr>
              <a:grpSpLocks/>
            </p:cNvGrpSpPr>
            <p:nvPr/>
          </p:nvGrpSpPr>
          <p:grpSpPr bwMode="auto"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1040" name="Group 44"/>
              <p:cNvGrpSpPr>
                <a:grpSpLocks/>
              </p:cNvGrpSpPr>
              <p:nvPr/>
            </p:nvGrpSpPr>
            <p:grpSpPr bwMode="auto"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041" name="Group 50"/>
              <p:cNvGrpSpPr>
                <a:grpSpLocks/>
              </p:cNvGrpSpPr>
              <p:nvPr/>
            </p:nvGrpSpPr>
            <p:grpSpPr bwMode="auto"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5453" y="3308461"/>
                  <a:ext cx="492237" cy="560469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4480" y="887175"/>
                  <a:ext cx="384263" cy="439800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042" name="Group 56"/>
              <p:cNvGrpSpPr>
                <a:grpSpLocks/>
              </p:cNvGrpSpPr>
              <p:nvPr/>
            </p:nvGrpSpPr>
            <p:grpSpPr bwMode="auto"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3118" y="4921594"/>
                  <a:ext cx="1032110" cy="1181270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868" y="155232"/>
                  <a:ext cx="722477" cy="825619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738" y="3830825"/>
                  <a:ext cx="639908" cy="728767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8524" y="1798532"/>
                  <a:ext cx="765349" cy="870075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/>
            <a:lstStyle/>
            <a:p>
              <a:pPr defTabSz="457200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971" y="6307681"/>
              <a:ext cx="976534" cy="5509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1009650" y="676275"/>
            <a:ext cx="71247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09650" y="1806575"/>
            <a:ext cx="7124700" cy="405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13" y="59515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6044665-8E98-458F-9FDE-C179B55ECE17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1100" y="5951538"/>
            <a:ext cx="5256213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8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A781C5B-9A51-45CB-AEC2-A926E0CCE3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84" r:id="rId9"/>
    <p:sldLayoutId id="2147483675" r:id="rId10"/>
    <p:sldLayoutId id="2147483674" r:id="rId11"/>
  </p:sldLayoutIdLst>
  <p:txStyles>
    <p:titleStyle>
      <a:lvl1pPr algn="l" defTabSz="457200" rtl="0" fontAlgn="base">
        <a:spcBef>
          <a:spcPct val="0"/>
        </a:spcBef>
        <a:spcAft>
          <a:spcPct val="0"/>
        </a:spcAft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2pPr>
      <a:lvl3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3pPr>
      <a:lvl4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4pPr>
      <a:lvl5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buFont typeface="Wingdings 2" charset="2"/>
              <a:buChar char=""/>
              <a:defRPr/>
            </a:pPr>
            <a:r>
              <a:rPr lang="cs-CZ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Název školy</a:t>
            </a:r>
            <a:r>
              <a:rPr lang="cs-CZ" b="1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: </a:t>
            </a:r>
            <a:r>
              <a:rPr lang="cs-CZ" dirty="0" smtClean="0"/>
              <a:t>Základní </a:t>
            </a:r>
            <a:r>
              <a:rPr lang="cs-CZ" dirty="0"/>
              <a:t>škola a Mateřská škola Prysk</a:t>
            </a:r>
            <a:r>
              <a:rPr lang="cs-CZ" dirty="0" smtClean="0"/>
              <a:t>, okres </a:t>
            </a:r>
            <a:r>
              <a:rPr lang="cs-CZ" dirty="0"/>
              <a:t>Česká Lípa</a:t>
            </a:r>
            <a:r>
              <a:rPr lang="cs-CZ" dirty="0" smtClean="0"/>
              <a:t>, příspěvková </a:t>
            </a:r>
            <a:r>
              <a:rPr lang="cs-CZ" dirty="0"/>
              <a:t>organizace</a:t>
            </a:r>
            <a:br>
              <a:rPr lang="cs-CZ" dirty="0"/>
            </a:br>
            <a:r>
              <a:rPr lang="cs-CZ" b="1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Autor : </a:t>
            </a:r>
            <a:r>
              <a:rPr lang="cs-CZ" dirty="0" smtClean="0"/>
              <a:t>Eva </a:t>
            </a:r>
            <a:r>
              <a:rPr lang="cs-CZ" dirty="0"/>
              <a:t>Vavřinová</a:t>
            </a:r>
            <a:br>
              <a:rPr lang="cs-CZ" dirty="0"/>
            </a:br>
            <a:r>
              <a:rPr lang="cs-CZ" b="1" dirty="0"/>
              <a:t>Název </a:t>
            </a:r>
            <a:r>
              <a:rPr lang="cs-CZ" b="1" dirty="0" smtClean="0"/>
              <a:t>materiálu:VY_52_INOVACE_22 </a:t>
            </a:r>
            <a:r>
              <a:rPr lang="cs-CZ" b="1" dirty="0"/>
              <a:t>_ENVIRONMENTÁLNÍ </a:t>
            </a:r>
            <a:r>
              <a:rPr lang="cs-CZ" b="1" dirty="0" smtClean="0"/>
              <a:t>VÝCHOVA _ Ekologické Vánoce </a:t>
            </a:r>
          </a:p>
          <a:p>
            <a:pPr fontAlgn="auto">
              <a:buFont typeface="Wingdings 2" charset="2"/>
              <a:buChar char=""/>
              <a:defRPr/>
            </a:pPr>
            <a:r>
              <a:rPr lang="cs-CZ" b="1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Číslo projektu :</a:t>
            </a:r>
            <a:r>
              <a:rPr lang="cs-CZ" b="1" dirty="0" smtClean="0"/>
              <a:t>CZ</a:t>
            </a:r>
            <a:r>
              <a:rPr lang="cs-CZ" b="1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 </a:t>
            </a:r>
            <a:r>
              <a:rPr lang="cs-CZ" b="1" dirty="0" smtClean="0"/>
              <a:t>. </a:t>
            </a:r>
            <a:r>
              <a:rPr lang="cs-CZ" dirty="0"/>
              <a:t>1.07/1.4.00/21.1705</a:t>
            </a:r>
          </a:p>
          <a:p>
            <a:pPr fontAlgn="auto">
              <a:buFont typeface="Wingdings 2" charset="2"/>
              <a:buChar char=""/>
              <a:defRPr/>
            </a:pPr>
            <a:r>
              <a:rPr lang="cs-CZ" b="1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Anotace : </a:t>
            </a:r>
            <a:r>
              <a:rPr lang="cs-CZ" dirty="0" smtClean="0"/>
              <a:t>Prezentace </a:t>
            </a:r>
            <a:r>
              <a:rPr lang="cs-CZ" dirty="0"/>
              <a:t>je určena žákům 3.,4.,a 5.ročníku k  </a:t>
            </a:r>
            <a:r>
              <a:rPr lang="cs-CZ" dirty="0" smtClean="0"/>
              <a:t>výuce o možnostech o Vánocích myslet i jednat ekologicky</a:t>
            </a:r>
            <a:endParaRPr lang="cs-CZ" dirty="0"/>
          </a:p>
          <a:p>
            <a:pPr fontAlgn="auto">
              <a:buFont typeface="Wingdings 2" charset="2"/>
              <a:buChar char=""/>
              <a:defRPr/>
            </a:pPr>
            <a:r>
              <a:rPr lang="cs-CZ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Zdroj : </a:t>
            </a:r>
            <a:r>
              <a:rPr lang="cs-CZ" dirty="0" err="1" smtClean="0"/>
              <a:t>clipart</a:t>
            </a:r>
            <a:r>
              <a:rPr lang="cs-CZ" dirty="0" smtClean="0"/>
              <a:t> </a:t>
            </a:r>
            <a:r>
              <a:rPr lang="cs-CZ" dirty="0"/>
              <a:t>OFFICE</a:t>
            </a:r>
          </a:p>
          <a:p>
            <a:pPr marL="0" indent="0" fontAlgn="auto">
              <a:buFont typeface="Wingdings 2" charset="2"/>
              <a:buNone/>
              <a:defRPr/>
            </a:pPr>
            <a:endParaRPr lang="cs-CZ" dirty="0"/>
          </a:p>
        </p:txBody>
      </p:sp>
      <p:pic>
        <p:nvPicPr>
          <p:cNvPr id="13315" name="Obrázek 3" descr="Obrázek1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428625"/>
            <a:ext cx="4824413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9650" y="3306763"/>
            <a:ext cx="7116763" cy="1470025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EKOLOGICKÉ VÁNOCE</a:t>
            </a:r>
            <a:endParaRPr lang="cs-CZ" sz="4800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9650" y="4776788"/>
            <a:ext cx="7116763" cy="862012"/>
          </a:xfrm>
        </p:spPr>
        <p:txBody>
          <a:bodyPr rtlCol="0"/>
          <a:lstStyle/>
          <a:p>
            <a:pPr fontAlgn="auto">
              <a:buFont typeface="Wingdings 2" charset="2"/>
              <a:buNone/>
              <a:defRPr/>
            </a:pPr>
            <a:endParaRPr lang="cs-CZ"/>
          </a:p>
        </p:txBody>
      </p:sp>
      <p:pic>
        <p:nvPicPr>
          <p:cNvPr id="1026" name="Picture 2" descr="C:\Users\08DM\AppData\Local\Microsoft\Windows\Temporary Internet Files\Content.IE5\QHBVETKV\MC90039644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41375" y="908050"/>
            <a:ext cx="3344863" cy="2913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Nezapomínej</a:t>
            </a:r>
            <a:endParaRPr lang="cs-CZ" sz="4400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smtClean="0">
                <a:solidFill>
                  <a:srgbClr val="CCE6F6"/>
                </a:solidFill>
              </a:rPr>
              <a:t>Ekologické vánoce</a:t>
            </a:r>
          </a:p>
          <a:p>
            <a:r>
              <a:rPr lang="cs-CZ" smtClean="0"/>
              <a:t>Každoročně se s předvánočním shonem  stává, že i lidé, kteří se jinak chovají ekologicky a šetrně, zapomínají </a:t>
            </a:r>
            <a:r>
              <a:rPr lang="cs-CZ" smtClean="0">
                <a:latin typeface="Arial" charset="0"/>
              </a:rPr>
              <a:t>               </a:t>
            </a:r>
            <a:r>
              <a:rPr lang="cs-CZ" smtClean="0"/>
              <a:t>na své zásady a dají si „zelené volno". Každý chce mít krásně nazdobený stromeček a pod ním dárky zabalené v blýskavém papíru. Ovšem ani těchto zažitých tradic se nemusíte zříkat, pokud se chcete chovat šetrně </a:t>
            </a:r>
            <a:r>
              <a:rPr lang="cs-CZ" smtClean="0">
                <a:latin typeface="Arial" charset="0"/>
              </a:rPr>
              <a:t>                        </a:t>
            </a:r>
            <a:r>
              <a:rPr lang="cs-CZ" smtClean="0"/>
              <a:t>k přírodě. </a:t>
            </a:r>
            <a:r>
              <a:rPr lang="cs-CZ" sz="1000" smtClean="0"/>
              <a:t>http://www.mojevanocnidarky.cz/stranka/ekologicke-vanoce.html,cit.15.12.2011</a:t>
            </a:r>
          </a:p>
          <a:p>
            <a:endParaRPr lang="cs-CZ" smtClean="0"/>
          </a:p>
        </p:txBody>
      </p:sp>
      <p:pic>
        <p:nvPicPr>
          <p:cNvPr id="15363" name="Picture 3" descr="C:\Users\08DM\AppData\Local\Microsoft\Windows\Temporary Internet Files\Content.IE5\E8R4BAD9\MC90043995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3530600"/>
            <a:ext cx="806450" cy="1892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C:\Users\08DM\AppData\Local\Microsoft\Windows\Temporary Internet Files\Content.IE5\GKOJLYYU\MC9004399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3933825"/>
            <a:ext cx="882650" cy="187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5" descr="C:\Users\08DM\AppData\Local\Microsoft\Windows\Temporary Internet Files\Content.IE5\E8R4BAD9\MC90043994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16688" y="765175"/>
            <a:ext cx="847725" cy="191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smtClean="0">
                <a:solidFill>
                  <a:srgbClr val="CCE6F6"/>
                </a:solidFill>
              </a:rPr>
              <a:t>Vánoční stromek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Pořiďte si živý vánoční stromeček. Nemusí k nám cestovat tisíce kilometrů, a přesto udělá radost – </a:t>
            </a:r>
            <a:r>
              <a:rPr lang="cs-CZ" smtClean="0">
                <a:latin typeface="Arial" charset="0"/>
              </a:rPr>
              <a:t>                     </a:t>
            </a:r>
            <a:r>
              <a:rPr lang="cs-CZ" smtClean="0"/>
              <a:t>po Vánocích navíc můžete vysadit stromek k sobě </a:t>
            </a:r>
            <a:r>
              <a:rPr lang="cs-CZ" smtClean="0">
                <a:latin typeface="Arial" charset="0"/>
              </a:rPr>
              <a:t>                        </a:t>
            </a:r>
            <a:r>
              <a:rPr lang="cs-CZ" smtClean="0"/>
              <a:t>na zahradu, kde na vás do příštích Vánoc počká.</a:t>
            </a:r>
          </a:p>
          <a:p>
            <a:endParaRPr lang="cs-CZ" smtClean="0"/>
          </a:p>
        </p:txBody>
      </p:sp>
      <p:pic>
        <p:nvPicPr>
          <p:cNvPr id="3074" name="Picture 2" descr="C:\Users\08DM\AppData\Local\Microsoft\Windows\Temporary Internet Files\Content.IE5\0NY9Z1B9\MC90043997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92950" y="908050"/>
            <a:ext cx="1889125" cy="188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C:\Users\08DM\AppData\Local\Microsoft\Windows\Temporary Internet Files\Content.IE5\GKOJLYYU\MC900387155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30650" y="4292600"/>
            <a:ext cx="1511300" cy="151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smtClean="0"/>
              <a:t>Kapr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4098" name="Picture 2" descr="C:\Users\08DM\AppData\Local\Microsoft\Windows\Temporary Internet Files\Content.IE5\QHBVETKV\MC90043884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1989138"/>
            <a:ext cx="4067175" cy="406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292725" y="2205038"/>
            <a:ext cx="2663825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Verdana" pitchFamily="34" charset="0"/>
              </a:rPr>
              <a:t>	Zvyk pouštění kaprů zpátky do vody je také jedním </a:t>
            </a:r>
            <a:r>
              <a:rPr lang="cs-CZ" sz="2000"/>
              <a:t>                </a:t>
            </a:r>
            <a:r>
              <a:rPr lang="cs-CZ" sz="2000">
                <a:latin typeface="Verdana" pitchFamily="34" charset="0"/>
              </a:rPr>
              <a:t>z nenáviděných mezi</a:t>
            </a:r>
            <a:r>
              <a:rPr lang="cs-CZ" sz="2000"/>
              <a:t> </a:t>
            </a:r>
            <a:r>
              <a:rPr lang="cs-CZ" sz="2000">
                <a:latin typeface="Verdana" pitchFamily="34" charset="0"/>
              </a:rPr>
              <a:t>ekology.</a:t>
            </a:r>
            <a:r>
              <a:rPr lang="cs-CZ" sz="2000"/>
              <a:t> </a:t>
            </a:r>
            <a:r>
              <a:rPr lang="cs-CZ" sz="2000">
                <a:latin typeface="Verdana" pitchFamily="34" charset="0"/>
              </a:rPr>
              <a:t>Většina kaprů puštěných zpět ,,na svobodu‘‘ zahyne.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b="1" smtClean="0">
                <a:solidFill>
                  <a:srgbClr val="CCE6F6"/>
                </a:solidFill>
              </a:rPr>
              <a:t>Vánoční ozdoby</a:t>
            </a:r>
          </a:p>
        </p:txBody>
      </p:sp>
      <p:pic>
        <p:nvPicPr>
          <p:cNvPr id="5122" name="Picture 2" descr="C:\Users\08DM\AppData\Local\Microsoft\Windows\Temporary Internet Files\Content.IE5\0NY9Z1B9\MP90043272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1844675"/>
            <a:ext cx="3200400" cy="2398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 flipH="1">
            <a:off x="6053138" y="2060575"/>
            <a:ext cx="1614487" cy="3478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Verdana" pitchFamily="34" charset="0"/>
              </a:rPr>
              <a:t>Ozdobte si stromeček ozdobami vlastní výroby – třeba perníčky, ořechy, jablíčky či ozdobami ze slámy.</a:t>
            </a:r>
          </a:p>
        </p:txBody>
      </p:sp>
      <p:pic>
        <p:nvPicPr>
          <p:cNvPr id="18436" name="Picture 3" descr="C:\Users\08DM\AppData\Local\Microsoft\Windows\Temporary Internet Files\Content.IE5\GKOJLYYU\MP900400170[1].jpg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3635375" y="3800475"/>
            <a:ext cx="2027238" cy="202565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b="1" smtClean="0">
                <a:solidFill>
                  <a:srgbClr val="CCE6F6"/>
                </a:solidFill>
              </a:rPr>
              <a:t>Osvětlení stromku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6146" name="Picture 2" descr="C:\Users\08DM\AppData\Local\Microsoft\Windows\Temporary Internet Files\Content.IE5\QHBVETKV\MP900399609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1557338"/>
            <a:ext cx="2155825" cy="2697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 descr="C:\Users\08DM\AppData\Local\Microsoft\Windows\Temporary Internet Files\Content.IE5\E8R4BAD9\MP90038294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1275" y="3357563"/>
            <a:ext cx="3849688" cy="2747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 flipH="1">
            <a:off x="4179888" y="1628775"/>
            <a:ext cx="3416300" cy="146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Verdana" pitchFamily="34" charset="0"/>
              </a:rPr>
              <a:t>Pořiďte si LED diodová vánoční světýlka – mají oproti žárovkám až o 80% menší spotřebu energie a vydrží </a:t>
            </a:r>
            <a:r>
              <a:rPr lang="cs-CZ"/>
              <a:t>v</a:t>
            </a:r>
            <a:r>
              <a:rPr lang="cs-CZ">
                <a:latin typeface="Verdana" pitchFamily="34" charset="0"/>
              </a:rPr>
              <a:t>ám desítky let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b="1" smtClean="0">
                <a:solidFill>
                  <a:srgbClr val="CCE6F6"/>
                </a:solidFill>
              </a:rPr>
              <a:t>Balení dárků</a:t>
            </a:r>
          </a:p>
        </p:txBody>
      </p:sp>
      <p:pic>
        <p:nvPicPr>
          <p:cNvPr id="7172" name="Picture 4" descr="C:\Users\08DM\AppData\Local\Microsoft\Windows\Temporary Internet Files\Content.IE5\GKOJLYYU\MM900283731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364163" y="908050"/>
            <a:ext cx="571500" cy="581025"/>
          </a:xfrm>
        </p:spPr>
      </p:pic>
      <p:pic>
        <p:nvPicPr>
          <p:cNvPr id="7173" name="Picture 5" descr="C:\Users\08DM\AppData\Local\Microsoft\Windows\Temporary Internet Files\Content.IE5\GKOJLYYU\MM900283731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00750" y="404813"/>
            <a:ext cx="571500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4" name="Picture 6" descr="C:\Users\08DM\AppData\Local\Microsoft\Windows\Temporary Internet Files\Content.IE5\GKOJLYYU\MP900430532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7088" y="1700213"/>
            <a:ext cx="3513137" cy="436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 flipH="1">
            <a:off x="5191125" y="2060575"/>
            <a:ext cx="2765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Verdana" pitchFamily="34" charset="0"/>
              </a:rPr>
              <a:t>Dárky zabalte třeba </a:t>
            </a:r>
            <a:r>
              <a:rPr lang="cs-CZ" sz="2000"/>
              <a:t>                              </a:t>
            </a:r>
            <a:r>
              <a:rPr lang="cs-CZ" sz="2000">
                <a:latin typeface="Verdana" pitchFamily="34" charset="0"/>
              </a:rPr>
              <a:t>do recyklovatelných obalů</a:t>
            </a:r>
            <a:r>
              <a:rPr lang="cs-CZ">
                <a:latin typeface="Verdana" pitchFamily="34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Nákupy</a:t>
            </a:r>
            <a:endParaRPr lang="cs-CZ" sz="4400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8194" name="Picture 2" descr="C:\Users\08DM\AppData\Local\Microsoft\Windows\Temporary Internet Files\Content.IE5\0NY9Z1B9\MP90042780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1773238"/>
            <a:ext cx="5040313" cy="335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755650" y="5300663"/>
            <a:ext cx="76327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>
                <a:latin typeface="Verdana" pitchFamily="34" charset="0"/>
              </a:rPr>
              <a:t>Nakupujte s rozmyslem</a:t>
            </a:r>
            <a:r>
              <a:rPr lang="cs-CZ">
                <a:latin typeface="Verdana" pitchFamily="34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smtClean="0"/>
              <a:t>Krásné Vánoce všem….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9218" name="Picture 2" descr="C:\Users\08DM\AppData\Local\Microsoft\Windows\Temporary Internet Files\Content.IE5\QHBVETKV\MP900422451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1844675"/>
            <a:ext cx="4665662" cy="448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Zima</Template>
  <TotalTime>63</TotalTime>
  <Words>217</Words>
  <Application>Microsoft Office PowerPoint</Application>
  <PresentationFormat>On-screen Show (4:3)</PresentationFormat>
  <Paragraphs>21</Paragraphs>
  <Slides>10</Slides>
  <Notes>0</Notes>
  <HiddenSlides>1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Verdana</vt:lpstr>
      <vt:lpstr>Arial</vt:lpstr>
      <vt:lpstr>Wingdings 2</vt:lpstr>
      <vt:lpstr>Calibri</vt:lpstr>
      <vt:lpstr>Winter</vt:lpstr>
      <vt:lpstr>Winter</vt:lpstr>
      <vt:lpstr>Snímek 1</vt:lpstr>
      <vt:lpstr>EKOLOGICKÉ VÁNOCE</vt:lpstr>
      <vt:lpstr>Nezapomínej</vt:lpstr>
      <vt:lpstr>Vánoční stromek</vt:lpstr>
      <vt:lpstr>Kapr</vt:lpstr>
      <vt:lpstr>Vánoční ozdoby</vt:lpstr>
      <vt:lpstr>Osvětlení stromku</vt:lpstr>
      <vt:lpstr>Balení dárků</vt:lpstr>
      <vt:lpstr>Nákupy</vt:lpstr>
      <vt:lpstr>Krásné Vánoce všem….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08DM</dc:creator>
  <cp:lastModifiedBy>DUM</cp:lastModifiedBy>
  <cp:revision>11</cp:revision>
  <dcterms:created xsi:type="dcterms:W3CDTF">2012-03-04T14:36:48Z</dcterms:created>
  <dcterms:modified xsi:type="dcterms:W3CDTF">2012-03-19T18:30:39Z</dcterms:modified>
</cp:coreProperties>
</file>