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2" r:id="rId6"/>
    <p:sldId id="263" r:id="rId7"/>
    <p:sldId id="264" r:id="rId8"/>
    <p:sldId id="265" r:id="rId9"/>
    <p:sldId id="266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58" r:id="rId19"/>
    <p:sldId id="261" r:id="rId20"/>
    <p:sldId id="267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VY_32_INOVACE_20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Mnichovická 62, Kolín V, 280 02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Šárka </a:t>
          </a:r>
          <a:r>
            <a:rPr lang="cs-CZ" sz="2000" dirty="0" err="1" smtClean="0"/>
            <a:t>Rosenbergerová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Čas 4. ročník – HABSBURKOVÉ – NOVÍ VLÁCCI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Mnichovická 62, Kolín V, 280 02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Šárka </a:t>
          </a:r>
          <a:r>
            <a:rPr lang="cs-CZ" sz="2000" kern="1200" dirty="0" err="1" smtClean="0"/>
            <a:t>Rosenbergerová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VY_32_INOVACE_20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Čas 4. ročník – HABSBURKOVÉ – NOVÍ VLÁCCI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8FE4659-7985-49B0-AFB9-855F1780E650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8FE4659-7985-49B0-AFB9-855F1780E650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02874403"/>
              </p:ext>
            </p:extLst>
          </p:nvPr>
        </p:nvGraphicFramePr>
        <p:xfrm>
          <a:off x="797088" y="548680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b="0" u="sng" cap="small" dirty="0" smtClean="0">
                <a:latin typeface="Arial" pitchFamily="34" charset="0"/>
              </a:rPr>
              <a:t>anotace</a:t>
            </a:r>
            <a:r>
              <a:rPr lang="cs-CZ" b="0" cap="small" dirty="0" smtClean="0">
                <a:latin typeface="Arial" pitchFamily="34" charset="0"/>
              </a:rPr>
              <a:t>: výklad s úkoly k učebnici pro 4.ročník (FRAUS – SPOLEČNOST) – objevení </a:t>
            </a:r>
            <a:r>
              <a:rPr lang="cs-CZ" b="0" cap="small" dirty="0" err="1" smtClean="0">
                <a:latin typeface="Arial" pitchFamily="34" charset="0"/>
              </a:rPr>
              <a:t>ameriky</a:t>
            </a:r>
            <a:r>
              <a:rPr lang="cs-CZ" b="0" cap="small" dirty="0" smtClean="0">
                <a:latin typeface="Arial" pitchFamily="34" charset="0"/>
              </a:rPr>
              <a:t>, </a:t>
            </a:r>
            <a:r>
              <a:rPr lang="cs-CZ" b="0" cap="small" dirty="0" err="1" smtClean="0">
                <a:latin typeface="Arial" pitchFamily="34" charset="0"/>
              </a:rPr>
              <a:t>ferdinand</a:t>
            </a:r>
            <a:r>
              <a:rPr lang="cs-CZ" b="0" cap="small" dirty="0" smtClean="0">
                <a:latin typeface="Arial" pitchFamily="34" charset="0"/>
              </a:rPr>
              <a:t> i., </a:t>
            </a:r>
            <a:r>
              <a:rPr lang="cs-CZ" b="0" cap="small" dirty="0" err="1" smtClean="0">
                <a:latin typeface="Arial" pitchFamily="34" charset="0"/>
              </a:rPr>
              <a:t>rudolf</a:t>
            </a:r>
            <a:r>
              <a:rPr lang="cs-CZ" b="0" cap="small" dirty="0" smtClean="0">
                <a:latin typeface="Arial" pitchFamily="34" charset="0"/>
              </a:rPr>
              <a:t> </a:t>
            </a:r>
            <a:r>
              <a:rPr lang="cs-CZ" b="0" cap="small" dirty="0" err="1" smtClean="0">
                <a:latin typeface="Arial" pitchFamily="34" charset="0"/>
              </a:rPr>
              <a:t>ii</a:t>
            </a:r>
            <a:r>
              <a:rPr lang="cs-CZ" b="0" cap="small" dirty="0" smtClean="0">
                <a:latin typeface="Arial" pitchFamily="34" charset="0"/>
              </a:rPr>
              <a:t>., </a:t>
            </a:r>
            <a:r>
              <a:rPr lang="cs-CZ" b="0" cap="small" dirty="0" err="1" smtClean="0">
                <a:latin typeface="Arial" pitchFamily="34" charset="0"/>
              </a:rPr>
              <a:t>jakub</a:t>
            </a:r>
            <a:r>
              <a:rPr lang="cs-CZ" b="0" cap="small" dirty="0" smtClean="0">
                <a:latin typeface="Arial" pitchFamily="34" charset="0"/>
              </a:rPr>
              <a:t> </a:t>
            </a:r>
            <a:r>
              <a:rPr lang="cs-CZ" b="0" cap="small" dirty="0" err="1" smtClean="0">
                <a:latin typeface="Arial" pitchFamily="34" charset="0"/>
              </a:rPr>
              <a:t>krčín</a:t>
            </a:r>
            <a:r>
              <a:rPr lang="cs-CZ" b="0" cap="small" dirty="0" smtClean="0">
                <a:latin typeface="Arial" pitchFamily="34" charset="0"/>
              </a:rPr>
              <a:t> z </a:t>
            </a:r>
            <a:r>
              <a:rPr lang="cs-CZ" b="0" cap="small" dirty="0" err="1" smtClean="0">
                <a:latin typeface="Arial" pitchFamily="34" charset="0"/>
              </a:rPr>
              <a:t>jelčan</a:t>
            </a:r>
            <a:r>
              <a:rPr lang="cs-CZ" b="0" cap="small" dirty="0" smtClean="0">
                <a:latin typeface="Arial" pitchFamily="34" charset="0"/>
              </a:rPr>
              <a:t> a </a:t>
            </a:r>
            <a:r>
              <a:rPr lang="cs-CZ" b="0" cap="small" dirty="0" err="1" smtClean="0">
                <a:latin typeface="Arial" pitchFamily="34" charset="0"/>
              </a:rPr>
              <a:t>sedlčan</a:t>
            </a:r>
            <a:r>
              <a:rPr lang="cs-CZ" b="0" cap="small" dirty="0" smtClean="0">
                <a:latin typeface="Arial" pitchFamily="34" charset="0"/>
              </a:rPr>
              <a:t>, bitva na bílé hoře, třicetiletá válka, </a:t>
            </a:r>
            <a:r>
              <a:rPr lang="cs-CZ" b="0" cap="small" dirty="0" err="1" smtClean="0">
                <a:latin typeface="Arial" pitchFamily="34" charset="0"/>
              </a:rPr>
              <a:t>jan</a:t>
            </a:r>
            <a:r>
              <a:rPr lang="cs-CZ" b="0" cap="small" dirty="0" smtClean="0">
                <a:latin typeface="Arial" pitchFamily="34" charset="0"/>
              </a:rPr>
              <a:t> </a:t>
            </a:r>
            <a:r>
              <a:rPr lang="cs-CZ" b="0" cap="small" dirty="0" err="1" smtClean="0">
                <a:latin typeface="Arial" pitchFamily="34" charset="0"/>
              </a:rPr>
              <a:t>amos</a:t>
            </a:r>
            <a:r>
              <a:rPr lang="cs-CZ" b="0" cap="small" dirty="0" smtClean="0">
                <a:latin typeface="Arial" pitchFamily="34" charset="0"/>
              </a:rPr>
              <a:t> </a:t>
            </a:r>
            <a:r>
              <a:rPr lang="cs-CZ" b="0" cap="small" dirty="0" err="1" smtClean="0">
                <a:latin typeface="Arial" pitchFamily="34" charset="0"/>
              </a:rPr>
              <a:t>komenský</a:t>
            </a:r>
            <a:r>
              <a:rPr lang="cs-CZ" b="0" cap="small" dirty="0" smtClean="0">
                <a:latin typeface="Arial" pitchFamily="34" charset="0"/>
              </a:rPr>
              <a:t>, </a:t>
            </a:r>
            <a:r>
              <a:rPr lang="cs-CZ" b="0" cap="small" dirty="0" err="1" smtClean="0">
                <a:latin typeface="Arial" pitchFamily="34" charset="0"/>
              </a:rPr>
              <a:t>marie</a:t>
            </a:r>
            <a:r>
              <a:rPr lang="cs-CZ" b="0" cap="small" dirty="0" smtClean="0">
                <a:latin typeface="Arial" pitchFamily="34" charset="0"/>
              </a:rPr>
              <a:t> </a:t>
            </a:r>
            <a:r>
              <a:rPr lang="cs-CZ" b="0" cap="small" dirty="0" err="1" smtClean="0">
                <a:latin typeface="Arial" pitchFamily="34" charset="0"/>
              </a:rPr>
              <a:t>terezie</a:t>
            </a:r>
            <a:r>
              <a:rPr lang="cs-CZ" b="0" cap="small" dirty="0" smtClean="0">
                <a:latin typeface="Arial" pitchFamily="34" charset="0"/>
              </a:rPr>
              <a:t>, </a:t>
            </a:r>
            <a:r>
              <a:rPr lang="cs-CZ" b="0" cap="small" dirty="0" err="1" smtClean="0">
                <a:latin typeface="Arial" pitchFamily="34" charset="0"/>
              </a:rPr>
              <a:t>josef</a:t>
            </a:r>
            <a:r>
              <a:rPr lang="cs-CZ" b="0" cap="small" dirty="0" smtClean="0">
                <a:latin typeface="Arial" pitchFamily="34" charset="0"/>
              </a:rPr>
              <a:t> </a:t>
            </a:r>
            <a:r>
              <a:rPr lang="cs-CZ" b="0" cap="small" dirty="0" err="1" smtClean="0">
                <a:latin typeface="Arial" pitchFamily="34" charset="0"/>
              </a:rPr>
              <a:t>ii</a:t>
            </a:r>
            <a:r>
              <a:rPr lang="cs-CZ" b="0" cap="small" dirty="0" smtClean="0">
                <a:latin typeface="Arial" pitchFamily="34" charset="0"/>
              </a:rPr>
              <a:t>.</a:t>
            </a:r>
          </a:p>
          <a:p>
            <a:endParaRPr lang="cs-CZ" b="0" u="sng" cap="small" dirty="0">
              <a:latin typeface="Arial" pitchFamily="34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NOVOVĚK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96458" y="1484783"/>
            <a:ext cx="8640960" cy="5191075"/>
          </a:xfrm>
        </p:spPr>
        <p:txBody>
          <a:bodyPr>
            <a:normAutofit/>
          </a:bodyPr>
          <a:lstStyle/>
          <a:p>
            <a:r>
              <a:rPr lang="cs-CZ" sz="2800" dirty="0" smtClean="0"/>
              <a:t>lidé si kladli stále více otázek z okolního světa</a:t>
            </a:r>
          </a:p>
          <a:p>
            <a:r>
              <a:rPr lang="cs-CZ" sz="2800" dirty="0" smtClean="0"/>
              <a:t>poznávali lépe přírodu, vesmír, lidské tělo …</a:t>
            </a:r>
          </a:p>
          <a:p>
            <a:r>
              <a:rPr lang="cs-CZ" sz="2800" dirty="0" smtClean="0"/>
              <a:t>mořeplavci – </a:t>
            </a:r>
            <a:r>
              <a:rPr lang="cs-CZ" sz="2800" b="1" dirty="0" smtClean="0"/>
              <a:t>Kryštof Kolumbus </a:t>
            </a:r>
            <a:r>
              <a:rPr lang="cs-CZ" sz="2800" dirty="0" smtClean="0"/>
              <a:t>chtěl doplout do Indie – 1492 objevil Ameriku</a:t>
            </a:r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944905"/>
            <a:ext cx="2478566" cy="1872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16632"/>
            <a:ext cx="1879114" cy="12306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492" y="188640"/>
            <a:ext cx="1532502" cy="10847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617085"/>
            <a:ext cx="5435698" cy="25278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0947744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PŘÍCHOD HABSBURKŮ NA ČESKÝ TRŮN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07504" y="1601416"/>
            <a:ext cx="8928992" cy="5256584"/>
          </a:xfrm>
        </p:spPr>
        <p:txBody>
          <a:bodyPr/>
          <a:lstStyle/>
          <a:p>
            <a:r>
              <a:rPr lang="cs-CZ" dirty="0" smtClean="0"/>
              <a:t>dvacetiletý český král Ludvík zahynul roku 1526 po prohrané bitvě s Turky u Moháče – jím vymřel rod Jagellonců na českém trůně</a:t>
            </a:r>
          </a:p>
          <a:p>
            <a:r>
              <a:rPr lang="cs-CZ" dirty="0" smtClean="0"/>
              <a:t>1526 zvolen českým králem</a:t>
            </a:r>
          </a:p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b="1" dirty="0" smtClean="0"/>
              <a:t>Ferdinand I.</a:t>
            </a:r>
            <a:r>
              <a:rPr lang="cs-CZ" dirty="0" smtClean="0"/>
              <a:t> z rodu Habsburků</a:t>
            </a:r>
          </a:p>
          <a:p>
            <a:r>
              <a:rPr lang="cs-CZ" dirty="0" smtClean="0"/>
              <a:t>tím započala téměř čtyřistaletá</a:t>
            </a:r>
          </a:p>
          <a:p>
            <a:pPr marL="0" indent="0">
              <a:buNone/>
            </a:pPr>
            <a:r>
              <a:rPr lang="cs-CZ" b="1" dirty="0" smtClean="0"/>
              <a:t>   vláda Habsburků </a:t>
            </a:r>
            <a:r>
              <a:rPr lang="cs-CZ" dirty="0" smtClean="0"/>
              <a:t>na českém trůně</a:t>
            </a:r>
          </a:p>
          <a:p>
            <a:r>
              <a:rPr lang="cs-CZ" dirty="0" smtClean="0"/>
              <a:t>bránili české země před postupem tureckých vojsk, byli velmi vážení a ovládali spoustu zemí, mnozí byli vzdělaní a podporovali umění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638159"/>
            <a:ext cx="3635896" cy="17593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7453305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9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RUDOLF II.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07504" y="1484784"/>
            <a:ext cx="8928992" cy="5256584"/>
          </a:xfrm>
        </p:spPr>
        <p:txBody>
          <a:bodyPr/>
          <a:lstStyle/>
          <a:p>
            <a:r>
              <a:rPr lang="cs-CZ" dirty="0" smtClean="0"/>
              <a:t>za své sídlo si zvolil Prahu – ta vzkvétala</a:t>
            </a:r>
          </a:p>
          <a:p>
            <a:r>
              <a:rPr lang="cs-CZ" dirty="0" smtClean="0"/>
              <a:t>zval na svůj dvůr umělce a učence, alchymisty, astronomy Tycho de </a:t>
            </a:r>
            <a:r>
              <a:rPr lang="cs-CZ" dirty="0" err="1" smtClean="0"/>
              <a:t>Braha</a:t>
            </a:r>
            <a:r>
              <a:rPr lang="cs-CZ" dirty="0" smtClean="0"/>
              <a:t> a Jana Keplera, sbíral vzácné umělecké předměty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924943"/>
            <a:ext cx="2439525" cy="33671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47850" y="6324912"/>
            <a:ext cx="31250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2">
                    <a:lumMod val="75000"/>
                  </a:schemeClr>
                </a:solidFill>
              </a:rPr>
              <a:t>Tycho de Brahe při práci</a:t>
            </a:r>
            <a:endParaRPr lang="cs-CZ" sz="2000" dirty="0">
              <a:solidFill>
                <a:schemeClr val="bg2">
                  <a:lumMod val="75000"/>
                </a:schemeClr>
              </a:solidFill>
            </a:endParaRP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0249" y="3429000"/>
            <a:ext cx="3657600" cy="2743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490249" y="6324912"/>
            <a:ext cx="345479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2">
                    <a:lumMod val="75000"/>
                  </a:schemeClr>
                </a:solidFill>
              </a:rPr>
              <a:t>ukázka z filmu Císařův pekař</a:t>
            </a:r>
            <a:endParaRPr lang="cs-CZ" sz="2000" dirty="0">
              <a:solidFill>
                <a:schemeClr val="bg2">
                  <a:lumMod val="75000"/>
                </a:schemeClr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457575"/>
            <a:ext cx="2047875" cy="2686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2032231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ÚKOLY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514231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1. </a:t>
            </a:r>
            <a:r>
              <a:rPr lang="cs-CZ" sz="3200" dirty="0" smtClean="0"/>
              <a:t>V bitvě u Moháče zahynul poslední  český panovník z rodu Jagellonců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Jiří z Poděbrad 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Vladislav II.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Ludvík</a:t>
            </a:r>
          </a:p>
          <a:p>
            <a:pPr marL="514350" indent="-514350">
              <a:buAutoNum type="alphaLcParenR"/>
            </a:pPr>
            <a:endParaRPr lang="cs-CZ" sz="1200" dirty="0" smtClean="0"/>
          </a:p>
          <a:p>
            <a:r>
              <a:rPr lang="cs-CZ" sz="3200" dirty="0" smtClean="0"/>
              <a:t>2. Od roku 1526 vládli v českých zemích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přemyslovská knížata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lucemburští vévodové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habsburští králové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26775887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2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dirty="0"/>
              <a:t>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527048"/>
            <a:ext cx="8482144" cy="521432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3. Ferdinand I. Habsburský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byl zvolen českým králem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dobyl české království na Jagelloncích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zdědil vládu po svém otci</a:t>
            </a:r>
          </a:p>
          <a:p>
            <a:endParaRPr lang="cs-CZ" sz="1200" dirty="0"/>
          </a:p>
          <a:p>
            <a:r>
              <a:rPr lang="cs-CZ" sz="3200" dirty="0" smtClean="0"/>
              <a:t>4. Císař Rudolf II. si zvolil za své sídlo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Londýn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Prahu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Vídeň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74715939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2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dirty="0" smtClean="0"/>
              <a:t>RENESANCE         </a:t>
            </a:r>
            <a:r>
              <a:rPr lang="cs-CZ" sz="3600" dirty="0" smtClean="0"/>
              <a:t>ÚKOLY -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1. c)  2</a:t>
            </a:r>
            <a:r>
              <a:rPr lang="cs-CZ" sz="3200" dirty="0"/>
              <a:t>. c</a:t>
            </a:r>
            <a:r>
              <a:rPr lang="cs-CZ" sz="3200" dirty="0" smtClean="0"/>
              <a:t>)  3</a:t>
            </a:r>
            <a:r>
              <a:rPr lang="cs-CZ" sz="3200" dirty="0"/>
              <a:t>. a)  </a:t>
            </a:r>
            <a:r>
              <a:rPr lang="cs-CZ" sz="3200" dirty="0" smtClean="0"/>
              <a:t>4</a:t>
            </a:r>
            <a:r>
              <a:rPr lang="cs-CZ" sz="3200" dirty="0"/>
              <a:t>. b</a:t>
            </a:r>
            <a:r>
              <a:rPr lang="cs-CZ" sz="3200" dirty="0" smtClean="0"/>
              <a:t>)</a:t>
            </a:r>
          </a:p>
          <a:p>
            <a:r>
              <a:rPr lang="cs-CZ" sz="3200" b="1" dirty="0" smtClean="0"/>
              <a:t>renesanční stavby</a:t>
            </a:r>
            <a:endParaRPr lang="cs-CZ" sz="3200" b="1" dirty="0"/>
          </a:p>
          <a:p>
            <a:endParaRPr lang="cs-CZ" sz="32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628800"/>
            <a:ext cx="2787275" cy="39818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721262" y="5735115"/>
            <a:ext cx="2937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altán v Jindřichově Hradci</a:t>
            </a: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897329"/>
            <a:ext cx="4269854" cy="32023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438724" y="6080217"/>
            <a:ext cx="231345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letohrádek Hvězda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55056351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DÍLA NAŠICH PŘEDKŮ SLOUŽÍ DODNES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556792"/>
            <a:ext cx="8503920" cy="4572000"/>
          </a:xfrm>
        </p:spPr>
        <p:txBody>
          <a:bodyPr/>
          <a:lstStyle/>
          <a:p>
            <a:r>
              <a:rPr lang="cs-CZ" b="1" dirty="0" smtClean="0"/>
              <a:t>Jakub </a:t>
            </a:r>
            <a:r>
              <a:rPr lang="cs-CZ" b="1" dirty="0" err="1" smtClean="0"/>
              <a:t>Krčín</a:t>
            </a:r>
            <a:r>
              <a:rPr lang="cs-CZ" b="1" dirty="0" smtClean="0"/>
              <a:t> z </a:t>
            </a:r>
            <a:r>
              <a:rPr lang="cs-CZ" b="1" dirty="0" err="1" smtClean="0"/>
              <a:t>Jelčan</a:t>
            </a:r>
            <a:r>
              <a:rPr lang="cs-CZ" b="1" dirty="0" smtClean="0"/>
              <a:t> a Sedlčan </a:t>
            </a:r>
          </a:p>
          <a:p>
            <a:r>
              <a:rPr lang="cs-CZ" dirty="0" smtClean="0"/>
              <a:t> rodák z Polep u Kolína – nejznámější český rybníkář 16. století - na Třeboňsku vytvořil mnoho rybníků včetně toho největšího Rožmberka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432640"/>
            <a:ext cx="3810000" cy="2733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552943"/>
            <a:ext cx="4038450" cy="24930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208850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POVSTÁNÍ PROTI HABSBURKŮM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07504" y="1484784"/>
            <a:ext cx="8766604" cy="5373216"/>
          </a:xfrm>
        </p:spPr>
        <p:txBody>
          <a:bodyPr/>
          <a:lstStyle/>
          <a:p>
            <a:pPr marL="0" indent="0">
              <a:buNone/>
            </a:pPr>
            <a:r>
              <a:rPr lang="cs-CZ" sz="2800" b="1" dirty="0" smtClean="0"/>
              <a:t>císař Ferdinand II</a:t>
            </a:r>
            <a:r>
              <a:rPr lang="cs-CZ" sz="2800" dirty="0" smtClean="0"/>
              <a:t>. omezoval</a:t>
            </a:r>
          </a:p>
          <a:p>
            <a:r>
              <a:rPr lang="cs-CZ" sz="2800" dirty="0" smtClean="0"/>
              <a:t>práva v oblasti náboženské</a:t>
            </a:r>
          </a:p>
          <a:p>
            <a:r>
              <a:rPr lang="cs-CZ" sz="2800" dirty="0" smtClean="0"/>
              <a:t>moc šlechty a měšťanů </a:t>
            </a:r>
          </a:p>
          <a:p>
            <a:r>
              <a:rPr lang="cs-CZ" sz="2800" dirty="0" smtClean="0"/>
              <a:t>sídlil ve Vídni, v Praze rozhodovali místodržící</a:t>
            </a:r>
          </a:p>
          <a:p>
            <a:r>
              <a:rPr lang="cs-CZ" sz="2800" dirty="0" smtClean="0"/>
              <a:t>1618 – šlechtici a měšťané se vzbouřili a vyhodili dva místodržící z okna do příkopu Pražského hradu, zvolili si novou vládu a nového krále</a:t>
            </a:r>
          </a:p>
          <a:p>
            <a:r>
              <a:rPr lang="cs-CZ" sz="2800" dirty="0" smtClean="0"/>
              <a:t>1620 – čeští stavové prohráli s vojsky Ferdinanda II.     </a:t>
            </a:r>
            <a:r>
              <a:rPr lang="cs-CZ" sz="2800" b="1" dirty="0" smtClean="0"/>
              <a:t>v bitvě na Bílé hoře </a:t>
            </a:r>
            <a:r>
              <a:rPr lang="cs-CZ" sz="2800" dirty="0" smtClean="0"/>
              <a:t>– na Staroměstském náměstí bylo popraveno 27 českých pánů – náboženský útlak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1940" y="992647"/>
            <a:ext cx="2857312" cy="2076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7933171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TŘICETILETÁ VÁLKA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91344" y="1196752"/>
            <a:ext cx="8784976" cy="5184576"/>
          </a:xfrm>
        </p:spPr>
        <p:txBody>
          <a:bodyPr/>
          <a:lstStyle/>
          <a:p>
            <a:r>
              <a:rPr lang="cs-CZ" dirty="0" smtClean="0"/>
              <a:t>1618 – 1648</a:t>
            </a:r>
          </a:p>
          <a:p>
            <a:r>
              <a:rPr lang="cs-CZ" dirty="0" smtClean="0"/>
              <a:t>přerůstala v mezinárodní konflikt</a:t>
            </a:r>
          </a:p>
          <a:p>
            <a:r>
              <a:rPr lang="cs-CZ" dirty="0" smtClean="0"/>
              <a:t>bitva následovala bitvu – jednou vítězil císař, jednou protivníci – drancování, smrt, bída a hlad, pustošení</a:t>
            </a:r>
          </a:p>
          <a:p>
            <a:r>
              <a:rPr lang="cs-CZ" dirty="0" smtClean="0"/>
              <a:t>Ferdinand III. (syn Ferdinanda II.) začal jednat o míru – vestfálský mír</a:t>
            </a:r>
          </a:p>
          <a:p>
            <a:r>
              <a:rPr lang="cs-CZ" dirty="0" smtClean="0"/>
              <a:t>Češi dopadli velmi špatně – přísná nařízení</a:t>
            </a:r>
          </a:p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509120"/>
            <a:ext cx="3552056" cy="19980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9086150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ÚKOLY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412776"/>
            <a:ext cx="8784976" cy="5256584"/>
          </a:xfrm>
        </p:spPr>
        <p:txBody>
          <a:bodyPr>
            <a:normAutofit/>
          </a:bodyPr>
          <a:lstStyle/>
          <a:p>
            <a:r>
              <a:rPr lang="cs-CZ" sz="2800" u="sng" dirty="0" smtClean="0"/>
              <a:t>Doplň správnou odpověď</a:t>
            </a:r>
          </a:p>
          <a:p>
            <a:pPr marL="0" indent="0">
              <a:buNone/>
            </a:pPr>
            <a:r>
              <a:rPr lang="cs-CZ" sz="2800" dirty="0" smtClean="0"/>
              <a:t>V českých zemích narůstala _____ s vládou Habsburků.</a:t>
            </a:r>
          </a:p>
          <a:p>
            <a:pPr marL="0" indent="0">
              <a:buNone/>
            </a:pPr>
            <a:r>
              <a:rPr lang="cs-CZ" sz="2800" dirty="0" smtClean="0"/>
              <a:t>Ti totiž sídlili ve _____ a za ně vládli místodržící, kteří nehleděli na potřeby českých zemí. Zástupci českých stavů se _______ , vyhodili z okna _____  _____ dva </a:t>
            </a:r>
            <a:r>
              <a:rPr lang="cs-CZ" sz="2800" dirty="0"/>
              <a:t>místodržící a zvolili si svého _____ . </a:t>
            </a:r>
            <a:r>
              <a:rPr lang="cs-CZ" sz="2800" dirty="0" smtClean="0"/>
              <a:t> </a:t>
            </a:r>
          </a:p>
          <a:p>
            <a:pPr marL="0" indent="0">
              <a:buNone/>
            </a:pPr>
            <a:r>
              <a:rPr lang="cs-CZ" sz="2800" dirty="0" smtClean="0"/>
              <a:t>Císař </a:t>
            </a:r>
            <a:r>
              <a:rPr lang="cs-CZ" sz="2800" dirty="0"/>
              <a:t>vyslal proti českým povstalcům ______ . Roku ___ došlo </a:t>
            </a:r>
            <a:r>
              <a:rPr lang="cs-CZ" sz="2800" dirty="0" smtClean="0"/>
              <a:t>k </a:t>
            </a:r>
            <a:r>
              <a:rPr lang="cs-CZ" sz="2800" dirty="0"/>
              <a:t>rozhodující bitvě na _____  ____ . Císařské vojsko ______ a Čechům nastaly ___ časy. </a:t>
            </a:r>
          </a:p>
          <a:p>
            <a:pPr marL="0" indent="0">
              <a:buNone/>
            </a:pPr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341793985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/>
              <a:t>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07504" y="1268760"/>
            <a:ext cx="8928992" cy="5400600"/>
          </a:xfrm>
        </p:spPr>
        <p:txBody>
          <a:bodyPr>
            <a:normAutofit/>
          </a:bodyPr>
          <a:lstStyle/>
          <a:p>
            <a:r>
              <a:rPr lang="cs-CZ" sz="3200" u="sng" dirty="0" smtClean="0"/>
              <a:t>Vyber správnou odpověď</a:t>
            </a:r>
          </a:p>
          <a:p>
            <a:pPr marL="0" indent="0">
              <a:buNone/>
            </a:pPr>
            <a:r>
              <a:rPr lang="cs-CZ" sz="3200" dirty="0" smtClean="0"/>
              <a:t>Třicetiletá válka (skončila – začala) povstáním Čechů proti Habsburkům. </a:t>
            </a:r>
          </a:p>
          <a:p>
            <a:pPr marL="0" indent="0">
              <a:buNone/>
            </a:pPr>
            <a:r>
              <a:rPr lang="cs-CZ" sz="3200" dirty="0" smtClean="0"/>
              <a:t>Do války se (začali – nezačali) připojovat další evropské země. Nakonec (dvacetiletá – třicetiletá) válka byla bez vítězů, Habsburkové si (udrželi – neudrželi) svou moc.  </a:t>
            </a:r>
          </a:p>
          <a:p>
            <a:pPr marL="0" indent="0">
              <a:buNone/>
            </a:pPr>
            <a:r>
              <a:rPr lang="cs-CZ" sz="3200" dirty="0" smtClean="0"/>
              <a:t> Válka skončila (bitvou – dohodou). Na české země měla (malý – krutý) dopad.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81474803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ÚKOLY - ŘEŠENÍ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529408"/>
            <a:ext cx="8784976" cy="5328592"/>
          </a:xfrm>
        </p:spPr>
        <p:txBody>
          <a:bodyPr/>
          <a:lstStyle/>
          <a:p>
            <a:pPr marL="0" indent="0">
              <a:buNone/>
            </a:pPr>
            <a:r>
              <a:rPr lang="cs-CZ" sz="3000" dirty="0" smtClean="0"/>
              <a:t>V </a:t>
            </a:r>
            <a:r>
              <a:rPr lang="cs-CZ" sz="3000" dirty="0"/>
              <a:t>českých zemích narůstala </a:t>
            </a:r>
            <a:r>
              <a:rPr lang="cs-CZ" sz="3000" dirty="0" smtClean="0">
                <a:solidFill>
                  <a:srgbClr val="7030A0"/>
                </a:solidFill>
              </a:rPr>
              <a:t>nespokojenost</a:t>
            </a:r>
            <a:r>
              <a:rPr lang="cs-CZ" sz="3000" dirty="0" smtClean="0"/>
              <a:t>               s </a:t>
            </a:r>
            <a:r>
              <a:rPr lang="cs-CZ" sz="3000" dirty="0"/>
              <a:t>vládou Habsburků.</a:t>
            </a:r>
          </a:p>
          <a:p>
            <a:pPr marL="0" indent="0">
              <a:buNone/>
            </a:pPr>
            <a:r>
              <a:rPr lang="cs-CZ" sz="3000" dirty="0"/>
              <a:t>Ti totiž sídlili ve </a:t>
            </a:r>
            <a:r>
              <a:rPr lang="cs-CZ" sz="3000" dirty="0" smtClean="0">
                <a:solidFill>
                  <a:srgbClr val="7030A0"/>
                </a:solidFill>
              </a:rPr>
              <a:t>Vídni </a:t>
            </a:r>
            <a:r>
              <a:rPr lang="cs-CZ" sz="3000" dirty="0" smtClean="0"/>
              <a:t> </a:t>
            </a:r>
            <a:r>
              <a:rPr lang="cs-CZ" sz="3000" dirty="0"/>
              <a:t>a za ně vládli místodržící, kteří nehleděli na potřeby českých zemí. Zástupci českých stavů se </a:t>
            </a:r>
            <a:r>
              <a:rPr lang="cs-CZ" sz="3000" dirty="0" smtClean="0">
                <a:solidFill>
                  <a:srgbClr val="7030A0"/>
                </a:solidFill>
              </a:rPr>
              <a:t>vzbouřili</a:t>
            </a:r>
            <a:r>
              <a:rPr lang="cs-CZ" sz="3000" dirty="0" smtClean="0"/>
              <a:t>, </a:t>
            </a:r>
            <a:r>
              <a:rPr lang="cs-CZ" sz="3000" dirty="0"/>
              <a:t>vyhodili z okna </a:t>
            </a:r>
            <a:r>
              <a:rPr lang="cs-CZ" sz="3000" dirty="0" smtClean="0">
                <a:solidFill>
                  <a:srgbClr val="7030A0"/>
                </a:solidFill>
              </a:rPr>
              <a:t>Pražského hradu </a:t>
            </a:r>
            <a:r>
              <a:rPr lang="cs-CZ" sz="3000" dirty="0" smtClean="0"/>
              <a:t>dva </a:t>
            </a:r>
            <a:r>
              <a:rPr lang="cs-CZ" sz="3000" dirty="0"/>
              <a:t>místodržící a zvolili si svého </a:t>
            </a:r>
            <a:r>
              <a:rPr lang="cs-CZ" sz="3000" dirty="0" smtClean="0">
                <a:solidFill>
                  <a:srgbClr val="7030A0"/>
                </a:solidFill>
              </a:rPr>
              <a:t>krále</a:t>
            </a:r>
            <a:r>
              <a:rPr lang="cs-CZ" sz="3000" dirty="0" smtClean="0"/>
              <a:t>.  </a:t>
            </a:r>
            <a:endParaRPr lang="cs-CZ" sz="3000" dirty="0"/>
          </a:p>
          <a:p>
            <a:pPr marL="0" indent="0">
              <a:buNone/>
            </a:pPr>
            <a:r>
              <a:rPr lang="cs-CZ" sz="3000" dirty="0"/>
              <a:t>Císař vyslal proti českým povstalcům </a:t>
            </a:r>
            <a:r>
              <a:rPr lang="cs-CZ" sz="3000" dirty="0" smtClean="0">
                <a:solidFill>
                  <a:srgbClr val="7030A0"/>
                </a:solidFill>
              </a:rPr>
              <a:t>vojsko</a:t>
            </a:r>
            <a:r>
              <a:rPr lang="cs-CZ" sz="3000" dirty="0" smtClean="0"/>
              <a:t> </a:t>
            </a:r>
            <a:r>
              <a:rPr lang="cs-CZ" sz="3000" dirty="0"/>
              <a:t>. Roku </a:t>
            </a:r>
            <a:r>
              <a:rPr lang="cs-CZ" sz="3000" dirty="0" smtClean="0">
                <a:solidFill>
                  <a:srgbClr val="7030A0"/>
                </a:solidFill>
              </a:rPr>
              <a:t>1620</a:t>
            </a:r>
            <a:r>
              <a:rPr lang="cs-CZ" sz="3000" dirty="0" smtClean="0"/>
              <a:t> </a:t>
            </a:r>
            <a:r>
              <a:rPr lang="cs-CZ" sz="3000" dirty="0"/>
              <a:t>došlo k rozhodující bitvě na </a:t>
            </a:r>
            <a:r>
              <a:rPr lang="cs-CZ" sz="3000" dirty="0" smtClean="0">
                <a:solidFill>
                  <a:srgbClr val="7030A0"/>
                </a:solidFill>
              </a:rPr>
              <a:t>Bílé hoře</a:t>
            </a:r>
            <a:r>
              <a:rPr lang="cs-CZ" sz="3000" dirty="0" smtClean="0"/>
              <a:t>. </a:t>
            </a:r>
            <a:r>
              <a:rPr lang="cs-CZ" sz="3000" dirty="0"/>
              <a:t>Císařské vojsko </a:t>
            </a:r>
            <a:r>
              <a:rPr lang="cs-CZ" sz="3000" dirty="0" smtClean="0">
                <a:solidFill>
                  <a:srgbClr val="7030A0"/>
                </a:solidFill>
              </a:rPr>
              <a:t>zvítězilo</a:t>
            </a:r>
            <a:r>
              <a:rPr lang="cs-CZ" sz="3000" dirty="0" smtClean="0"/>
              <a:t> </a:t>
            </a:r>
            <a:r>
              <a:rPr lang="cs-CZ" sz="3000" dirty="0"/>
              <a:t>a Čechům nastaly </a:t>
            </a:r>
            <a:r>
              <a:rPr lang="cs-CZ" sz="3000" dirty="0" smtClean="0">
                <a:solidFill>
                  <a:srgbClr val="7030A0"/>
                </a:solidFill>
              </a:rPr>
              <a:t>zlé</a:t>
            </a:r>
            <a:r>
              <a:rPr lang="cs-CZ" sz="3000" dirty="0" smtClean="0"/>
              <a:t> </a:t>
            </a:r>
            <a:r>
              <a:rPr lang="cs-CZ" sz="3000" dirty="0"/>
              <a:t>časy. </a:t>
            </a:r>
          </a:p>
          <a:p>
            <a:pPr marL="0" indent="0">
              <a:buNone/>
            </a:pPr>
            <a:endParaRPr lang="cs-CZ" sz="28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489586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ÚKOLY - ŘEŠENÍ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628800"/>
            <a:ext cx="8640960" cy="50405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/>
              <a:t>Třicetiletá </a:t>
            </a:r>
            <a:r>
              <a:rPr lang="cs-CZ" sz="3600" dirty="0"/>
              <a:t>válka </a:t>
            </a:r>
            <a:r>
              <a:rPr lang="cs-CZ" sz="3600" dirty="0" smtClean="0">
                <a:solidFill>
                  <a:srgbClr val="7030A0"/>
                </a:solidFill>
              </a:rPr>
              <a:t>začala</a:t>
            </a:r>
            <a:r>
              <a:rPr lang="cs-CZ" sz="3600" dirty="0" smtClean="0"/>
              <a:t> </a:t>
            </a:r>
            <a:r>
              <a:rPr lang="cs-CZ" sz="3600" dirty="0"/>
              <a:t>povstáním Čechů proti Habsburkům. </a:t>
            </a:r>
          </a:p>
          <a:p>
            <a:pPr marL="0" indent="0">
              <a:buNone/>
            </a:pPr>
            <a:r>
              <a:rPr lang="cs-CZ" sz="3600" dirty="0"/>
              <a:t>Do války se </a:t>
            </a:r>
            <a:r>
              <a:rPr lang="cs-CZ" sz="3600" dirty="0" smtClean="0">
                <a:solidFill>
                  <a:srgbClr val="7030A0"/>
                </a:solidFill>
              </a:rPr>
              <a:t>začali </a:t>
            </a:r>
            <a:r>
              <a:rPr lang="cs-CZ" sz="3600" dirty="0" smtClean="0"/>
              <a:t>připojovat </a:t>
            </a:r>
            <a:r>
              <a:rPr lang="cs-CZ" sz="3600" dirty="0"/>
              <a:t>další evropské země. Nakonec </a:t>
            </a:r>
            <a:r>
              <a:rPr lang="cs-CZ" sz="3600" dirty="0" smtClean="0">
                <a:solidFill>
                  <a:srgbClr val="7030A0"/>
                </a:solidFill>
              </a:rPr>
              <a:t>třicetiletá </a:t>
            </a:r>
            <a:r>
              <a:rPr lang="cs-CZ" sz="3600" dirty="0"/>
              <a:t>válka byla bez vítězů, Habsburkové si </a:t>
            </a:r>
            <a:r>
              <a:rPr lang="cs-CZ" sz="3600" dirty="0" smtClean="0">
                <a:solidFill>
                  <a:srgbClr val="7030A0"/>
                </a:solidFill>
              </a:rPr>
              <a:t>udrželi</a:t>
            </a:r>
            <a:r>
              <a:rPr lang="cs-CZ" sz="3600" dirty="0" smtClean="0"/>
              <a:t> svou </a:t>
            </a:r>
            <a:r>
              <a:rPr lang="cs-CZ" sz="3600" dirty="0"/>
              <a:t>moc.  </a:t>
            </a:r>
          </a:p>
          <a:p>
            <a:pPr marL="0" indent="0">
              <a:buNone/>
            </a:pPr>
            <a:r>
              <a:rPr lang="cs-CZ" sz="3600" dirty="0" smtClean="0"/>
              <a:t>Válka </a:t>
            </a:r>
            <a:r>
              <a:rPr lang="cs-CZ" sz="3600" dirty="0"/>
              <a:t>skončila </a:t>
            </a:r>
            <a:r>
              <a:rPr lang="cs-CZ" sz="3600" dirty="0" smtClean="0">
                <a:solidFill>
                  <a:srgbClr val="7030A0"/>
                </a:solidFill>
              </a:rPr>
              <a:t>dohodou</a:t>
            </a:r>
            <a:r>
              <a:rPr lang="cs-CZ" sz="3600" dirty="0" smtClean="0"/>
              <a:t>. </a:t>
            </a:r>
            <a:r>
              <a:rPr lang="cs-CZ" sz="3600" dirty="0"/>
              <a:t>Na české země měla </a:t>
            </a:r>
            <a:r>
              <a:rPr lang="cs-CZ" sz="3600" dirty="0" smtClean="0">
                <a:solidFill>
                  <a:srgbClr val="7030A0"/>
                </a:solidFill>
              </a:rPr>
              <a:t>krutý</a:t>
            </a:r>
            <a:r>
              <a:rPr lang="cs-CZ" sz="3600" dirty="0" smtClean="0"/>
              <a:t> </a:t>
            </a:r>
            <a:r>
              <a:rPr lang="cs-CZ" sz="3600" dirty="0"/>
              <a:t>dopad.</a:t>
            </a:r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96914794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JAN AMOS KOMENSKÝ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54284" y="1304764"/>
            <a:ext cx="8810204" cy="5364596"/>
          </a:xfrm>
        </p:spPr>
        <p:txBody>
          <a:bodyPr/>
          <a:lstStyle/>
          <a:p>
            <a:r>
              <a:rPr lang="cs-CZ" dirty="0" smtClean="0"/>
              <a:t>1592 – 1670</a:t>
            </a:r>
          </a:p>
          <a:p>
            <a:r>
              <a:rPr lang="cs-CZ" dirty="0" smtClean="0"/>
              <a:t>biskup jednoty bratrské</a:t>
            </a:r>
          </a:p>
          <a:p>
            <a:r>
              <a:rPr lang="cs-CZ" dirty="0" smtClean="0"/>
              <a:t>proslulé knihy o vzdělávání po celém světě – škola hrou, svět v obrazech</a:t>
            </a:r>
          </a:p>
          <a:p>
            <a:r>
              <a:rPr lang="cs-CZ" dirty="0" smtClean="0"/>
              <a:t>musel se stěhovat, dlouho působil v Amsterodamu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7651" y="980728"/>
            <a:ext cx="2851529" cy="13040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789040"/>
            <a:ext cx="4043224" cy="24966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475656" y="6340678"/>
            <a:ext cx="17700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ORBIS PICTUS</a:t>
            </a:r>
            <a:endParaRPr lang="cs-CZ" dirty="0">
              <a:solidFill>
                <a:srgbClr val="FFC000"/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0076" y="3789040"/>
            <a:ext cx="3072755" cy="2376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580112" y="6340678"/>
            <a:ext cx="255390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C000"/>
                </a:solidFill>
              </a:rPr>
              <a:t>muzeum v Naardenu</a:t>
            </a:r>
            <a:endParaRPr lang="cs-CZ" sz="20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978476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2.POLOVINA 18.STOLETÍ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9512" y="1340768"/>
            <a:ext cx="4392488" cy="5328592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Marie Terezie</a:t>
            </a:r>
          </a:p>
          <a:p>
            <a:r>
              <a:rPr lang="cs-CZ" sz="2800" dirty="0" smtClean="0"/>
              <a:t>osvícenecky založená císařovna</a:t>
            </a:r>
          </a:p>
          <a:p>
            <a:r>
              <a:rPr lang="cs-CZ" sz="2800" dirty="0" smtClean="0"/>
              <a:t>zavedla povinnou školní docházku</a:t>
            </a:r>
          </a:p>
          <a:p>
            <a:r>
              <a:rPr lang="cs-CZ" sz="2800" dirty="0" smtClean="0"/>
              <a:t>měla šestnáct dětí</a:t>
            </a:r>
            <a:endParaRPr lang="cs-CZ" sz="2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0" y="1371600"/>
            <a:ext cx="4392488" cy="5297760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Josef II.</a:t>
            </a:r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syn Marie Terezie</a:t>
            </a:r>
          </a:p>
          <a:p>
            <a:r>
              <a:rPr lang="cs-CZ" sz="2800" dirty="0" smtClean="0"/>
              <a:t>zrušil nevolnictví</a:t>
            </a:r>
          </a:p>
          <a:p>
            <a:r>
              <a:rPr lang="cs-CZ" sz="2800" dirty="0" smtClean="0"/>
              <a:t>povolil náboženskou svobodu</a:t>
            </a:r>
          </a:p>
          <a:p>
            <a:endParaRPr lang="cs-CZ" sz="2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221088"/>
            <a:ext cx="3206874" cy="22468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6976" y="1556793"/>
            <a:ext cx="2255504" cy="2867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9700475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NEVOLNICTVÍ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484784"/>
            <a:ext cx="8784976" cy="511256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závislost mezi rolníkem a majitelem půdy (pánem)</a:t>
            </a:r>
          </a:p>
          <a:p>
            <a:r>
              <a:rPr lang="cs-CZ" dirty="0" smtClean="0"/>
              <a:t>robota – služba pro pány</a:t>
            </a:r>
          </a:p>
          <a:p>
            <a:r>
              <a:rPr lang="cs-CZ" dirty="0" smtClean="0"/>
              <a:t>omezení a zpoplatnění statků</a:t>
            </a:r>
          </a:p>
          <a:p>
            <a:r>
              <a:rPr lang="cs-CZ" dirty="0" smtClean="0"/>
              <a:t>zákaz stěhování mimo hranice panství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3429000"/>
            <a:ext cx="4983914" cy="31959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5691808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63860"/>
            <a:ext cx="8856984" cy="60170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b="1" u="sng" dirty="0"/>
              <a:t>Citace</a:t>
            </a:r>
            <a:r>
              <a:rPr lang="cs-CZ" sz="1100" dirty="0"/>
              <a:t>: </a:t>
            </a:r>
            <a:r>
              <a:rPr lang="cs-CZ" sz="1100" dirty="0" smtClean="0"/>
              <a:t>obr. Objevení Ameriky: </a:t>
            </a:r>
            <a:r>
              <a:rPr lang="cs-CZ" sz="1100" i="1" dirty="0"/>
              <a:t>p-numismatika.cz</a:t>
            </a:r>
            <a:r>
              <a:rPr lang="cs-CZ" sz="1100" dirty="0"/>
              <a:t> [online]. [cit. 31.12.2012]. Dostupný na WWW: http://www.google.cz/imgres?hl=cs&amp;client=firefox-a&amp;sa=X&amp;tbo=d&amp;rls=org.mozilla:cs:official&amp;channel=np&amp;biw=1366&amp;bih=638&amp;tbm=isch&amp;tbnid=HtpBguEz4O5fhM:&amp;imgrefurl=http://p-numismatika.cz/index.php%3Fget%3Dvyvoj_amerika&amp;docid=U2p76m3cwV-FAM&amp;imgurl=http://p-numismatika.cz/images/kapitola_7/krystof_02.jpg&amp;w=793&amp;h=599&amp;ei=2SjhULSRFsLLtQaj84DABQ&amp;zoom=1&amp;iact=hc&amp;vpx=4&amp;vpy=162&amp;dur=2199&amp;hovh=195&amp;hovw=258&amp;tx=79&amp;ty=76&amp;sig=105742126178767673350&amp;page=1&amp;tbnh=138&amp;tbnw=172&amp;start=0&amp;ndsp=20&amp;ved=1t:429,r:0,s:0,i:102 </a:t>
            </a:r>
            <a:endParaRPr lang="cs-CZ" sz="1100" dirty="0" smtClean="0"/>
          </a:p>
          <a:p>
            <a:r>
              <a:rPr lang="cs-CZ" sz="1100" dirty="0" smtClean="0"/>
              <a:t>obr. Lodě: </a:t>
            </a:r>
            <a:r>
              <a:rPr lang="cs-CZ" sz="1100" i="1" dirty="0"/>
              <a:t>betty-lafea.wz.cz</a:t>
            </a:r>
            <a:r>
              <a:rPr lang="cs-CZ" sz="1100" dirty="0"/>
              <a:t> [online]. [cit. 31.12.2012]. Dostupný na WWW: http://www.google.cz/imgres?hl=cs&amp;client=firefox-a&amp;sa=X&amp;tbo=d&amp;rls=org.mozilla:cs:official&amp;channel=np&amp;biw=1366&amp;bih=638&amp;tbm=isch&amp;tbnid=OjLNmnIjFbOROM:&amp;imgrefurl=http://betty-lafea.wz.cz/osklivabetty/kolumbie/cteni/amerika.htm&amp;docid=Ue1Ul009cmE7JM&amp;imgurl=http://betty-lafea.wz.cz/osklivabetty/kolumbie/cteni/amerika/amerika2.jpg&amp;w=255&amp;h=167&amp;ei=2SjhULSRFsLLtQaj84DABQ&amp;zoom=1&amp;iact=hc&amp;vpx=941&amp;vpy=200&amp;dur=10687&amp;hovh=133&amp;hovw=204&amp;tx=92&amp;ty=72&amp;sig=105742126178767673350&amp;page=1&amp;tbnh=133&amp;tbnw=199&amp;start=0&amp;ndsp=20&amp;ved=1t:429,r:5,s:0,i:117 </a:t>
            </a:r>
            <a:endParaRPr lang="cs-CZ" sz="1100" dirty="0" smtClean="0"/>
          </a:p>
          <a:p>
            <a:r>
              <a:rPr lang="cs-CZ" sz="1100" dirty="0"/>
              <a:t>o</a:t>
            </a:r>
            <a:r>
              <a:rPr lang="cs-CZ" sz="1100" dirty="0" smtClean="0"/>
              <a:t>br. Mapa s popisem</a:t>
            </a:r>
            <a:r>
              <a:rPr lang="cs-CZ" sz="1100" dirty="0" smtClean="0"/>
              <a:t>: </a:t>
            </a:r>
            <a:r>
              <a:rPr lang="cs-CZ" sz="1100" dirty="0"/>
              <a:t>HTTP://UPLOAD.WIKIMEDIA.ORG/WIKIPEDIA/COMMONS/7/7B/Z%C3%A1MO%C5%99SK%C3%A9_CESTY_PORTUGALC%C5%AF_A_%C5%A0PAN%C4%9BL%C5%AF.JPG. </a:t>
            </a:r>
            <a:r>
              <a:rPr lang="cs-CZ" sz="1100" i="1" dirty="0"/>
              <a:t>http://upload.wikimedia.org/wikipedia/commons/7/7b/Z%C3%A1mo%C5%99sk%C3%A9_cesty_Portugalc%C5%AF_a_%C5%A0pan%C4%9Bl%C5%AF.jpg</a:t>
            </a:r>
            <a:r>
              <a:rPr lang="cs-CZ" sz="1100" dirty="0"/>
              <a:t> [online]. [cit. 19.11.2013]. Dostupný na WWW: http://upload.wikimedia.org/wikipedia/commons/7/7b/Z%C3%A1mo%C5%99sk%C3%A9_cesty_Portugalc%C5%AF_a_%C5%A0pan%C4%9Bl%C5%AF.jpg </a:t>
            </a:r>
            <a:endParaRPr lang="cs-CZ" sz="1100" dirty="0" smtClean="0"/>
          </a:p>
          <a:p>
            <a:r>
              <a:rPr lang="cs-CZ" sz="1100" dirty="0" smtClean="0"/>
              <a:t>obr. Bitva u Moháče: </a:t>
            </a:r>
            <a:r>
              <a:rPr lang="cs-CZ" sz="1100" i="1" dirty="0"/>
              <a:t>studentpoint.cz</a:t>
            </a:r>
            <a:r>
              <a:rPr lang="cs-CZ" sz="1100" dirty="0"/>
              <a:t> [online]. [cit. 31.12.2012]. Dostupný na WWW: http://www.google.cz/imgres?hl=cs&amp;client=firefox-a&amp;hs=R7Z&amp;sa=X&amp;tbo=d&amp;rls=org.mozilla:cs:official&amp;channel=np&amp;biw=1366&amp;bih=638&amp;tbm=isch&amp;tbnid=19QbXaUr6cOBYM:&amp;imgrefurl=http://www.studentpoint.cz/242-kolem-sveta/7571-turecko-iii.-dil-obavani-osmane&amp;docid=PQCY2ZXVjsG_zM&amp;imgurl=http://www.studentpoint.cz/files/cestovani/krejcij/turecko/1526-1529.jpg&amp;w=620&amp;h=300&amp;ei=PS_hUKSCK8fJsgawp4GABg&amp;zoom=1&amp;iact=hc&amp;vpx=4&amp;vpy=216&amp;dur=9533&amp;hovh=156&amp;hovw=323&amp;tx=73&amp;ty=88&amp;sig=105742126178767673350&amp;page=2&amp;tbnh=124&amp;tbnw=248&amp;start=20&amp;ndsp=32&amp;ved=1t:429,r:29,s:0,i:181 </a:t>
            </a:r>
            <a:endParaRPr lang="cs-CZ" sz="1100" dirty="0" smtClean="0"/>
          </a:p>
          <a:p>
            <a:r>
              <a:rPr lang="cs-CZ" sz="1100" dirty="0" smtClean="0"/>
              <a:t>obr. Rudolf II.: </a:t>
            </a:r>
            <a:r>
              <a:rPr lang="cs-CZ" sz="1100" i="1" dirty="0"/>
              <a:t>fajnkluk.cz</a:t>
            </a:r>
            <a:r>
              <a:rPr lang="cs-CZ" sz="1100" dirty="0"/>
              <a:t> [online]. [cit. 31.12.2012]. Dostupný na WWW: http://www.google.cz/imgres?um=1&amp;hl=cs&amp;client=firefox-a&amp;sa=N&amp;tbo=d&amp;rls=org.mozilla:cs:official&amp;channel=np&amp;biw=1366&amp;bih=638&amp;tbm=isch&amp;tbnid=rmKO2nk3UaMJLM:&amp;imgrefurl=http://www.fajnkluk.cz/blog/tag/400-vyroci-umrti-cisare-rudolfa-ii/&amp;docid=CrIfVUCeQW8VFM&amp;imgurl=http://www.fajnkluk.cz/blog/wp-content/uploads/2012/01/rudolf-II-2-obraz.jpg&amp;w=716&amp;h=959&amp;ei=3zbhUMv2HonLtAb7qoDABg&amp;zoom=1&amp;iact=hc&amp;vpx=363&amp;vpy=265&amp;dur=2904&amp;hovh=260&amp;hovw=194&amp;tx=121&amp;ty=214&amp;sig=105742126178767673350&amp;page=1&amp;tbnh=144&amp;tbnw=109&amp;start=0&amp;ndsp=29&amp;ved=1t:429,r:22,s:0,i:160 </a:t>
            </a:r>
            <a:endParaRPr lang="cs-CZ" sz="1100" dirty="0" smtClean="0"/>
          </a:p>
          <a:p>
            <a:r>
              <a:rPr lang="cs-CZ" sz="1100" dirty="0" smtClean="0"/>
              <a:t>obr. Tycho </a:t>
            </a:r>
            <a:r>
              <a:rPr lang="cs-CZ" sz="1100" dirty="0"/>
              <a:t>de Brahe: </a:t>
            </a:r>
            <a:r>
              <a:rPr lang="cs-CZ" sz="1100" dirty="0"/>
              <a:t>HTTP://WWW.ZSSKOLNIKAPLICE.CZ/FILES/ZACI/WEB9/WEB2007/PAVLA/FILES/BRAHE.JPEG. </a:t>
            </a:r>
            <a:r>
              <a:rPr lang="cs-CZ" sz="1100" i="1" dirty="0"/>
              <a:t>http://www.zsskolnikaplice.cz/files/zaci/web9/web2007/pavla/files/brahe.jpeg</a:t>
            </a:r>
            <a:r>
              <a:rPr lang="cs-CZ" sz="1100" dirty="0"/>
              <a:t> [online]. [cit. 19.11.2013]. </a:t>
            </a:r>
            <a:r>
              <a:rPr lang="cs-CZ" sz="1100"/>
              <a:t>Dostupný na WWW: http://www.zsskolnikaplice.cz/files/zaci/web9/web2007/pavla/files/brahe.jpeghotobank/3655.jpg 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80384051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8928992" cy="65248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obr. Ukázka z filmu: </a:t>
            </a:r>
            <a:r>
              <a:rPr lang="cs-CZ" sz="1100" i="1" dirty="0"/>
              <a:t>lilit73.blog.cz</a:t>
            </a:r>
            <a:r>
              <a:rPr lang="cs-CZ" sz="1100" dirty="0"/>
              <a:t> [online]. [cit. 31.12.2012]. Dostupný na WWW: ww.google.cz/</a:t>
            </a:r>
            <a:r>
              <a:rPr lang="cs-CZ" sz="1100" dirty="0" err="1"/>
              <a:t>imgres?um</a:t>
            </a:r>
            <a:r>
              <a:rPr lang="cs-CZ" sz="1100" dirty="0"/>
              <a:t>=1&amp;hl=</a:t>
            </a:r>
            <a:r>
              <a:rPr lang="cs-CZ" sz="1100" dirty="0" err="1"/>
              <a:t>cs&amp;client</a:t>
            </a:r>
            <a:r>
              <a:rPr lang="cs-CZ" sz="1100" dirty="0"/>
              <a:t>=</a:t>
            </a:r>
            <a:r>
              <a:rPr lang="cs-CZ" sz="1100" dirty="0" err="1"/>
              <a:t>firefox-a&amp;tbo</a:t>
            </a:r>
            <a:r>
              <a:rPr lang="cs-CZ" sz="1100" dirty="0"/>
              <a:t>=</a:t>
            </a:r>
            <a:r>
              <a:rPr lang="cs-CZ" sz="1100" dirty="0" err="1"/>
              <a:t>d&amp;rls</a:t>
            </a:r>
            <a:r>
              <a:rPr lang="cs-CZ" sz="1100" dirty="0"/>
              <a:t>=</a:t>
            </a:r>
            <a:r>
              <a:rPr lang="cs-CZ" sz="1100" dirty="0" err="1"/>
              <a:t>org.mozilla:cs:official&amp;channel</a:t>
            </a:r>
            <a:r>
              <a:rPr lang="cs-CZ" sz="1100" dirty="0"/>
              <a:t>=</a:t>
            </a:r>
            <a:r>
              <a:rPr lang="cs-CZ" sz="1100" dirty="0" err="1"/>
              <a:t>np&amp;biw</a:t>
            </a:r>
            <a:r>
              <a:rPr lang="cs-CZ" sz="1100" dirty="0"/>
              <a:t>=1366&amp;bih=638&amp;tbm=</a:t>
            </a:r>
            <a:r>
              <a:rPr lang="cs-CZ" sz="1100" dirty="0" err="1"/>
              <a:t>isch&amp;tbnid</a:t>
            </a:r>
            <a:r>
              <a:rPr lang="cs-CZ" sz="1100" dirty="0"/>
              <a:t>=JN6Bn_Mv6QO-bM:&amp;</a:t>
            </a:r>
            <a:r>
              <a:rPr lang="cs-CZ" sz="1100" dirty="0" err="1"/>
              <a:t>imgrefurl</a:t>
            </a:r>
            <a:r>
              <a:rPr lang="cs-CZ" sz="1100" dirty="0"/>
              <a:t>=http://lilit73.blog.cz/0903/bleskovka-16-z-jakeho-filmu-je&amp;docid=a-dhZvW08x8NKM&amp;imgurl=http://nd01.jxs.cz/063/240/b34671edcd_43482130_o2.jpg&amp;w=768&amp;h=576&amp;ei=ojnhUP61BdHWsgb2jIHwDw&amp;zoom=1&amp;iact=hc&amp;vpx=680&amp;vpy=308&amp;dur=4700&amp;hovh=194&amp;hovw=259&amp;tx=115&amp;ty=96&amp;sig=105742126178767673350&amp;page=2&amp;tbnh=151&amp;tbnw=194&amp;start=22&amp;ndsp=29&amp;ved=1t:429,r:33,s:0,i:191 </a:t>
            </a:r>
            <a:endParaRPr lang="cs-CZ" sz="1100" dirty="0" smtClean="0"/>
          </a:p>
          <a:p>
            <a:r>
              <a:rPr lang="cs-CZ" sz="1100" dirty="0" smtClean="0"/>
              <a:t>obr. Altán v Jindřichově Hradci: </a:t>
            </a:r>
            <a:r>
              <a:rPr lang="pl-PL" sz="1100" i="1" dirty="0"/>
              <a:t>mistnikultura.cz</a:t>
            </a:r>
            <a:r>
              <a:rPr lang="pl-PL" sz="1100" dirty="0"/>
              <a:t> [online]. [cit. 31.12.2012]. Dostupný na WWW: http://www.google.cz/imgres?hl=cs&amp;client=firefox-a&amp;tbo=d&amp;rls=org.mozilla:cs:official&amp;channel=np&amp;biw=1366&amp;bih=638&amp;tbm=isch&amp;tbnid=mGvzhPFtPdamVM:&amp;imgrefurl=http://www.mistnikultura.cz/zamecky-rondel-v-jindrichove-hradci-zari-novotou&amp;docid=ntxWkhROvc5gzM&amp;imgurl=http://www.mistnikultura.cz/files/snimani-1_3420.jpg&amp;w=490&amp;h=700&amp;ei=pkfhUPeaKoXSsgbhkoHgCA&amp;zoom=1&amp;iact=hc&amp;vpx=1145&amp;vpy=104&amp;dur=385&amp;hovh=151&amp;hovw=110&amp;tx=111&amp;ty=139&amp;sig=105742126178767673350&amp;page=1&amp;tbnh=151&amp;tbnw=110&amp;start=0&amp;ndsp=20&amp;ved=1t:429,r:6,s:0,i:103 </a:t>
            </a:r>
            <a:endParaRPr lang="pl-PL" sz="1100" dirty="0" smtClean="0"/>
          </a:p>
          <a:p>
            <a:r>
              <a:rPr lang="pl-PL" sz="1100" dirty="0" smtClean="0"/>
              <a:t>obr. Letohrádek Hvězda: </a:t>
            </a:r>
            <a:r>
              <a:rPr lang="cs-CZ" sz="1100" i="1" dirty="0"/>
              <a:t>homolinka2.blog.cz</a:t>
            </a:r>
            <a:r>
              <a:rPr lang="cs-CZ" sz="1100" dirty="0"/>
              <a:t> [online]. [cit. 31.12.2012]. Dostupný na WWW: http://www.google.cz/imgres?hl=cs&amp;client=firefox-a&amp;tbo=d&amp;rls=org.mozilla:cs:official&amp;channel=np&amp;biw=1366&amp;bih=638&amp;tbm=isch&amp;tbnid=JhxEH7BrIJDz-M:&amp;imgrefurl=http://homolinka2.blog.cz/1201/letohradek-hvezda-obora-hvezda-2&amp;docid=Fb1L9eWmXvfkGM&amp;imgurl=http://nd05.jxs.cz/770/796/557aab5485_84562078_o2.jpg&amp;w=700&amp;h=525&amp;ei=fUnhUPmAI9HJsgat24DoBA&amp;zoom=1&amp;iact=hc&amp;vpx=648&amp;vpy=243&amp;dur=2084&amp;hovh=194&amp;hovw=259&amp;tx=119&amp;ty=95&amp;sig=105742126178767673350&amp;page=1&amp;tbnh=140&amp;tbnw=196&amp;start=0&amp;ndsp=19&amp;ved=1t:429,r:16,s:0,i:147 </a:t>
            </a:r>
            <a:endParaRPr lang="cs-CZ" sz="1100" dirty="0" smtClean="0"/>
          </a:p>
          <a:p>
            <a:r>
              <a:rPr lang="cs-CZ" sz="1100" dirty="0" smtClean="0"/>
              <a:t>obr. Rybník </a:t>
            </a:r>
            <a:r>
              <a:rPr lang="cs-CZ" sz="1100" dirty="0" err="1" smtClean="0"/>
              <a:t>Rožumberk</a:t>
            </a:r>
            <a:r>
              <a:rPr lang="cs-CZ" sz="1100" dirty="0" smtClean="0"/>
              <a:t>: </a:t>
            </a:r>
            <a:r>
              <a:rPr lang="cs-CZ" sz="1100" i="1" dirty="0"/>
              <a:t>crg.cz</a:t>
            </a:r>
            <a:r>
              <a:rPr lang="cs-CZ" sz="1100" dirty="0"/>
              <a:t> [online]. [cit. 31.12.2012]. Dostupný na WWW: http://www.google.cz/imgres?hl=cs&amp;client=firefox-a&amp;sa=X&amp;tbo=d&amp;rls=org.mozilla:cs:official&amp;channel=np&amp;biw=1366&amp;bih=638&amp;tbm=isch&amp;tbnid=JNxbNNwhbSrP4M:&amp;imgrefurl=http://www.crg.cz/sekce/historie/referaty/novovek/cechy/krcin.htm&amp;docid=Q14AQUu0Gn8T1M&amp;imgurl=http://www.crg.cz/sekce/historie/obrazky/krcin_trebon.jpg&amp;w=400&amp;h=287&amp;ei=MFDhULWOAsnStAbIrYHgDQ&amp;zoom=1&amp;iact=rc&amp;dur=359&amp;sig=105742126178767673350&amp;page=1&amp;tbnh=142&amp;tbnw=205&amp;start=0&amp;ndsp=27&amp;ved=1t:429,r:2,s:0,i:108&amp;tx=57&amp;ty=105 </a:t>
            </a:r>
            <a:endParaRPr lang="cs-CZ" sz="1100" dirty="0" smtClean="0"/>
          </a:p>
          <a:p>
            <a:r>
              <a:rPr lang="cs-CZ" sz="1100" dirty="0" smtClean="0"/>
              <a:t>obr. Mapa rybníků: </a:t>
            </a:r>
            <a:r>
              <a:rPr lang="cs-CZ" sz="1100" i="1" dirty="0"/>
              <a:t>vyukovematerialy.cz</a:t>
            </a:r>
            <a:r>
              <a:rPr lang="cs-CZ" sz="1100" dirty="0"/>
              <a:t> [online]. [cit. 31.12.2012]. Dostupný na WWW: http://www.google.cz/imgres?hl=cs&amp;client=firefox-a&amp;sa=X&amp;tbo=d&amp;rls=org.mozilla:cs:official&amp;channel=np&amp;biw=1366&amp;bih=638&amp;tbm=isch&amp;tbnid=1W2UzJKGSeabwM:&amp;imgrefurl=http://www.vyukovematerialy.cz/svet/rocnik5/misto1.htm&amp;docid=ph5QRzOTZA2gxM&amp;imgurl=http://www.vyukovematerialy.cz/svet/rocnik5/foto/cesko/rybniky.jpg&amp;w=750&amp;h=463&amp;ei=MFDhULWOAsnStAbIrYHgDQ&amp;zoom=1&amp;iact=rc&amp;dur=414&amp;sig=105742126178767673350&amp;page=1&amp;tbnh=135&amp;tbnw=219&amp;start=0&amp;ndsp=27&amp;ved=1t:429,r:21,s:0,i:171&amp;tx=150&amp;ty=89 </a:t>
            </a:r>
            <a:endParaRPr lang="cs-CZ" sz="1100" dirty="0" smtClean="0"/>
          </a:p>
          <a:p>
            <a:r>
              <a:rPr lang="cs-CZ" sz="1100" dirty="0" smtClean="0"/>
              <a:t>obr. Pražská defenestrace: </a:t>
            </a:r>
            <a:r>
              <a:rPr lang="cs-CZ" sz="1100" i="1" dirty="0"/>
              <a:t>cs.wikipedia.org</a:t>
            </a:r>
            <a:r>
              <a:rPr lang="cs-CZ" sz="1100" dirty="0"/>
              <a:t> [online]. [cit. 31.12.2012]. Dostupný na WWW: http://www.google.cz/imgres?hl=cs&amp;client=firefox-a&amp;sa=X&amp;tbo=d&amp;rls=org.mozilla:cs:official&amp;channel=np&amp;biw=1366&amp;bih=638&amp;tbm=isch&amp;tbnid=t2XXN__mpiE4lM:&amp;imgrefurl=http://cs.wikipedia.org/wiki/T%25C5%2599icetilet%25C3%25A1_v%25C3%25A1lka&amp;docid=p2D5B7I626828M&amp;imgurl=http://upload.wikimedia.org/wikipedia/commons/thumb/1/1d/Prager.Fenstersturz.1618.jpg/300px-Prager.Fenstersturz.1618.jpg&amp;w=300&amp;h=218&amp;ei=b1ThUL-wOces4ASI-4H4Dg&amp;zoom=1&amp;iact=hc&amp;vpx=433&amp;vpy=297&amp;dur=529&amp;hovh=174&amp;hovw=240&amp;tx=121&amp;ty=95&amp;sig=105742126178767673350&amp;page=1&amp;tbnh=150&amp;tbnw=207&amp;start=0&amp;ndsp=19&amp;ved=1t:429,r:8,s:0,i:112 </a:t>
            </a:r>
          </a:p>
        </p:txBody>
      </p:sp>
    </p:spTree>
    <p:extLst>
      <p:ext uri="{BB962C8B-B14F-4D97-AF65-F5344CB8AC3E}">
        <p14:creationId xmlns:p14="http://schemas.microsoft.com/office/powerpoint/2010/main" val="220120458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88640"/>
            <a:ext cx="8928992" cy="67172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50" dirty="0" smtClean="0"/>
              <a:t>obr. Třicetiletá válka: </a:t>
            </a:r>
            <a:r>
              <a:rPr lang="cs-CZ" sz="1050" i="1" dirty="0"/>
              <a:t>szsmb.cz</a:t>
            </a:r>
            <a:r>
              <a:rPr lang="cs-CZ" sz="1050" dirty="0"/>
              <a:t> [online]. [cit. 31.12.2012]. Dostupný na WWW: http://www.google.cz/imgres?hl=cs&amp;client=firefox-a&amp;sa=X&amp;tbo=d&amp;rls=org.mozilla:cs:official&amp;channel=np&amp;biw=1366&amp;bih=638&amp;tbm=isch&amp;tbnid=t_vutN87JlChJM:&amp;imgrefurl=http://www.szsmb.cz/admin/upload/sekce_materialy/T%25C5%2599icetilet%25C3%25A1_v%25C3%25A1lka.pdf&amp;docid=EeAOtRP9NJU5PM&amp;imgurl=http://www.fullissue.com/wp-content/uploads/2010/04/THIRTY-YEARS-WAR.jpg&amp;w=640&amp;h=360&amp;ei=2F3hUOesOYnesgastoCgAg&amp;zoom=1&amp;iact=hc&amp;vpx=855&amp;vpy=141&amp;dur=4204&amp;hovh=168&amp;hovw=300&amp;tx=155&amp;ty=97&amp;sig=105742126178767673350&amp;page=1&amp;tbnh=135&amp;tbnw=268&amp;start=0&amp;ndsp=20&amp;ved=1t:429,r:18,s:0,i:169 </a:t>
            </a:r>
            <a:endParaRPr lang="cs-CZ" sz="1050" dirty="0" smtClean="0"/>
          </a:p>
          <a:p>
            <a:r>
              <a:rPr lang="cs-CZ" sz="1050" dirty="0" smtClean="0"/>
              <a:t>obr. Orbis pictus: </a:t>
            </a:r>
            <a:r>
              <a:rPr lang="cs-CZ" sz="1050" i="1" dirty="0"/>
              <a:t>radio.cz</a:t>
            </a:r>
            <a:r>
              <a:rPr lang="cs-CZ" sz="1050" dirty="0"/>
              <a:t> [online]. [cit. 31.12.2012]. Dostupný na WWW: http://www.google.cz/imgres?hl=cs&amp;client=firefox-a&amp;tbo=d&amp;rls=org.mozilla:cs:official&amp;channel=np&amp;biw=1366&amp;bih=638&amp;tbm=isch&amp;tbnid=dYRqoG5J5TWVWM:&amp;imgrefurl=http://www.radio.cz/cz/rubrika/historie/jak-se-chodilo-i-nechodilo-do-skoly&amp;docid=xiozAGZHazH5XM&amp;imgurl=http://img.radio.cz/pictures/knihy/orbis_pictus_kniha.jpg&amp;w=400&amp;h=247&amp;ei=mHrhUOeLLaOH4ASojYDADQ&amp;zoom=1&amp;iact=hc&amp;vpx=578&amp;vpy=349&amp;dur=4587&amp;hovh=176&amp;hovw=286&amp;tx=127&amp;ty=149&amp;sig=105742126178767673350&amp;page=2&amp;tbnh=133&amp;tbnw=240&amp;start=25&amp;ndsp=37&amp;ved=1t:429,r:29,s:0,i:178 </a:t>
            </a:r>
            <a:endParaRPr lang="cs-CZ" sz="1050" dirty="0" smtClean="0"/>
          </a:p>
          <a:p>
            <a:r>
              <a:rPr lang="cs-CZ" sz="1050" dirty="0" smtClean="0"/>
              <a:t>obr. Muzeum J. A. Komenského: </a:t>
            </a:r>
            <a:r>
              <a:rPr lang="cs-CZ" sz="1050" i="1" dirty="0"/>
              <a:t>moje-nazory.estranky.cz</a:t>
            </a:r>
            <a:r>
              <a:rPr lang="cs-CZ" sz="1050" dirty="0"/>
              <a:t> [online]. [cit. 31.12.2012]. Dostupný na WWW: http://www.google.cz/imgres?hl=cs&amp;client=firefox-a&amp;tbo=d&amp;rls=org.mozilla:cs:official&amp;channel=np&amp;biw=1366&amp;bih=638&amp;tbm=isch&amp;tbnid=ZgttQnOwOd1AJM:&amp;imgrefurl=http://www.moje-nazory.estranky.cz/clanky/osobnosti/jan-amos-komensky--420.-vyroci-jeho-narozeni--poslednim-utocistem-jeho-tezkeho-zivota-se-stalo-holandsko--pohrben-je-v-naardenu.html&amp;docid=tJjp11hGHCUYLM&amp;imgurl=http://www.moje-nazory.estranky.cz/img/picture/909/maarden---valonsky-kostelik.jpg&amp;w=300&amp;h=232&amp;ei=sHvhULOMLOSN4ATn2YGYDA&amp;zoom=1&amp;iact=hc&amp;vpx=471&amp;vpy=325&amp;dur=4181&amp;hovh=185&amp;hovw=240&amp;tx=104&amp;ty=107&amp;sig=105742126178767673350&amp;page=1&amp;tbnh=136&amp;tbnw=174&amp;start=0&amp;ndsp=23&amp;ved=1t:429,r:18,s:0,i:139 </a:t>
            </a:r>
            <a:endParaRPr lang="cs-CZ" sz="1050" dirty="0" smtClean="0"/>
          </a:p>
          <a:p>
            <a:r>
              <a:rPr lang="cs-CZ" sz="1050" dirty="0" smtClean="0"/>
              <a:t>obr. Marie Terezie: </a:t>
            </a:r>
            <a:r>
              <a:rPr lang="pt-BR" sz="1050" i="1" dirty="0"/>
              <a:t>svornost.com</a:t>
            </a:r>
            <a:r>
              <a:rPr lang="pt-BR" sz="1050" dirty="0"/>
              <a:t> [online]. [cit. 31.12.2012]. Dostupný na WWW: http://www.google.cz/imgres?hl=cs&amp;client=firefox-a&amp;sa=X&amp;tbo=d&amp;rls=org.mozilla:cs:official&amp;channel=np&amp;biw=1366&amp;bih=638&amp;tbm=isch&amp;tbnid=b0WcOXYY_Xt5HM:&amp;imgrefurl=http://www.svornost.com/2012/12/26-prosince-kapitulace-francouzske-armady-v-praze-1742/&amp;docid=UaSdw4EhR6YL4M&amp;imgurl=http://svornost.com/wp-content/uploads/marie-terezie.jpg&amp;w=628&amp;h=440&amp;ei=vX_hUMSYFpLP4QTatYHIAQ&amp;zoom=1&amp;iact=hc&amp;vpx=1006&amp;vpy=330&amp;dur=243&amp;hovh=178&amp;hovw=252&amp;tx=82&amp;ty=86&amp;sig=105742126178767673350&amp;page=1&amp;tbnh=133&amp;tbnw=180&amp;start=0&amp;ndsp=30&amp;ved=1t:429,r:18,s:0,i:182 </a:t>
            </a:r>
            <a:endParaRPr lang="cs-CZ" sz="1050" dirty="0" smtClean="0"/>
          </a:p>
          <a:p>
            <a:r>
              <a:rPr lang="cs-CZ" sz="1050" dirty="0" smtClean="0"/>
              <a:t>obr. Josef II. </a:t>
            </a:r>
            <a:r>
              <a:rPr lang="cs-CZ" sz="1050" dirty="0" smtClean="0"/>
              <a:t>: </a:t>
            </a:r>
            <a:r>
              <a:rPr lang="cs-CZ" sz="1050" dirty="0"/>
              <a:t>HTTP://</a:t>
            </a:r>
            <a:r>
              <a:rPr lang="cs-CZ" sz="1050" dirty="0" smtClean="0"/>
              <a:t>WWW.DIGITAL-GUIDE.CZ/MEDIA/THUMBS/DIGITAL_GUIDE/SELEKCE_REALIE/VYZNAMNE_OSOBNOSTI/PANOVNICI-A-POLITICI/JOSEF_II/JOSEF-2_JPG_340X267_Q85.JPG.ORG/WIKIPEDIA/COMMONS/7/7B/Z%C3%A1MO%C5%99SK%C3%A9_CESTY_PORTUGALC%C5%AF_A</a:t>
            </a:r>
            <a:r>
              <a:rPr lang="cs-CZ" sz="1050" dirty="0"/>
              <a:t>_%C5%A0PAN%C4%9BL%C5%AF.JPG. </a:t>
            </a:r>
            <a:r>
              <a:rPr lang="cs-CZ" sz="1050" i="1" dirty="0"/>
              <a:t>http://www.digital-guide.cz/media/thumbs/digital_guide/selekce_realie/vyznamne_osobnosti/panovnici-a-politici/josef_II/josef-ii-2_jpg_340x267_q85.jpg</a:t>
            </a:r>
            <a:r>
              <a:rPr lang="cs-CZ" sz="1050" dirty="0"/>
              <a:t> [online]. [cit. 19.11.2013]. Dostupný na WWW: http://www.digital-guide.cz/media/thumbs/digital_guide/selekce_realie/vyznamne_osobnosti/panovnici-a-politici/josef_II/josef-ii-2_jpg_340x267_q85.jpgorg/wikipedia/commons/7/7b/Z%C3%A1mo%C5%99sk%C3%A9_cesty_Portugalc%C5%AF_a_%C5%A0pan%C4%9Bl%C5%AF.jpg </a:t>
            </a:r>
            <a:endParaRPr lang="cs-CZ" sz="1050" dirty="0" smtClean="0"/>
          </a:p>
          <a:p>
            <a:r>
              <a:rPr lang="cs-CZ" sz="1050" dirty="0" smtClean="0"/>
              <a:t>obr. Robota</a:t>
            </a:r>
            <a:r>
              <a:rPr lang="cs-CZ" sz="1050" dirty="0" smtClean="0"/>
              <a:t>: </a:t>
            </a:r>
            <a:r>
              <a:rPr lang="cs-CZ" sz="1050" dirty="0"/>
              <a:t>HTTP://WWW.BMTYPO.CZ/PHOTOBANK/3655.JPG.CZ/MEDIA/THUMBS/DIGITAL_GUIDE/SELEKCE_REALIE/VYZNAMNE_OSOBNOSTI/PANOVNICI-A-POLITICI/JOSEF_II/JOSEF-II-2_JPG_340X267_Q85.JPG.ORG/WIKIPEDIA/COMMONS/7/7B/Z%C3%A1MO%C5%99SK%C3%A9_CESTY_PORTUGALC%C5%AF_A_%C5%A0PAN%C4%9BL%C5%AF.JPG. </a:t>
            </a:r>
            <a:r>
              <a:rPr lang="cs-CZ" sz="1050" i="1" dirty="0"/>
              <a:t>http://www.bmtypo.cz/photobank/3655.jpg.cz/media/thumbs/digital_guide/selekce_realie/vyznamne_osobnosti/panovnici-a-politici/josef_II/josef-ii-2_jpg_340x267_q85.jpg</a:t>
            </a:r>
            <a:r>
              <a:rPr lang="cs-CZ" sz="1050" dirty="0"/>
              <a:t> [online]. [cit. 19.11.2013]. Dostupný na WWW: http://www.bmtypo.cz/photobank/3655.jpg </a:t>
            </a:r>
            <a:endParaRPr lang="cs-CZ" sz="1050" dirty="0"/>
          </a:p>
        </p:txBody>
      </p:sp>
    </p:spTree>
    <p:extLst>
      <p:ext uri="{BB962C8B-B14F-4D97-AF65-F5344CB8AC3E}">
        <p14:creationId xmlns:p14="http://schemas.microsoft.com/office/powerpoint/2010/main" val="184464320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448</TotalTime>
  <Words>1360</Words>
  <Application>Microsoft Office PowerPoint</Application>
  <PresentationFormat>Předvádění na obrazovce (4:3)</PresentationFormat>
  <Paragraphs>124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Administrativní</vt:lpstr>
      <vt:lpstr>Prezentace aplikace PowerPoint</vt:lpstr>
      <vt:lpstr>NOVOVĚK</vt:lpstr>
      <vt:lpstr>PŘÍCHOD HABSBURKŮ NA ČESKÝ TRŮN</vt:lpstr>
      <vt:lpstr>RUDOLF II.</vt:lpstr>
      <vt:lpstr>ÚKOLY</vt:lpstr>
      <vt:lpstr>ÚKOLY</vt:lpstr>
      <vt:lpstr>RENESANCE         ÚKOLY - ŘEŠENÍ</vt:lpstr>
      <vt:lpstr>DÍLA NAŠICH PŘEDKŮ SLOUŽÍ DODNES</vt:lpstr>
      <vt:lpstr>POVSTÁNÍ PROTI HABSBURKŮM</vt:lpstr>
      <vt:lpstr>TŘICETILETÁ VÁLKA</vt:lpstr>
      <vt:lpstr>ÚKOLY</vt:lpstr>
      <vt:lpstr>ÚKOLY</vt:lpstr>
      <vt:lpstr>ÚKOLY - ŘEŠENÍ</vt:lpstr>
      <vt:lpstr>ÚKOLY - ŘEŠENÍ</vt:lpstr>
      <vt:lpstr>JAN AMOS KOMENSKÝ</vt:lpstr>
      <vt:lpstr>2.POLOVINA 18.STOLETÍ</vt:lpstr>
      <vt:lpstr>NEVOLNICTVÍ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</dc:creator>
  <cp:lastModifiedBy>Šárka</cp:lastModifiedBy>
  <cp:revision>105</cp:revision>
  <dcterms:created xsi:type="dcterms:W3CDTF">2012-12-31T05:13:35Z</dcterms:created>
  <dcterms:modified xsi:type="dcterms:W3CDTF">2013-11-19T16:54:51Z</dcterms:modified>
</cp:coreProperties>
</file>