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72" r:id="rId6"/>
    <p:sldId id="273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 varScale="1">
        <p:scale>
          <a:sx n="68" d="100"/>
          <a:sy n="68" d="100"/>
        </p:scale>
        <p:origin x="-7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77B880-9234-48CB-A4CF-B04ECBD0219E}" type="doc">
      <dgm:prSet loTypeId="urn:microsoft.com/office/officeart/2005/8/layout/hierarchy2" loCatId="hierarchy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1BC847-299F-428F-8F9C-C54A8A39E20E}" type="pres">
      <dgm:prSet presAssocID="{9177B880-9234-48CB-A4CF-B04ECBD0219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C8A2E627-844F-4318-ADC1-60B88FFE3A64}" type="presOf" srcId="{9177B880-9234-48CB-A4CF-B04ECBD0219E}" destId="{BA1BC847-299F-428F-8F9C-C54A8A39E20E}" srcOrd="0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5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VY_32_INOVACE_28_16_HV7_Skála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5365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Hudební přehrávače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66095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Hudební přehrávače, jejich historie a vývoj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Hudební přehrávače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47290" cy="229114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hudebními přehrávači, </a:t>
            </a:r>
            <a:r>
              <a:rPr lang="cs-CZ" sz="2000" dirty="0" smtClean="0"/>
              <a:t>jejich druhy a  </a:t>
            </a:r>
            <a:r>
              <a:rPr lang="cs-CZ" sz="2000" dirty="0" smtClean="0"/>
              <a:t>vývojem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  <a:p>
            <a:endParaRPr lang="cs-CZ" sz="2000" dirty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Hudební přehrávače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268760"/>
            <a:ext cx="7358114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– </a:t>
            </a:r>
            <a:r>
              <a:rPr lang="cs-CZ" sz="3600" dirty="0" smtClean="0">
                <a:solidFill>
                  <a:schemeClr val="tx1"/>
                </a:solidFill>
              </a:rPr>
              <a:t>Touha člověka zaznamenat zvuk byla korunována až v roce 1877, kdy </a:t>
            </a:r>
            <a:r>
              <a:rPr lang="cs-CZ" sz="3600" dirty="0" smtClean="0">
                <a:solidFill>
                  <a:srgbClr val="FF0066"/>
                </a:solidFill>
              </a:rPr>
              <a:t>vynálezce Thomas Alva Edison</a:t>
            </a:r>
            <a:r>
              <a:rPr lang="cs-CZ" sz="3600" dirty="0" smtClean="0">
                <a:solidFill>
                  <a:schemeClr val="tx1"/>
                </a:solidFill>
              </a:rPr>
              <a:t> vynalezl </a:t>
            </a:r>
            <a:r>
              <a:rPr lang="cs-CZ" sz="3600" dirty="0" smtClean="0">
                <a:solidFill>
                  <a:srgbClr val="FF0066"/>
                </a:solidFill>
              </a:rPr>
              <a:t>fonograf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3789040"/>
            <a:ext cx="7358114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smtClean="0">
                <a:solidFill>
                  <a:schemeClr val="tx1"/>
                </a:solidFill>
              </a:rPr>
              <a:t>Vynálezci se snažili fonograf zdokonalovat, to se podařilo </a:t>
            </a:r>
            <a:r>
              <a:rPr lang="cs-CZ" sz="3600" dirty="0" smtClean="0">
                <a:solidFill>
                  <a:srgbClr val="FF0066"/>
                </a:solidFill>
              </a:rPr>
              <a:t>Alexandrovi Grahamu Bellovi</a:t>
            </a:r>
            <a:r>
              <a:rPr lang="cs-CZ" sz="3600" dirty="0" smtClean="0">
                <a:solidFill>
                  <a:schemeClr val="tx1"/>
                </a:solidFill>
              </a:rPr>
              <a:t>, který svůj vynález nazval </a:t>
            </a:r>
            <a:r>
              <a:rPr lang="cs-CZ" sz="3600" dirty="0" err="1" smtClean="0">
                <a:solidFill>
                  <a:srgbClr val="FF0066"/>
                </a:solidFill>
              </a:rPr>
              <a:t>gramophone</a:t>
            </a:r>
            <a:endParaRPr lang="cs-CZ" sz="3600" dirty="0">
              <a:solidFill>
                <a:srgbClr val="FF0066"/>
              </a:solidFill>
            </a:endParaRPr>
          </a:p>
        </p:txBody>
      </p:sp>
      <p:pic>
        <p:nvPicPr>
          <p:cNvPr id="1026" name="Picture 2" descr="C:\Users\uzivatel17\AppData\Local\Microsoft\Windows\Temporary Internet Files\Content.IE5\TSHILDZH\MC900030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113" y="4335019"/>
            <a:ext cx="1851947" cy="252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Hudební přehrávače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385" y="1124744"/>
            <a:ext cx="8321578" cy="563231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- V roce 1887 si </a:t>
            </a:r>
            <a:r>
              <a:rPr lang="cs-CZ" sz="3600" dirty="0" smtClean="0">
                <a:solidFill>
                  <a:srgbClr val="FF0066"/>
                </a:solidFill>
              </a:rPr>
              <a:t>Emile </a:t>
            </a:r>
            <a:r>
              <a:rPr lang="cs-CZ" sz="3600" dirty="0" err="1" smtClean="0">
                <a:solidFill>
                  <a:srgbClr val="FF0066"/>
                </a:solidFill>
              </a:rPr>
              <a:t>Berlinger</a:t>
            </a:r>
            <a:r>
              <a:rPr lang="cs-CZ" sz="3600" dirty="0" smtClean="0">
                <a:solidFill>
                  <a:srgbClr val="FF0066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nechal patentovat jiné nahrazení fonografu, u něhož nahradil váleček </a:t>
            </a:r>
            <a:r>
              <a:rPr lang="cs-CZ" sz="3600" dirty="0" smtClean="0">
                <a:solidFill>
                  <a:srgbClr val="FF0066"/>
                </a:solidFill>
              </a:rPr>
              <a:t>kruhovou deskou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- V roce 1891pak začal tento vynález válečky zcela vytlačovat</a:t>
            </a:r>
            <a:endParaRPr lang="cs-CZ" sz="3600" dirty="0" smtClean="0">
              <a:solidFill>
                <a:schemeClr val="tx1"/>
              </a:solidFill>
            </a:endParaRPr>
          </a:p>
          <a:p>
            <a:endParaRPr lang="cs-CZ" sz="3600" dirty="0" smtClean="0">
              <a:solidFill>
                <a:srgbClr val="FF0066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- Roky 1925-26 byly ve znamení </a:t>
            </a:r>
            <a:r>
              <a:rPr lang="cs-CZ" sz="3600" dirty="0" smtClean="0">
                <a:solidFill>
                  <a:srgbClr val="FF0066"/>
                </a:solidFill>
              </a:rPr>
              <a:t>elektrického záznamu zvuku</a:t>
            </a:r>
            <a:endParaRPr lang="cs-CZ" sz="3600" dirty="0" smtClean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65131"/>
              </p:ext>
            </p:extLst>
          </p:nvPr>
        </p:nvGraphicFramePr>
        <p:xfrm>
          <a:off x="179512" y="332656"/>
          <a:ext cx="8856984" cy="6525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Hudební přehrávače</a:t>
            </a:r>
            <a:endParaRPr lang="cs-CZ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385" y="1124744"/>
            <a:ext cx="8321578" cy="39703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66"/>
                </a:solidFill>
              </a:rPr>
              <a:t>Další přehrávače: </a:t>
            </a:r>
            <a:r>
              <a:rPr lang="cs-CZ" sz="3600" dirty="0" smtClean="0">
                <a:solidFill>
                  <a:srgbClr val="FF0066"/>
                </a:solidFill>
              </a:rPr>
              <a:t>MAGNETOFON</a:t>
            </a:r>
          </a:p>
          <a:p>
            <a:r>
              <a:rPr lang="cs-CZ" sz="3600" dirty="0">
                <a:solidFill>
                  <a:srgbClr val="FF0066"/>
                </a:solidFill>
              </a:rPr>
              <a:t> </a:t>
            </a:r>
            <a:r>
              <a:rPr lang="cs-CZ" sz="3600" dirty="0" smtClean="0">
                <a:solidFill>
                  <a:srgbClr val="FF0066"/>
                </a:solidFill>
              </a:rPr>
              <a:t>                           WALKMAN</a:t>
            </a:r>
          </a:p>
          <a:p>
            <a:r>
              <a:rPr lang="cs-CZ" sz="3600" dirty="0">
                <a:solidFill>
                  <a:srgbClr val="FF0066"/>
                </a:solidFill>
              </a:rPr>
              <a:t>	</a:t>
            </a:r>
            <a:r>
              <a:rPr lang="cs-CZ" sz="3600" dirty="0" smtClean="0">
                <a:solidFill>
                  <a:srgbClr val="FF0066"/>
                </a:solidFill>
              </a:rPr>
              <a:t>			  DISKMAN</a:t>
            </a:r>
          </a:p>
          <a:p>
            <a:r>
              <a:rPr lang="cs-CZ" sz="3600" dirty="0">
                <a:solidFill>
                  <a:srgbClr val="FF0066"/>
                </a:solidFill>
              </a:rPr>
              <a:t>	</a:t>
            </a:r>
            <a:r>
              <a:rPr lang="cs-CZ" sz="3600" dirty="0" smtClean="0">
                <a:solidFill>
                  <a:srgbClr val="FF0066"/>
                </a:solidFill>
              </a:rPr>
              <a:t>			  MINIDISKMAN</a:t>
            </a:r>
          </a:p>
          <a:p>
            <a:r>
              <a:rPr lang="cs-CZ" sz="3600" dirty="0">
                <a:solidFill>
                  <a:srgbClr val="FF0066"/>
                </a:solidFill>
              </a:rPr>
              <a:t>	</a:t>
            </a:r>
            <a:r>
              <a:rPr lang="cs-CZ" sz="3600" dirty="0" smtClean="0">
                <a:solidFill>
                  <a:srgbClr val="FF0066"/>
                </a:solidFill>
              </a:rPr>
              <a:t>			  MP3 PŘEHRÁVAČ</a:t>
            </a:r>
          </a:p>
          <a:p>
            <a:r>
              <a:rPr lang="cs-CZ" sz="3600" dirty="0">
                <a:solidFill>
                  <a:srgbClr val="FF0066"/>
                </a:solidFill>
              </a:rPr>
              <a:t>	</a:t>
            </a:r>
            <a:r>
              <a:rPr lang="cs-CZ" sz="3600" dirty="0" smtClean="0">
                <a:solidFill>
                  <a:srgbClr val="FF0066"/>
                </a:solidFill>
              </a:rPr>
              <a:t>			  MP4 PŘEHRÁVAČ</a:t>
            </a:r>
            <a:endParaRPr lang="cs-CZ" sz="3600" dirty="0" smtClean="0">
              <a:solidFill>
                <a:srgbClr val="FF0066"/>
              </a:solidFill>
            </a:endParaRPr>
          </a:p>
          <a:p>
            <a:endParaRPr lang="cs-CZ" sz="3600" dirty="0" smtClean="0">
              <a:solidFill>
                <a:srgbClr val="FF0066"/>
              </a:solidFill>
            </a:endParaRPr>
          </a:p>
        </p:txBody>
      </p:sp>
      <p:pic>
        <p:nvPicPr>
          <p:cNvPr id="2050" name="Picture 2" descr="C:\Users\uzivatel17\AppData\Local\Microsoft\Windows\Temporary Internet Files\Content.IE5\OE411ZNY\MC900295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12360"/>
            <a:ext cx="1835201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17\AppData\Local\Microsoft\Windows\Temporary Internet Files\Content.IE5\OP7MF7UV\MC9003606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71398"/>
            <a:ext cx="1843430" cy="167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17\AppData\Local\Microsoft\Windows\Temporary Internet Files\Content.IE5\TSHILDZH\MC9002941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346" y="4331970"/>
            <a:ext cx="1802282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151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99592" y="1988840"/>
            <a:ext cx="6336704" cy="194421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1. </a:t>
            </a:r>
            <a:r>
              <a:rPr lang="cs-CZ" sz="2800" dirty="0" smtClean="0"/>
              <a:t>Na co zaznamenával zvuk fonograf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5" name="Obláček 4"/>
          <p:cNvSpPr/>
          <p:nvPr/>
        </p:nvSpPr>
        <p:spPr>
          <a:xfrm>
            <a:off x="6156176" y="1268760"/>
            <a:ext cx="2987824" cy="1152128"/>
          </a:xfrm>
          <a:prstGeom prst="cloudCallou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váleček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924388" y="4509120"/>
            <a:ext cx="6336704" cy="1944216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  <a:r>
              <a:rPr lang="cs-CZ" sz="2800" dirty="0" smtClean="0"/>
              <a:t>. </a:t>
            </a:r>
            <a:r>
              <a:rPr lang="cs-CZ" sz="2800" dirty="0" smtClean="0"/>
              <a:t>Kdo vynalezl </a:t>
            </a:r>
            <a:r>
              <a:rPr lang="cs-CZ" sz="2800" dirty="0" err="1" smtClean="0"/>
              <a:t>gramophon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7" name="Obláček 6"/>
          <p:cNvSpPr/>
          <p:nvPr/>
        </p:nvSpPr>
        <p:spPr>
          <a:xfrm>
            <a:off x="6012160" y="3789040"/>
            <a:ext cx="2987824" cy="1152128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A.G.Bell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15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</a:p>
          <a:p>
            <a:pPr marL="0" indent="0">
              <a:buNone/>
            </a:pPr>
            <a:endParaRPr lang="cs-CZ" sz="1200" b="1" u="sng" dirty="0"/>
          </a:p>
          <a:p>
            <a:pPr marL="0" indent="0">
              <a:buNone/>
            </a:pPr>
            <a:r>
              <a:rPr lang="cs-CZ" sz="2400" dirty="0" smtClean="0"/>
              <a:t>Ilustrace</a:t>
            </a:r>
            <a:r>
              <a:rPr lang="cs-CZ" sz="1200" dirty="0" smtClean="0"/>
              <a:t>: Galerie klipart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1932</TotalTime>
  <Words>223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Hudební přehrávače</vt:lpstr>
      <vt:lpstr>Hudební přehrávače</vt:lpstr>
      <vt:lpstr>Hudební přehrávače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198</cp:revision>
  <dcterms:created xsi:type="dcterms:W3CDTF">2011-03-22T17:13:23Z</dcterms:created>
  <dcterms:modified xsi:type="dcterms:W3CDTF">2013-09-10T06:53:23Z</dcterms:modified>
</cp:coreProperties>
</file>