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0"/>
  </p:notesMasterIdLst>
  <p:sldIdLst>
    <p:sldId id="256" r:id="rId2"/>
    <p:sldId id="269" r:id="rId3"/>
    <p:sldId id="257" r:id="rId4"/>
    <p:sldId id="258" r:id="rId5"/>
    <p:sldId id="270" r:id="rId6"/>
    <p:sldId id="271" r:id="rId7"/>
    <p:sldId id="26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252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2624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4409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VY_32_INOVACE_27_02_HV6_Skála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535114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Hrajeme a zpíváme ve dvou a více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8846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Sólové vystoupení, duet, trio…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Hrajeme a zpíváme ve dvou a více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214710"/>
          </a:xfrm>
          <a:solidFill>
            <a:srgbClr val="00B0F0"/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Materiál je určen do hudební výchovy pro žáky základní školy pro 6. ročník. Slouží k seznámení se sólovým zpěvem, duetem, triem, kvartetem a dalšími vícehlasými nebo vícečlennými seskupeními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slouží pro práci na interaktivní tabuli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Žáci se seznámí s vícehlasem v hudbě</a:t>
            </a:r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Sólové vystoupen</a:t>
            </a:r>
            <a:r>
              <a:rPr lang="cs-CZ" b="1" u="sng" dirty="0" smtClean="0"/>
              <a:t>í</a:t>
            </a:r>
            <a:endParaRPr lang="cs-CZ" b="1" u="sng" dirty="0"/>
          </a:p>
        </p:txBody>
      </p:sp>
      <p:sp>
        <p:nvSpPr>
          <p:cNvPr id="6" name="Obdélník 5"/>
          <p:cNvSpPr/>
          <p:nvPr/>
        </p:nvSpPr>
        <p:spPr>
          <a:xfrm>
            <a:off x="214282" y="1500174"/>
            <a:ext cx="7143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 - když zpívá nebo hraje jednotlivec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28860" y="2714620"/>
            <a:ext cx="371477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800" u="sng" dirty="0" smtClean="0">
                <a:solidFill>
                  <a:schemeClr val="accent1"/>
                </a:solidFill>
              </a:rPr>
              <a:t>Duo / Dueto</a:t>
            </a:r>
            <a:endParaRPr lang="cs-CZ" sz="3800" u="sng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596" y="3857628"/>
            <a:ext cx="750099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b="1" u="sng" dirty="0" smtClean="0">
                <a:solidFill>
                  <a:srgbClr val="00B0F0"/>
                </a:solidFill>
              </a:rPr>
              <a:t>Duo</a:t>
            </a:r>
            <a:r>
              <a:rPr lang="cs-CZ" sz="2800" b="1" dirty="0" smtClean="0">
                <a:solidFill>
                  <a:srgbClr val="00B0F0"/>
                </a:solidFill>
              </a:rPr>
              <a:t> - </a:t>
            </a:r>
            <a:r>
              <a:rPr lang="cs-CZ" sz="2800" b="1" dirty="0" smtClean="0"/>
              <a:t>vystoupení dvou umělců, kteří zpívají nebo hrají na hudební nástroje</a:t>
            </a:r>
          </a:p>
          <a:p>
            <a:pPr>
              <a:buFontTx/>
              <a:buChar char="-"/>
            </a:pPr>
            <a:endParaRPr lang="cs-CZ" sz="2800" b="1" dirty="0" smtClean="0"/>
          </a:p>
          <a:p>
            <a:pPr>
              <a:buFontTx/>
              <a:buChar char="-"/>
            </a:pPr>
            <a:r>
              <a:rPr lang="cs-CZ" sz="2800" b="1" u="sng" dirty="0" smtClean="0">
                <a:solidFill>
                  <a:srgbClr val="00B0F0"/>
                </a:solidFill>
              </a:rPr>
              <a:t>Dueto </a:t>
            </a:r>
            <a:r>
              <a:rPr lang="cs-CZ" sz="2800" b="1" dirty="0" smtClean="0">
                <a:solidFill>
                  <a:srgbClr val="00B0F0"/>
                </a:solidFill>
              </a:rPr>
              <a:t>– </a:t>
            </a:r>
            <a:r>
              <a:rPr lang="cs-CZ" sz="2800" b="1" dirty="0" smtClean="0"/>
              <a:t>je skladba pro dva hlasy</a:t>
            </a:r>
            <a:endParaRPr lang="cs-CZ" sz="2800" b="1" u="sng" dirty="0">
              <a:solidFill>
                <a:srgbClr val="00B0F0"/>
              </a:solidFill>
            </a:endParaRPr>
          </a:p>
        </p:txBody>
      </p:sp>
      <p:pic>
        <p:nvPicPr>
          <p:cNvPr id="4" name="Picture 2" descr="C:\Documents and Settings\Slavka\Local Settings\Temporary Internet Files\Content.IE5\S0G07125\MC9001861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1071546"/>
            <a:ext cx="1273175" cy="1825625"/>
          </a:xfrm>
          <a:prstGeom prst="rect">
            <a:avLst/>
          </a:prstGeom>
          <a:noFill/>
        </p:spPr>
      </p:pic>
      <p:pic>
        <p:nvPicPr>
          <p:cNvPr id="1028" name="Picture 4" descr="C:\Documents and Settings\Slavka\Local Settings\Temporary Internet Files\Content.IE5\S0G07125\MC90028998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4857760"/>
            <a:ext cx="2215081" cy="178805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Trio / Tercet </a:t>
            </a:r>
            <a:endParaRPr lang="cs-CZ" u="sng" dirty="0"/>
          </a:p>
        </p:txBody>
      </p:sp>
      <p:sp>
        <p:nvSpPr>
          <p:cNvPr id="14" name="Obdélník 13"/>
          <p:cNvSpPr/>
          <p:nvPr/>
        </p:nvSpPr>
        <p:spPr>
          <a:xfrm>
            <a:off x="0" y="1571612"/>
            <a:ext cx="771527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u="sng" dirty="0" smtClean="0">
                <a:solidFill>
                  <a:srgbClr val="00B0F0"/>
                </a:solidFill>
              </a:rPr>
              <a:t>Trio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b="1" dirty="0" smtClean="0"/>
              <a:t>– tři účinkující</a:t>
            </a:r>
          </a:p>
          <a:p>
            <a:pPr>
              <a:buFontTx/>
              <a:buChar char="-"/>
            </a:pPr>
            <a:endParaRPr lang="cs-CZ" sz="2800" b="1" dirty="0" smtClean="0"/>
          </a:p>
          <a:p>
            <a:r>
              <a:rPr lang="cs-CZ" sz="2800" b="1" dirty="0" smtClean="0">
                <a:solidFill>
                  <a:srgbClr val="00B0F0"/>
                </a:solidFill>
              </a:rPr>
              <a:t>-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u="sng" dirty="0" smtClean="0">
                <a:solidFill>
                  <a:srgbClr val="00B0F0"/>
                </a:solidFill>
              </a:rPr>
              <a:t>Tercet </a:t>
            </a:r>
            <a:r>
              <a:rPr lang="cs-CZ" sz="2800" b="1" dirty="0" smtClean="0"/>
              <a:t>- je název skladby pro tři účinkující 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4143380"/>
            <a:ext cx="74295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u="sng" dirty="0" smtClean="0">
                <a:solidFill>
                  <a:srgbClr val="00B0F0"/>
                </a:solidFill>
              </a:rPr>
              <a:t> Kvarteto</a:t>
            </a:r>
            <a:r>
              <a:rPr lang="cs-CZ" sz="2800" dirty="0" smtClean="0">
                <a:solidFill>
                  <a:srgbClr val="00B0F0"/>
                </a:solidFill>
              </a:rPr>
              <a:t> </a:t>
            </a:r>
            <a:r>
              <a:rPr lang="cs-CZ" sz="2800" b="1" dirty="0" smtClean="0"/>
              <a:t>– to jsou čtyři účinkující</a:t>
            </a:r>
          </a:p>
          <a:p>
            <a:pPr>
              <a:buFontTx/>
              <a:buChar char="-"/>
            </a:pPr>
            <a:endParaRPr lang="cs-CZ" sz="2800" b="1" dirty="0" smtClean="0">
              <a:solidFill>
                <a:srgbClr val="00B0F0"/>
              </a:solidFill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solidFill>
                  <a:srgbClr val="00B0F0"/>
                </a:solidFill>
              </a:rPr>
              <a:t> Kvartet</a:t>
            </a: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b="1" dirty="0" smtClean="0"/>
              <a:t>– je skladba pro čtyři umělce, především pro smyčcové nástroje</a:t>
            </a:r>
            <a:endParaRPr lang="cs-CZ" sz="2800" u="sng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285984" y="3214686"/>
            <a:ext cx="4355680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800" u="sng" dirty="0" smtClean="0">
                <a:solidFill>
                  <a:schemeClr val="accent1"/>
                </a:solidFill>
              </a:rPr>
              <a:t>Kvarteto / Kvartet</a:t>
            </a:r>
            <a:endParaRPr lang="cs-CZ" sz="3800" u="sng" dirty="0">
              <a:solidFill>
                <a:schemeClr val="accent1"/>
              </a:solidFill>
            </a:endParaRPr>
          </a:p>
        </p:txBody>
      </p:sp>
      <p:pic>
        <p:nvPicPr>
          <p:cNvPr id="2050" name="Picture 2" descr="C:\Documents and Settings\Slavka\Local Settings\Temporary Internet Files\Content.IE5\WM8W0Q24\MC90023079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1450" y="214290"/>
            <a:ext cx="2862550" cy="22038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3042" y="285728"/>
            <a:ext cx="5472122" cy="1018366"/>
          </a:xfrm>
        </p:spPr>
        <p:txBody>
          <a:bodyPr>
            <a:normAutofit/>
          </a:bodyPr>
          <a:lstStyle/>
          <a:p>
            <a:r>
              <a:rPr lang="cs-CZ" sz="3800" u="sng" dirty="0" smtClean="0"/>
              <a:t>Kvinteto / Kvintet</a:t>
            </a:r>
            <a:endParaRPr lang="cs-CZ" sz="38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4414" y="1500174"/>
            <a:ext cx="771530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u="sng" dirty="0" smtClean="0">
                <a:solidFill>
                  <a:srgbClr val="00B0F0"/>
                </a:solidFill>
              </a:rPr>
              <a:t>Kvinteto</a:t>
            </a:r>
            <a:r>
              <a:rPr lang="cs-CZ" sz="2800" dirty="0" smtClean="0"/>
              <a:t> </a:t>
            </a:r>
            <a:r>
              <a:rPr lang="cs-CZ" sz="2800" b="1" dirty="0" smtClean="0"/>
              <a:t>– zde mluvíme o pěti účinkujících</a:t>
            </a:r>
          </a:p>
          <a:p>
            <a:pPr>
              <a:buFontTx/>
              <a:buChar char="-"/>
            </a:pPr>
            <a:endParaRPr lang="cs-CZ" sz="2800" b="1" dirty="0" smtClean="0">
              <a:solidFill>
                <a:srgbClr val="00B0F0"/>
              </a:solidFill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solidFill>
                  <a:srgbClr val="00B0F0"/>
                </a:solidFill>
              </a:rPr>
              <a:t>Kvintet </a:t>
            </a:r>
            <a:r>
              <a:rPr lang="cs-CZ" sz="2800" b="1" dirty="0" smtClean="0"/>
              <a:t>– skladba pro pět, především dechových nástrojů</a:t>
            </a:r>
            <a:endParaRPr lang="cs-CZ" sz="2800" u="sng" dirty="0">
              <a:solidFill>
                <a:srgbClr val="00B0F0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857356" y="3500438"/>
            <a:ext cx="5472122" cy="1018366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800" b="0" i="0" u="sng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Sexteto / Sextet</a:t>
            </a:r>
            <a:endParaRPr kumimoji="0" lang="cs-CZ" sz="3800" b="0" i="0" u="sng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538" y="4500570"/>
            <a:ext cx="77153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u="sng" dirty="0" smtClean="0">
                <a:solidFill>
                  <a:srgbClr val="00B0F0"/>
                </a:solidFill>
              </a:rPr>
              <a:t>Sexteto</a:t>
            </a:r>
            <a:r>
              <a:rPr lang="cs-CZ" sz="2800" dirty="0" smtClean="0"/>
              <a:t> </a:t>
            </a:r>
            <a:r>
              <a:rPr lang="cs-CZ" sz="2800" b="1" dirty="0" smtClean="0"/>
              <a:t>– seskupení šesti hlasů</a:t>
            </a:r>
          </a:p>
          <a:p>
            <a:pPr>
              <a:buFontTx/>
              <a:buChar char="-"/>
            </a:pPr>
            <a:endParaRPr lang="cs-CZ" sz="2800" b="1" dirty="0" smtClean="0">
              <a:solidFill>
                <a:srgbClr val="00B0F0"/>
              </a:solidFill>
            </a:endParaRPr>
          </a:p>
          <a:p>
            <a:pPr>
              <a:buFontTx/>
              <a:buChar char="-"/>
            </a:pPr>
            <a:r>
              <a:rPr lang="cs-CZ" sz="2800" u="sng" dirty="0" smtClean="0">
                <a:solidFill>
                  <a:srgbClr val="00B0F0"/>
                </a:solidFill>
              </a:rPr>
              <a:t>Sextet </a:t>
            </a:r>
            <a:r>
              <a:rPr lang="cs-CZ" sz="2800" b="1" dirty="0" smtClean="0"/>
              <a:t>– skladba pro šest nástrojů</a:t>
            </a:r>
            <a:endParaRPr lang="cs-CZ" sz="2800" u="sng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785786" y="285728"/>
            <a:ext cx="7000924" cy="1018366"/>
          </a:xfrm>
        </p:spPr>
        <p:txBody>
          <a:bodyPr>
            <a:normAutofit fontScale="90000"/>
          </a:bodyPr>
          <a:lstStyle/>
          <a:p>
            <a:r>
              <a:rPr lang="cs-CZ" sz="3800" u="sng" dirty="0" smtClean="0"/>
              <a:t>Septeto</a:t>
            </a:r>
            <a:r>
              <a:rPr lang="cs-CZ" sz="3800" b="1" dirty="0" smtClean="0">
                <a:solidFill>
                  <a:schemeClr val="tx1"/>
                </a:solidFill>
              </a:rPr>
              <a:t> – sedm účinkujících</a:t>
            </a:r>
            <a:endParaRPr lang="cs-CZ" sz="3800" u="sng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85786" y="1714488"/>
            <a:ext cx="7000924" cy="1018366"/>
          </a:xfrm>
          <a:prstGeom prst="rect">
            <a:avLst/>
          </a:prstGeom>
        </p:spPr>
        <p:txBody>
          <a:bodyPr vert="horz" anchor="ctr">
            <a:normAutofit fontScale="975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800" b="0" i="0" u="sng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Okteto</a:t>
            </a:r>
            <a:r>
              <a:rPr kumimoji="0" lang="cs-CZ" sz="38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– osm účinkujících</a:t>
            </a:r>
            <a:endParaRPr kumimoji="0" lang="cs-CZ" sz="3800" b="0" i="0" u="sng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785786" y="2928934"/>
            <a:ext cx="8001056" cy="3643338"/>
          </a:xfrm>
          <a:prstGeom prst="rect">
            <a:avLst/>
          </a:prstGeom>
          <a:ln>
            <a:noFill/>
          </a:ln>
        </p:spPr>
        <p:txBody>
          <a:bodyPr vert="horz" anchor="ctr">
            <a:normAutofit fontScale="975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800" u="sng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Noneto</a:t>
            </a:r>
            <a:r>
              <a:rPr kumimoji="0" lang="cs-CZ" sz="38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tx1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– devět ustálených nástrojů: </a:t>
            </a:r>
            <a:r>
              <a:rPr kumimoji="0" lang="cs-CZ" sz="38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00B0F0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flétna, hoboj, klarinet,</a:t>
            </a:r>
          </a:p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800" b="1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00B0F0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       lesní roh, fagot, housle,</a:t>
            </a:r>
          </a:p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800" b="1" i="0" u="none" strike="noStrike" kern="1200" cap="none" spc="0" normalizeH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00B0F0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              viola, violoncello, basa</a:t>
            </a:r>
            <a:endParaRPr kumimoji="0" lang="cs-CZ" sz="3800" b="1" i="0" u="none" strike="noStrike" kern="1200" cap="none" spc="0" normalizeH="0" baseline="0" noProof="0" dirty="0" smtClean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rgbClr val="00B0F0"/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800" b="1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00B0F0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rPr>
              <a:t>             </a:t>
            </a:r>
            <a:endParaRPr kumimoji="0" lang="cs-CZ" sz="3800" b="0" i="0" u="sng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rgbClr val="00B0F0"/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14414" y="1142984"/>
            <a:ext cx="5857916" cy="2071702"/>
          </a:xfrm>
          <a:prstGeom prst="ellipse">
            <a:avLst/>
          </a:prstGeom>
          <a:solidFill>
            <a:srgbClr val="00B0F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Pokud se bude jednat o seskupení hráčů, hrajících na housle, klavír a violoncello, bude to?</a:t>
            </a:r>
            <a:endParaRPr lang="cs-CZ" sz="2400" b="1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803083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Trio</a:t>
            </a:r>
            <a:endParaRPr lang="cs-CZ" sz="2400" b="1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Pokud se bude jednat o jednoho zpěváka a jednoho instrumentalistu, pak se jedná o?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Duo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Ilustrace -</a:t>
            </a:r>
            <a:r>
              <a:rPr lang="en-US" sz="1200" dirty="0" smtClean="0"/>
              <a:t> AUTOR NEUVEDEN. </a:t>
            </a:r>
            <a:r>
              <a:rPr lang="en-US" sz="1200" i="1" dirty="0" smtClean="0"/>
              <a:t>Office</a:t>
            </a:r>
            <a:r>
              <a:rPr lang="en-US" sz="1200" dirty="0" smtClean="0"/>
              <a:t> [online]. [cit. </a:t>
            </a:r>
            <a:r>
              <a:rPr lang="cs-CZ" sz="1200" smtClean="0"/>
              <a:t>2</a:t>
            </a:r>
            <a:r>
              <a:rPr lang="en-US" sz="1200" smtClean="0"/>
              <a:t>9.10.2012</a:t>
            </a:r>
            <a:r>
              <a:rPr lang="en-US" sz="1200" dirty="0" smtClean="0"/>
              <a:t>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www.office.microsoft.com</a:t>
            </a:r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1777</TotalTime>
  <Words>319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Snímek 1</vt:lpstr>
      <vt:lpstr>Anotace:</vt:lpstr>
      <vt:lpstr>Sólové vystoupení</vt:lpstr>
      <vt:lpstr>Trio / Tercet </vt:lpstr>
      <vt:lpstr>Kvinteto / Kvintet</vt:lpstr>
      <vt:lpstr>Septeto – sedm účinkujících</vt:lpstr>
      <vt:lpstr>Otázky a odpovědi</vt:lpstr>
      <vt:lpstr>Snímek 8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180</cp:revision>
  <dcterms:created xsi:type="dcterms:W3CDTF">2011-03-22T17:13:23Z</dcterms:created>
  <dcterms:modified xsi:type="dcterms:W3CDTF">2012-10-30T16:39:22Z</dcterms:modified>
</cp:coreProperties>
</file>