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262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udebn%C3%AD_n%C3%A1stroj" TargetMode="External"/><Relationship Id="rId2" Type="http://schemas.openxmlformats.org/officeDocument/2006/relationships/hyperlink" Target="http://cs.wikipedia.org/wiki/Not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s.wikipedia.org/wiki/Hudebn%C3%AD_skladba" TargetMode="External"/><Relationship Id="rId4" Type="http://schemas.openxmlformats.org/officeDocument/2006/relationships/hyperlink" Target="http://cs.wikipedia.org/wiki/Zp%C4%9Bv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44091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VY_32_INOVACE_27_03_HV6_Skála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0217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Partitura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76290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Vysvětlení pojmu partitura, </a:t>
            </a:r>
            <a:r>
              <a:rPr lang="cs-CZ" sz="2000" dirty="0" err="1" smtClean="0"/>
              <a:t>partitura</a:t>
            </a:r>
            <a:r>
              <a:rPr lang="cs-CZ" sz="2000" dirty="0" smtClean="0"/>
              <a:t> vokálních sborů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Partitura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14710"/>
          </a:xfrm>
          <a:solidFill>
            <a:srgbClr val="00B0F0"/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Materiál je určen do hudební výchovy pro žáky základní školy pro 6. ročník. Slouží k seznámení </a:t>
            </a:r>
            <a:r>
              <a:rPr lang="cs-CZ" sz="2000" dirty="0" smtClean="0"/>
              <a:t>s pojmem partitura, jejím využitím pro vokální soubory a orchestry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slouží pro práci na interaktivní tabuli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Žáci se seznámí s vícehlasem v hudbě</a:t>
            </a:r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Partitura</a:t>
            </a:r>
            <a:endParaRPr lang="cs-CZ" b="1" u="sng" dirty="0"/>
          </a:p>
        </p:txBody>
      </p:sp>
      <p:sp>
        <p:nvSpPr>
          <p:cNvPr id="6" name="Obdélník 5"/>
          <p:cNvSpPr/>
          <p:nvPr/>
        </p:nvSpPr>
        <p:spPr>
          <a:xfrm>
            <a:off x="214282" y="1500174"/>
            <a:ext cx="7143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 </a:t>
            </a:r>
            <a:r>
              <a:rPr lang="cs-CZ" sz="2800" b="1" dirty="0" smtClean="0"/>
              <a:t>-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714348" y="1643050"/>
            <a:ext cx="7643866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Partitura</a:t>
            </a:r>
            <a:r>
              <a:rPr lang="cs-CZ" sz="2800" dirty="0" smtClean="0"/>
              <a:t> je </a:t>
            </a:r>
            <a:r>
              <a:rPr lang="cs-CZ" sz="2800" dirty="0" smtClean="0">
                <a:hlinkClick r:id="rId2" tooltip="Nota"/>
              </a:rPr>
              <a:t>notový</a:t>
            </a:r>
            <a:r>
              <a:rPr lang="cs-CZ" sz="2800" dirty="0" smtClean="0"/>
              <a:t> zápis </a:t>
            </a:r>
            <a:r>
              <a:rPr lang="cs-CZ" sz="2800" dirty="0" smtClean="0">
                <a:hlinkClick r:id="rId3" tooltip="Hudební nástroj"/>
              </a:rPr>
              <a:t>instrumentálních</a:t>
            </a:r>
            <a:r>
              <a:rPr lang="cs-CZ" sz="2800" dirty="0" smtClean="0"/>
              <a:t>, </a:t>
            </a:r>
            <a:endParaRPr lang="cs-CZ" sz="2800" dirty="0" smtClean="0"/>
          </a:p>
          <a:p>
            <a:r>
              <a:rPr lang="cs-CZ" sz="2800" dirty="0" smtClean="0">
                <a:hlinkClick r:id="rId4" tooltip="Zpěv"/>
              </a:rPr>
              <a:t>vokálních</a:t>
            </a:r>
            <a:r>
              <a:rPr lang="cs-CZ" sz="2800" dirty="0" smtClean="0"/>
              <a:t> i </a:t>
            </a:r>
            <a:r>
              <a:rPr lang="cs-CZ" sz="2800" dirty="0" smtClean="0"/>
              <a:t>vokálně instrumentálních</a:t>
            </a:r>
            <a:r>
              <a:rPr lang="cs-CZ" sz="2800" dirty="0" smtClean="0"/>
              <a:t> </a:t>
            </a:r>
            <a:endParaRPr lang="cs-CZ" sz="2800" dirty="0" smtClean="0"/>
          </a:p>
          <a:p>
            <a:r>
              <a:rPr lang="cs-CZ" sz="2800" dirty="0" smtClean="0">
                <a:hlinkClick r:id="rId5" tooltip="Hudební skladba"/>
              </a:rPr>
              <a:t>hudebních skladeb</a:t>
            </a:r>
            <a:endParaRPr lang="cs-CZ" sz="2800" dirty="0"/>
          </a:p>
        </p:txBody>
      </p:sp>
      <p:pic>
        <p:nvPicPr>
          <p:cNvPr id="6146" name="Picture 2" descr="Soubor:Adeste Fideles sheet music sample.sv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58" y="3286124"/>
            <a:ext cx="8262583" cy="34859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Partitura vokálních souborů</a:t>
            </a:r>
            <a:endParaRPr lang="cs-CZ" u="sng" dirty="0"/>
          </a:p>
        </p:txBody>
      </p:sp>
      <p:sp>
        <p:nvSpPr>
          <p:cNvPr id="14" name="Obdélník 13"/>
          <p:cNvSpPr/>
          <p:nvPr/>
        </p:nvSpPr>
        <p:spPr>
          <a:xfrm>
            <a:off x="0" y="1571612"/>
            <a:ext cx="771527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2800" b="1" dirty="0" smtClean="0"/>
              <a:t>Skladatel zde píše skladbu pro skupinu hlasů</a:t>
            </a:r>
          </a:p>
          <a:p>
            <a:pPr>
              <a:buFontTx/>
              <a:buChar char="-"/>
            </a:pPr>
            <a:r>
              <a:rPr lang="cs-CZ" sz="2800" b="1" dirty="0" smtClean="0"/>
              <a:t>Pořadí jednotlivých hlasů je zpravidla uváděno od </a:t>
            </a:r>
            <a:r>
              <a:rPr lang="cs-CZ" sz="2800" b="1" dirty="0" smtClean="0">
                <a:solidFill>
                  <a:srgbClr val="00B0F0"/>
                </a:solidFill>
              </a:rPr>
              <a:t>vysokých k hlubokým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4143380"/>
            <a:ext cx="74295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u="sng" dirty="0" smtClean="0">
                <a:solidFill>
                  <a:srgbClr val="00B0F0"/>
                </a:solidFill>
              </a:rPr>
              <a:t> Mužské hlasy:</a:t>
            </a: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/>
              <a:t>Tenor, Baryton, Bas</a:t>
            </a:r>
          </a:p>
          <a:p>
            <a:pPr>
              <a:buFontTx/>
              <a:buChar char="-"/>
            </a:pPr>
            <a:endParaRPr lang="cs-CZ" sz="2800" b="1" u="sng" dirty="0" smtClean="0"/>
          </a:p>
          <a:p>
            <a:pPr>
              <a:buFontTx/>
              <a:buChar char="-"/>
            </a:pPr>
            <a:r>
              <a:rPr lang="cs-CZ" sz="2800" b="1" u="sng" dirty="0" smtClean="0">
                <a:solidFill>
                  <a:schemeClr val="accent1"/>
                </a:solidFill>
              </a:rPr>
              <a:t>Ženské hlasy:</a:t>
            </a:r>
            <a:r>
              <a:rPr lang="cs-CZ" sz="2800" b="1" dirty="0" smtClean="0">
                <a:solidFill>
                  <a:schemeClr val="accent1"/>
                </a:solidFill>
              </a:rPr>
              <a:t> </a:t>
            </a:r>
            <a:r>
              <a:rPr lang="cs-CZ" sz="2800" b="1" dirty="0" smtClean="0"/>
              <a:t>Soprán, Mezzosoprán, Alt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3042" y="285728"/>
            <a:ext cx="5472122" cy="1018366"/>
          </a:xfrm>
        </p:spPr>
        <p:txBody>
          <a:bodyPr>
            <a:normAutofit fontScale="90000"/>
          </a:bodyPr>
          <a:lstStyle/>
          <a:p>
            <a:r>
              <a:rPr lang="cs-CZ" sz="3800" u="sng" dirty="0" smtClean="0"/>
              <a:t>Orchestrální partitura</a:t>
            </a:r>
            <a:endParaRPr lang="cs-CZ" sz="3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414" y="1500174"/>
            <a:ext cx="7715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 Zahrnuje různé druhy partitur podle nástrojových kombinací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00100" y="2786058"/>
            <a:ext cx="771530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Malý orchestr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Smyčcový orchestr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</a:t>
            </a:r>
            <a:r>
              <a:rPr lang="cs-CZ" sz="2800" b="1" dirty="0" smtClean="0">
                <a:solidFill>
                  <a:srgbClr val="00B0F0"/>
                </a:solidFill>
              </a:rPr>
              <a:t>Dechový orchestr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Symfonický orchestr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Jazzový orchestr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00B0F0"/>
                </a:solidFill>
              </a:rPr>
              <a:t> Taneční orchestr …</a:t>
            </a:r>
            <a:endParaRPr lang="cs-CZ" sz="2800" b="1" dirty="0" smtClean="0">
              <a:solidFill>
                <a:srgbClr val="00B0F0"/>
              </a:solidFill>
            </a:endParaRPr>
          </a:p>
          <a:p>
            <a:endParaRPr lang="cs-CZ" sz="2800" b="1" u="sng" dirty="0">
              <a:solidFill>
                <a:srgbClr val="00B0F0"/>
              </a:solidFill>
            </a:endParaRPr>
          </a:p>
        </p:txBody>
      </p:sp>
      <p:pic>
        <p:nvPicPr>
          <p:cNvPr id="4098" name="Picture 2" descr="http://d29ci68ykuu27r.cloudfront.net/product/Look-Inside/large/2481588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214554"/>
            <a:ext cx="3357556" cy="4431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14414" y="1142984"/>
            <a:ext cx="5857916" cy="2071702"/>
          </a:xfrm>
          <a:prstGeom prst="ellipse">
            <a:avLst/>
          </a:prstGeom>
          <a:solidFill>
            <a:srgbClr val="00B0F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Komu slouží partitura?</a:t>
            </a:r>
            <a:endParaRPr lang="cs-CZ" sz="2400" b="1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803083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Dirigentovi</a:t>
            </a:r>
            <a:endParaRPr lang="cs-CZ" sz="2400" b="1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Jaké dva typy partitur máme?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5643570" y="2786058"/>
            <a:ext cx="3286148" cy="1785950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Orchestrální a vokální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en-US" sz="1200" dirty="0" smtClean="0"/>
              <a:t>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wikimedia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2.11.2012</a:t>
            </a:r>
            <a:r>
              <a:rPr lang="cs-CZ" sz="1200" dirty="0" smtClean="0"/>
              <a:t>]. Dostupný na WWW http://</a:t>
            </a:r>
            <a:r>
              <a:rPr lang="cs-CZ" sz="1200" dirty="0" smtClean="0"/>
              <a:t>upload.wikimedia.org/wikipedia/commons/4/41/Adeste_Fideles_sheet_music_sample.sv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 2.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</a:t>
            </a:r>
            <a:r>
              <a:rPr lang="cs-CZ" sz="1200" dirty="0" smtClean="0"/>
              <a:t>2.11.2012</a:t>
            </a:r>
            <a:r>
              <a:rPr lang="cs-CZ" sz="1200" dirty="0" smtClean="0"/>
              <a:t>]. Dostupný na WWW http://d29ci68ykuu27r.cloudfront.net/</a:t>
            </a:r>
            <a:r>
              <a:rPr lang="cs-CZ" sz="1200" dirty="0" err="1" smtClean="0"/>
              <a:t>product</a:t>
            </a:r>
            <a:r>
              <a:rPr lang="cs-CZ" sz="1200" dirty="0" smtClean="0"/>
              <a:t>/Look-</a:t>
            </a:r>
            <a:r>
              <a:rPr lang="cs-CZ" sz="1200" dirty="0" err="1" smtClean="0"/>
              <a:t>Inside</a:t>
            </a:r>
            <a:r>
              <a:rPr lang="cs-CZ" sz="1200" dirty="0" smtClean="0"/>
              <a:t>/</a:t>
            </a:r>
            <a:r>
              <a:rPr lang="cs-CZ" sz="1200" dirty="0" err="1" smtClean="0"/>
              <a:t>large</a:t>
            </a:r>
            <a:r>
              <a:rPr lang="cs-CZ" sz="1200" dirty="0" smtClean="0"/>
              <a:t>/2481588_01.jpg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1823</TotalTime>
  <Words>210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Anotace:</vt:lpstr>
      <vt:lpstr>Partitura</vt:lpstr>
      <vt:lpstr>Partitura vokálních souborů</vt:lpstr>
      <vt:lpstr>Orchestrální partitura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188</cp:revision>
  <dcterms:created xsi:type="dcterms:W3CDTF">2011-03-22T17:13:23Z</dcterms:created>
  <dcterms:modified xsi:type="dcterms:W3CDTF">2012-11-01T10:04:08Z</dcterms:modified>
</cp:coreProperties>
</file>