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440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262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erciov%C3%BD_syst%C3%A9m" TargetMode="External"/><Relationship Id="rId2" Type="http://schemas.openxmlformats.org/officeDocument/2006/relationships/hyperlink" Target="http://cs.wikipedia.org/wiki/T%C3%B3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440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VY_32_INOVACE_27_05_HV6_Skála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50385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Akord, terciová skladba akordu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73244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Terciová skladba akordu, kvintakord, septakord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Akord, terciová skladba akordu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214710"/>
          </a:xfrm>
          <a:solidFill>
            <a:srgbClr val="00B0F0"/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Materiál je určen do hudební výchovy pro žáky základní školy pro 6. ročník. Slouží k seznámení s pojmem </a:t>
            </a:r>
            <a:r>
              <a:rPr lang="cs-CZ" sz="2000" dirty="0" smtClean="0"/>
              <a:t>akord</a:t>
            </a:r>
            <a:r>
              <a:rPr lang="cs-CZ" sz="2000" dirty="0" smtClean="0"/>
              <a:t>, jeho tvořením a pojmy kvintakord</a:t>
            </a:r>
            <a:r>
              <a:rPr lang="cs-CZ" sz="2000" smtClean="0"/>
              <a:t>, septakord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Materiál slouží pro práci na interaktivní tabuli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Žáci se seznámí s vícehlasem v hudbě</a:t>
            </a:r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Akord</a:t>
            </a:r>
            <a:endParaRPr lang="cs-CZ" b="1" u="sng" dirty="0"/>
          </a:p>
        </p:txBody>
      </p:sp>
      <p:sp>
        <p:nvSpPr>
          <p:cNvPr id="6" name="Obdélník 5"/>
          <p:cNvSpPr/>
          <p:nvPr/>
        </p:nvSpPr>
        <p:spPr>
          <a:xfrm>
            <a:off x="214282" y="1500174"/>
            <a:ext cx="7143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14282" y="1071546"/>
            <a:ext cx="792961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Akord</a:t>
            </a:r>
            <a:r>
              <a:rPr lang="cs-CZ" sz="2800" b="1" dirty="0" smtClean="0"/>
              <a:t> – je to souzvuk nejméně tří tónů</a:t>
            </a:r>
          </a:p>
          <a:p>
            <a:r>
              <a:rPr lang="cs-CZ" sz="2800" b="1" dirty="0" smtClean="0"/>
              <a:t> </a:t>
            </a:r>
            <a:r>
              <a:rPr lang="cs-CZ" sz="2800" b="1" dirty="0" smtClean="0"/>
              <a:t>           - </a:t>
            </a:r>
            <a:r>
              <a:rPr lang="cs-CZ" sz="2800" dirty="0" smtClean="0"/>
              <a:t>Každý akord má své zvláštní </a:t>
            </a:r>
            <a:r>
              <a:rPr lang="cs-CZ" sz="2800" dirty="0" smtClean="0"/>
              <a:t>jméno,    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              </a:t>
            </a:r>
            <a:r>
              <a:rPr lang="cs-CZ" sz="2800" dirty="0" smtClean="0"/>
              <a:t>to </a:t>
            </a:r>
            <a:r>
              <a:rPr lang="cs-CZ" sz="2800" dirty="0" smtClean="0"/>
              <a:t>se odvíjí </a:t>
            </a:r>
            <a:r>
              <a:rPr lang="cs-CZ" sz="2800" dirty="0" smtClean="0"/>
              <a:t>od tónů, ze kterých se</a:t>
            </a:r>
          </a:p>
          <a:p>
            <a:r>
              <a:rPr lang="cs-CZ" sz="2800" dirty="0" smtClean="0"/>
              <a:t>               </a:t>
            </a:r>
            <a:r>
              <a:rPr lang="cs-CZ" sz="2800" dirty="0" smtClean="0"/>
              <a:t>skládá a vzdáleností mezi </a:t>
            </a:r>
            <a:r>
              <a:rPr lang="cs-CZ" sz="2800" dirty="0" smtClean="0"/>
              <a:t>nimi</a:t>
            </a:r>
            <a:r>
              <a:rPr lang="cs-CZ" sz="2800" dirty="0" smtClean="0"/>
              <a:t>                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214282" y="2887682"/>
            <a:ext cx="72866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Kvintakord </a:t>
            </a:r>
            <a:r>
              <a:rPr lang="cs-CZ" sz="2800" b="1" dirty="0" smtClean="0"/>
              <a:t>– je </a:t>
            </a:r>
            <a:r>
              <a:rPr lang="cs-CZ" sz="2800" b="1" dirty="0" smtClean="0"/>
              <a:t>a</a:t>
            </a:r>
            <a:r>
              <a:rPr lang="cs-CZ" sz="2800" b="1" dirty="0" smtClean="0"/>
              <a:t>kord tvořen třemi tóny</a:t>
            </a:r>
          </a:p>
          <a:p>
            <a:r>
              <a:rPr lang="cs-CZ" sz="2800" b="1" dirty="0" smtClean="0"/>
              <a:t>Durový kvintakord-</a:t>
            </a:r>
            <a:r>
              <a:rPr lang="cs-CZ" sz="2800" dirty="0" smtClean="0"/>
              <a:t>skládající </a:t>
            </a:r>
            <a:r>
              <a:rPr lang="cs-CZ" sz="2800" dirty="0" smtClean="0"/>
              <a:t>se z velké tercie a malé </a:t>
            </a:r>
            <a:r>
              <a:rPr lang="cs-CZ" sz="2800" dirty="0" smtClean="0"/>
              <a:t>tercie</a:t>
            </a:r>
          </a:p>
          <a:p>
            <a:r>
              <a:rPr lang="cs-CZ" sz="2800" b="1" dirty="0" smtClean="0"/>
              <a:t>Mollový kvintakord-</a:t>
            </a:r>
            <a:r>
              <a:rPr lang="cs-CZ" sz="2800" dirty="0" smtClean="0"/>
              <a:t>vznikne položíme li na malou tercii </a:t>
            </a:r>
            <a:r>
              <a:rPr lang="cs-CZ" sz="2800" dirty="0" err="1" smtClean="0"/>
              <a:t>tercii</a:t>
            </a:r>
            <a:r>
              <a:rPr lang="cs-CZ" sz="2800" dirty="0" smtClean="0"/>
              <a:t> </a:t>
            </a:r>
            <a:r>
              <a:rPr lang="cs-CZ" sz="2800" dirty="0" smtClean="0"/>
              <a:t>velkou</a:t>
            </a:r>
          </a:p>
          <a:p>
            <a:r>
              <a:rPr lang="cs-CZ" sz="2800" b="1" dirty="0" smtClean="0"/>
              <a:t>Zvětšený kvintakord-</a:t>
            </a:r>
            <a:r>
              <a:rPr lang="cs-CZ" sz="2800" dirty="0" smtClean="0"/>
              <a:t>nám dají dvě velké tercie nad </a:t>
            </a:r>
            <a:r>
              <a:rPr lang="cs-CZ" sz="2800" dirty="0" smtClean="0"/>
              <a:t>sebou</a:t>
            </a:r>
          </a:p>
          <a:p>
            <a:r>
              <a:rPr lang="cs-CZ" sz="2800" b="1" dirty="0" smtClean="0"/>
              <a:t>Zmenšený kvintakord-</a:t>
            </a:r>
            <a:r>
              <a:rPr lang="cs-CZ" sz="2800" dirty="0" smtClean="0"/>
              <a:t>dostaneme složením dvou malých tercií</a:t>
            </a:r>
            <a:endParaRPr lang="cs-CZ" sz="2800" b="1" dirty="0" smtClean="0"/>
          </a:p>
        </p:txBody>
      </p:sp>
      <p:pic>
        <p:nvPicPr>
          <p:cNvPr id="5122" name="Picture 2" descr="http://zakladyhudebniteorie.ic.cz/images/durovy-kvintakor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8082" y="3500438"/>
            <a:ext cx="1533525" cy="781050"/>
          </a:xfrm>
          <a:prstGeom prst="rect">
            <a:avLst/>
          </a:prstGeom>
          <a:noFill/>
        </p:spPr>
      </p:pic>
      <p:pic>
        <p:nvPicPr>
          <p:cNvPr id="5124" name="Picture 4" descr="http://zakladyhudebniteorie.ic.cz/images/moll-kvintakor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4357694"/>
            <a:ext cx="1533525" cy="781050"/>
          </a:xfrm>
          <a:prstGeom prst="rect">
            <a:avLst/>
          </a:prstGeom>
          <a:noFill/>
        </p:spPr>
      </p:pic>
      <p:pic>
        <p:nvPicPr>
          <p:cNvPr id="5126" name="Picture 6" descr="zvětšený kvintakord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8082" y="5214950"/>
            <a:ext cx="1533525" cy="781051"/>
          </a:xfrm>
          <a:prstGeom prst="rect">
            <a:avLst/>
          </a:prstGeom>
          <a:noFill/>
        </p:spPr>
      </p:pic>
      <p:pic>
        <p:nvPicPr>
          <p:cNvPr id="5128" name="Picture 8" descr="zmenšený kvintakord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58082" y="6076949"/>
            <a:ext cx="1533525" cy="7810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Akord</a:t>
            </a:r>
            <a:endParaRPr lang="cs-CZ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5720" y="4929198"/>
            <a:ext cx="74295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Dominantní septakord</a:t>
            </a:r>
            <a:r>
              <a:rPr lang="cs-CZ" sz="2800" dirty="0" smtClean="0">
                <a:solidFill>
                  <a:srgbClr val="00B0F0"/>
                </a:solidFill>
              </a:rPr>
              <a:t>- </a:t>
            </a:r>
            <a:r>
              <a:rPr lang="cs-CZ" sz="2800" dirty="0" smtClean="0"/>
              <a:t>skládá se z durového kvintakordu, k němuž připojíme jednu malou tercii</a:t>
            </a:r>
            <a:endParaRPr lang="cs-CZ" sz="2800" b="1" u="sng" dirty="0"/>
          </a:p>
        </p:txBody>
      </p:sp>
      <p:sp>
        <p:nvSpPr>
          <p:cNvPr id="5" name="Obdélník 4"/>
          <p:cNvSpPr/>
          <p:nvPr/>
        </p:nvSpPr>
        <p:spPr>
          <a:xfrm>
            <a:off x="285720" y="1428736"/>
            <a:ext cx="850112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Septakord </a:t>
            </a:r>
            <a:r>
              <a:rPr lang="cs-CZ" sz="2800" b="1" dirty="0" smtClean="0"/>
              <a:t>–</a:t>
            </a:r>
            <a:r>
              <a:rPr lang="cs-CZ" sz="2800" dirty="0" smtClean="0"/>
              <a:t>označuje </a:t>
            </a:r>
            <a:r>
              <a:rPr lang="cs-CZ" sz="2800" dirty="0" smtClean="0"/>
              <a:t>souzvuk čtyř současně zahraných </a:t>
            </a:r>
            <a:r>
              <a:rPr lang="cs-CZ" sz="2800" dirty="0" smtClean="0">
                <a:hlinkClick r:id="rId2" action="ppaction://hlinkfile" tooltip="Tón"/>
              </a:rPr>
              <a:t>tónů</a:t>
            </a:r>
            <a:r>
              <a:rPr lang="cs-CZ" sz="2800" dirty="0" smtClean="0"/>
              <a:t>, které jsou navíc poskládány podle určitých harmonických pravidel – odpovídají požadavkům </a:t>
            </a:r>
            <a:r>
              <a:rPr lang="cs-CZ" sz="2800" dirty="0" smtClean="0">
                <a:hlinkClick r:id="rId3" action="ppaction://hlinkfile" tooltip="Terciový systém"/>
              </a:rPr>
              <a:t>terciového systému</a:t>
            </a:r>
            <a:endParaRPr lang="cs-CZ" sz="2800" dirty="0" smtClean="0"/>
          </a:p>
        </p:txBody>
      </p:sp>
      <p:pic>
        <p:nvPicPr>
          <p:cNvPr id="4098" name="Picture 2" descr="Septakord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3714752"/>
            <a:ext cx="6229350" cy="9429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14414" y="1142984"/>
            <a:ext cx="5857916" cy="2071702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 jakých tercií je tvořen durový kvintakord?</a:t>
            </a:r>
            <a:endParaRPr lang="cs-CZ" sz="2400" b="1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803083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 velké a malé tercie</a:t>
            </a:r>
            <a:endParaRPr lang="cs-CZ" sz="2400" b="1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Jak daleko jsou od sebe vzdáleny krajní tóny septakordu?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5643570" y="2786058"/>
            <a:ext cx="3286148" cy="1785950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 septimu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</a:t>
            </a:r>
            <a:r>
              <a:rPr lang="cs-CZ" sz="2400" dirty="0" smtClean="0"/>
              <a:t>.-5. -</a:t>
            </a:r>
            <a:r>
              <a:rPr lang="en-US" sz="1200" dirty="0" smtClean="0"/>
              <a:t> </a:t>
            </a:r>
            <a:r>
              <a:rPr lang="cs-CZ" sz="1200" dirty="0" smtClean="0"/>
              <a:t>AUTOR NEUVEDEN. 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26.11.2012]. Dostupný na WWW: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zakladyhudebniteorie.ic.cz/images/moll-kvintakord.jpg&amp;imgrefurl=http://zakladyhudebniteorie.ic.cz/akordy.htm&amp;usg=__HdKwO6zp6S7yjY6xu3BmycoAG5I=&amp;h=82&amp;w=161&amp;sz=36&amp;hl=cs&amp;start=1&amp;zoom=1&amp;tbnid=ZZLCdkVqD9PsXM:&amp;tbnh=50&amp;tbnw=98&amp;ei=u06zUNr0McfmtQaG_oGIBw&amp;prev=/search%3Fq%3Dmollov%25C3%25BD%2Bkvintakord%26um%3D1%26hl%3Dcs%26gbv%3D2%26rlz%3D1R2AURU_csCZ502%26tbm%3Disch&amp;um=1&amp;itbs=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1881</TotalTime>
  <Words>270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Anotace:</vt:lpstr>
      <vt:lpstr>Akord</vt:lpstr>
      <vt:lpstr>Akord</vt:lpstr>
      <vt:lpstr>Otázky a odpovědi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Učitelé</cp:lastModifiedBy>
  <cp:revision>197</cp:revision>
  <dcterms:created xsi:type="dcterms:W3CDTF">2011-03-22T17:13:23Z</dcterms:created>
  <dcterms:modified xsi:type="dcterms:W3CDTF">2012-11-26T11:32:50Z</dcterms:modified>
</cp:coreProperties>
</file>