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9"/>
  </p:notesMasterIdLst>
  <p:sldIdLst>
    <p:sldId id="270" r:id="rId2"/>
    <p:sldId id="269" r:id="rId3"/>
    <p:sldId id="257" r:id="rId4"/>
    <p:sldId id="258" r:id="rId5"/>
    <p:sldId id="271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252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EC350-1AA7-43E7-A711-53BFA60F3F90}">
      <dsp:nvSpPr>
        <dsp:cNvPr id="0" name=""/>
        <dsp:cNvSpPr/>
      </dsp:nvSpPr>
      <dsp:spPr>
        <a:xfrm>
          <a:off x="603916" y="2458"/>
          <a:ext cx="2782118" cy="13910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Rozloha </a:t>
          </a:r>
          <a:endParaRPr lang="cs-CZ" sz="5300" kern="1200" dirty="0"/>
        </a:p>
      </dsp:txBody>
      <dsp:txXfrm>
        <a:off x="644659" y="43201"/>
        <a:ext cx="2700632" cy="1309573"/>
      </dsp:txXfrm>
    </dsp:sp>
    <dsp:sp modelId="{D3D5D600-DE05-4AF5-B4DB-7846E093298D}">
      <dsp:nvSpPr>
        <dsp:cNvPr id="0" name=""/>
        <dsp:cNvSpPr/>
      </dsp:nvSpPr>
      <dsp:spPr>
        <a:xfrm>
          <a:off x="882128" y="1393518"/>
          <a:ext cx="278211" cy="10432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294"/>
              </a:lnTo>
              <a:lnTo>
                <a:pt x="278211" y="10432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0509C9-652A-453A-80EC-9121814F2D20}">
      <dsp:nvSpPr>
        <dsp:cNvPr id="0" name=""/>
        <dsp:cNvSpPr/>
      </dsp:nvSpPr>
      <dsp:spPr>
        <a:xfrm>
          <a:off x="1160340" y="1741282"/>
          <a:ext cx="2225694" cy="1391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44,4 mil. km</a:t>
          </a:r>
          <a:endParaRPr lang="cs-CZ" sz="3500" kern="1200" dirty="0"/>
        </a:p>
      </dsp:txBody>
      <dsp:txXfrm>
        <a:off x="1201083" y="1782025"/>
        <a:ext cx="2144208" cy="1309573"/>
      </dsp:txXfrm>
    </dsp:sp>
    <dsp:sp modelId="{7E86C0D8-19DF-498B-89E1-6427F8128FCB}">
      <dsp:nvSpPr>
        <dsp:cNvPr id="0" name=""/>
        <dsp:cNvSpPr/>
      </dsp:nvSpPr>
      <dsp:spPr>
        <a:xfrm>
          <a:off x="882128" y="1393518"/>
          <a:ext cx="278211" cy="27821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2118"/>
              </a:lnTo>
              <a:lnTo>
                <a:pt x="278211" y="27821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B4EA02-05E6-422E-A14C-6E85021A1FA4}">
      <dsp:nvSpPr>
        <dsp:cNvPr id="0" name=""/>
        <dsp:cNvSpPr/>
      </dsp:nvSpPr>
      <dsp:spPr>
        <a:xfrm>
          <a:off x="1160340" y="3480106"/>
          <a:ext cx="2225694" cy="1391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1/3 souše</a:t>
          </a:r>
          <a:endParaRPr lang="cs-CZ" sz="3500" kern="1200" dirty="0"/>
        </a:p>
      </dsp:txBody>
      <dsp:txXfrm>
        <a:off x="1201083" y="3520849"/>
        <a:ext cx="2144208" cy="1309573"/>
      </dsp:txXfrm>
    </dsp:sp>
    <dsp:sp modelId="{54458F02-F64E-4A7A-BB20-C97C3F2378F3}">
      <dsp:nvSpPr>
        <dsp:cNvPr id="0" name=""/>
        <dsp:cNvSpPr/>
      </dsp:nvSpPr>
      <dsp:spPr>
        <a:xfrm>
          <a:off x="4081564" y="2458"/>
          <a:ext cx="2782118" cy="13910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965" tIns="67310" rIns="100965" bIns="6731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300" kern="1200" dirty="0" smtClean="0"/>
            <a:t>Poloha </a:t>
          </a:r>
          <a:endParaRPr lang="cs-CZ" sz="5300" kern="1200" dirty="0"/>
        </a:p>
      </dsp:txBody>
      <dsp:txXfrm>
        <a:off x="4122307" y="43201"/>
        <a:ext cx="2700632" cy="1309573"/>
      </dsp:txXfrm>
    </dsp:sp>
    <dsp:sp modelId="{98127034-D4DC-495F-97F8-034F649D3DBC}">
      <dsp:nvSpPr>
        <dsp:cNvPr id="0" name=""/>
        <dsp:cNvSpPr/>
      </dsp:nvSpPr>
      <dsp:spPr>
        <a:xfrm>
          <a:off x="4359776" y="1393518"/>
          <a:ext cx="278211" cy="10432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294"/>
              </a:lnTo>
              <a:lnTo>
                <a:pt x="278211" y="10432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847879-6E17-417D-91C8-E23F8A17D0DE}">
      <dsp:nvSpPr>
        <dsp:cNvPr id="0" name=""/>
        <dsp:cNvSpPr/>
      </dsp:nvSpPr>
      <dsp:spPr>
        <a:xfrm>
          <a:off x="4637988" y="1741282"/>
          <a:ext cx="2225694" cy="1391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S polokoule</a:t>
          </a:r>
          <a:endParaRPr lang="cs-CZ" sz="3500" kern="1200" dirty="0"/>
        </a:p>
      </dsp:txBody>
      <dsp:txXfrm>
        <a:off x="4678731" y="1782025"/>
        <a:ext cx="2144208" cy="1309573"/>
      </dsp:txXfrm>
    </dsp:sp>
    <dsp:sp modelId="{D55AD7F0-CDFC-4319-B520-B02BCC36C95F}">
      <dsp:nvSpPr>
        <dsp:cNvPr id="0" name=""/>
        <dsp:cNvSpPr/>
      </dsp:nvSpPr>
      <dsp:spPr>
        <a:xfrm>
          <a:off x="4359776" y="1393518"/>
          <a:ext cx="278211" cy="27821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2118"/>
              </a:lnTo>
              <a:lnTo>
                <a:pt x="278211" y="278211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2DA263-804D-4551-92B0-ED3493D35D1A}">
      <dsp:nvSpPr>
        <dsp:cNvPr id="0" name=""/>
        <dsp:cNvSpPr/>
      </dsp:nvSpPr>
      <dsp:spPr>
        <a:xfrm>
          <a:off x="4637988" y="3480106"/>
          <a:ext cx="2225694" cy="13910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675" tIns="44450" rIns="66675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 polokoule</a:t>
          </a:r>
          <a:endParaRPr lang="cs-CZ" sz="3500" kern="1200" dirty="0"/>
        </a:p>
      </dsp:txBody>
      <dsp:txXfrm>
        <a:off x="4678731" y="3520849"/>
        <a:ext cx="2144208" cy="13095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CAC94C-AFC4-4614-8639-B9BD4B40823F}">
      <dsp:nvSpPr>
        <dsp:cNvPr id="0" name=""/>
        <dsp:cNvSpPr/>
      </dsp:nvSpPr>
      <dsp:spPr>
        <a:xfrm>
          <a:off x="911" y="0"/>
          <a:ext cx="2370087" cy="48736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Hranice s Afrikou</a:t>
          </a:r>
          <a:endParaRPr lang="cs-CZ" sz="3600" kern="1200" dirty="0"/>
        </a:p>
      </dsp:txBody>
      <dsp:txXfrm>
        <a:off x="911" y="0"/>
        <a:ext cx="2370087" cy="1462087"/>
      </dsp:txXfrm>
    </dsp:sp>
    <dsp:sp modelId="{EEC98C75-C857-4A5A-BAA6-14A1169C82B4}">
      <dsp:nvSpPr>
        <dsp:cNvPr id="0" name=""/>
        <dsp:cNvSpPr/>
      </dsp:nvSpPr>
      <dsp:spPr>
        <a:xfrm>
          <a:off x="237920" y="1463515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Suezský průplav</a:t>
          </a:r>
          <a:endParaRPr lang="cs-CZ" sz="2200" kern="1200" dirty="0"/>
        </a:p>
      </dsp:txBody>
      <dsp:txXfrm>
        <a:off x="280959" y="1506554"/>
        <a:ext cx="1809992" cy="1383386"/>
      </dsp:txXfrm>
    </dsp:sp>
    <dsp:sp modelId="{2E8F7B23-CBAE-44B4-9901-9AEEF67B85DE}">
      <dsp:nvSpPr>
        <dsp:cNvPr id="0" name=""/>
        <dsp:cNvSpPr/>
      </dsp:nvSpPr>
      <dsp:spPr>
        <a:xfrm>
          <a:off x="237920" y="3159051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Rudé moře</a:t>
          </a:r>
          <a:endParaRPr lang="cs-CZ" sz="2200" kern="1200" dirty="0"/>
        </a:p>
      </dsp:txBody>
      <dsp:txXfrm>
        <a:off x="280959" y="3202090"/>
        <a:ext cx="1809992" cy="1383386"/>
      </dsp:txXfrm>
    </dsp:sp>
    <dsp:sp modelId="{42CBF88B-EE9B-4B48-928A-38F93988B9C4}">
      <dsp:nvSpPr>
        <dsp:cNvPr id="0" name=""/>
        <dsp:cNvSpPr/>
      </dsp:nvSpPr>
      <dsp:spPr>
        <a:xfrm>
          <a:off x="2548756" y="0"/>
          <a:ext cx="2370087" cy="48736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Amerikou</a:t>
          </a:r>
          <a:endParaRPr lang="cs-CZ" sz="3600" kern="1200" dirty="0"/>
        </a:p>
      </dsp:txBody>
      <dsp:txXfrm>
        <a:off x="2548756" y="0"/>
        <a:ext cx="2370087" cy="1462087"/>
      </dsp:txXfrm>
    </dsp:sp>
    <dsp:sp modelId="{BEAD3978-3313-47B2-9C66-8618F51C16D3}">
      <dsp:nvSpPr>
        <dsp:cNvPr id="0" name=""/>
        <dsp:cNvSpPr/>
      </dsp:nvSpPr>
      <dsp:spPr>
        <a:xfrm>
          <a:off x="2785764" y="1463515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Tichý oceán</a:t>
          </a:r>
          <a:endParaRPr lang="cs-CZ" sz="2200" kern="1200" dirty="0"/>
        </a:p>
      </dsp:txBody>
      <dsp:txXfrm>
        <a:off x="2828803" y="1506554"/>
        <a:ext cx="1809992" cy="1383386"/>
      </dsp:txXfrm>
    </dsp:sp>
    <dsp:sp modelId="{06C28BFD-5B9D-4B17-B915-B8118D03A520}">
      <dsp:nvSpPr>
        <dsp:cNvPr id="0" name=""/>
        <dsp:cNvSpPr/>
      </dsp:nvSpPr>
      <dsp:spPr>
        <a:xfrm>
          <a:off x="2785764" y="3159051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Beringův průliv</a:t>
          </a:r>
          <a:endParaRPr lang="cs-CZ" sz="2200" kern="1200" dirty="0"/>
        </a:p>
      </dsp:txBody>
      <dsp:txXfrm>
        <a:off x="2828803" y="3202090"/>
        <a:ext cx="1809992" cy="1383386"/>
      </dsp:txXfrm>
    </dsp:sp>
    <dsp:sp modelId="{ED4D8026-2031-4C61-B436-274D3945E3BE}">
      <dsp:nvSpPr>
        <dsp:cNvPr id="0" name=""/>
        <dsp:cNvSpPr/>
      </dsp:nvSpPr>
      <dsp:spPr>
        <a:xfrm>
          <a:off x="5096600" y="0"/>
          <a:ext cx="2370087" cy="487362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Austrálií</a:t>
          </a:r>
          <a:endParaRPr lang="cs-CZ" sz="3600" kern="1200" dirty="0"/>
        </a:p>
      </dsp:txBody>
      <dsp:txXfrm>
        <a:off x="5096600" y="0"/>
        <a:ext cx="2370087" cy="1462087"/>
      </dsp:txXfrm>
    </dsp:sp>
    <dsp:sp modelId="{71FB58FB-D9A9-4B11-87AE-8420F85F3004}">
      <dsp:nvSpPr>
        <dsp:cNvPr id="0" name=""/>
        <dsp:cNvSpPr/>
      </dsp:nvSpPr>
      <dsp:spPr>
        <a:xfrm>
          <a:off x="5333609" y="1463515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Tichý oceán </a:t>
          </a:r>
          <a:endParaRPr lang="cs-CZ" sz="2200" kern="1200" dirty="0"/>
        </a:p>
      </dsp:txBody>
      <dsp:txXfrm>
        <a:off x="5376648" y="1506554"/>
        <a:ext cx="1809992" cy="1383386"/>
      </dsp:txXfrm>
    </dsp:sp>
    <dsp:sp modelId="{431E30D2-1DEF-4910-B329-1B8AC40FE79F}">
      <dsp:nvSpPr>
        <dsp:cNvPr id="0" name=""/>
        <dsp:cNvSpPr/>
      </dsp:nvSpPr>
      <dsp:spPr>
        <a:xfrm>
          <a:off x="5333609" y="3159051"/>
          <a:ext cx="1896070" cy="146946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Hlubokomoř</a:t>
          </a:r>
          <a:r>
            <a:rPr lang="cs-CZ" sz="2200" kern="1200" dirty="0" smtClean="0"/>
            <a:t>-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err="1" smtClean="0"/>
            <a:t>ské</a:t>
          </a:r>
          <a:r>
            <a:rPr lang="cs-CZ" sz="2200" kern="1200" dirty="0" smtClean="0"/>
            <a:t> příkopy</a:t>
          </a:r>
          <a:endParaRPr lang="cs-CZ" sz="2200" kern="1200" dirty="0"/>
        </a:p>
      </dsp:txBody>
      <dsp:txXfrm>
        <a:off x="5376648" y="3202090"/>
        <a:ext cx="1809992" cy="1383386"/>
      </dsp:txXfrm>
    </dsp:sp>
  </dsp:spTree>
</dsp:drawing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5" name="Zaoblený obdélník 4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857224" y="3500438"/>
            <a:ext cx="55370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VY_32_INOVACE_26_01_Z9_Skála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857224" y="3929066"/>
            <a:ext cx="24481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Globalizace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4357694"/>
            <a:ext cx="51700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 Definice, dopady na různé oblasti</a:t>
            </a:r>
            <a:endParaRPr lang="cs-CZ" sz="2000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bg1"/>
                </a:solidFill>
              </a:rPr>
              <a:t>Globalizace</a:t>
            </a:r>
            <a:endParaRPr lang="cs-CZ" sz="3200" b="1" dirty="0">
              <a:ln/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2928958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r>
              <a:rPr lang="cs-CZ" dirty="0" smtClean="0"/>
              <a:t>Prezentace seznámí žáky s pojmy jako je globalizace, integrace a jejich dopady na různé oblasti lidského života</a:t>
            </a:r>
          </a:p>
          <a:p>
            <a:endParaRPr lang="cs-CZ" dirty="0" smtClean="0"/>
          </a:p>
          <a:p>
            <a:r>
              <a:rPr lang="cs-CZ" dirty="0" smtClean="0"/>
              <a:t>Prezentace je určena pro žáky 9. třídy a pro interaktivní tabuli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Globalizace</a:t>
            </a:r>
            <a:endParaRPr lang="cs-CZ" u="sng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1285860"/>
            <a:ext cx="8715436" cy="132343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i="1" u="sng" dirty="0" smtClean="0">
                <a:solidFill>
                  <a:schemeClr val="bg1"/>
                </a:solidFill>
              </a:rPr>
              <a:t>Globalizace:</a:t>
            </a:r>
            <a:r>
              <a:rPr lang="cs-CZ" sz="4000" i="1" dirty="0" smtClean="0">
                <a:solidFill>
                  <a:schemeClr val="bg1"/>
                </a:solidFill>
              </a:rPr>
              <a:t> zvyšující se integrace na celosvětové úrovni</a:t>
            </a:r>
            <a:endParaRPr lang="cs-CZ" sz="4000" i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00100" y="3143248"/>
            <a:ext cx="7000924" cy="70788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000" b="1" i="1" u="sng" dirty="0" smtClean="0"/>
              <a:t>Integrace: </a:t>
            </a:r>
            <a:r>
              <a:rPr lang="cs-CZ" sz="4000" i="1" dirty="0" smtClean="0"/>
              <a:t>propojování</a:t>
            </a:r>
            <a:endParaRPr lang="cs-CZ" sz="4000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4282" y="4357694"/>
            <a:ext cx="8358246" cy="17543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Jde vlastně o postupné odstraňování překážek z mezinárodního pohybu lidí, zboží, peněz, ale i myšlenek a informací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1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Globalizace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5786" y="1214422"/>
            <a:ext cx="750099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Globalizace se dotýká různých oblastí lidského života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285992"/>
            <a:ext cx="8572560" cy="15696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u="sng" dirty="0" smtClean="0">
                <a:solidFill>
                  <a:srgbClr val="00B0F0"/>
                </a:solidFill>
              </a:rPr>
              <a:t>Globalizace ekonomiky: </a:t>
            </a:r>
            <a:r>
              <a:rPr lang="cs-CZ" sz="2400" dirty="0" smtClean="0"/>
              <a:t>integrace obchodních, finančních a pracovních trhů jednotlivých zemí</a:t>
            </a:r>
          </a:p>
          <a:p>
            <a:pPr marL="457200" indent="-457200"/>
            <a:r>
              <a:rPr lang="cs-CZ" sz="2400" dirty="0" smtClean="0"/>
              <a:t>       -hlavními aktéry jsou </a:t>
            </a:r>
            <a:r>
              <a:rPr lang="cs-CZ" sz="2400" dirty="0" smtClean="0">
                <a:solidFill>
                  <a:srgbClr val="00B0F0"/>
                </a:solidFill>
              </a:rPr>
              <a:t>NADNÁRODNÍ KORPORACE</a:t>
            </a:r>
            <a:endParaRPr lang="cs-CZ" sz="2400" dirty="0" smtClean="0">
              <a:solidFill>
                <a:schemeClr val="tx1"/>
              </a:solidFill>
            </a:endParaRP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     ( např. Škoda Auto, </a:t>
            </a:r>
            <a:r>
              <a:rPr lang="cs-CZ" sz="2400" dirty="0" err="1" smtClean="0">
                <a:solidFill>
                  <a:schemeClr val="tx1"/>
                </a:solidFill>
              </a:rPr>
              <a:t>Shell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Group</a:t>
            </a:r>
            <a:r>
              <a:rPr lang="cs-CZ" sz="2400" dirty="0" smtClean="0">
                <a:solidFill>
                  <a:schemeClr val="tx1"/>
                </a:solidFill>
              </a:rPr>
              <a:t>, Globus, </a:t>
            </a:r>
            <a:r>
              <a:rPr lang="cs-CZ" sz="2400" dirty="0" err="1" smtClean="0">
                <a:solidFill>
                  <a:schemeClr val="tx1"/>
                </a:solidFill>
              </a:rPr>
              <a:t>Billa</a:t>
            </a:r>
            <a:r>
              <a:rPr lang="cs-CZ" sz="2400" dirty="0" smtClean="0">
                <a:solidFill>
                  <a:schemeClr val="tx1"/>
                </a:solidFill>
              </a:rPr>
              <a:t>…)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58" y="4429132"/>
            <a:ext cx="857256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cs-CZ" sz="2400" b="1" u="sng" dirty="0" smtClean="0">
                <a:solidFill>
                  <a:srgbClr val="FF0000"/>
                </a:solidFill>
              </a:rPr>
              <a:t>Globalizace v politice:</a:t>
            </a:r>
            <a:r>
              <a:rPr lang="cs-CZ" sz="2400" dirty="0" smtClean="0">
                <a:solidFill>
                  <a:schemeClr val="tx1"/>
                </a:solidFill>
              </a:rPr>
              <a:t> přesun části rozhodovacích  </a:t>
            </a: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    pravomocí na nadnárodní úroveň</a:t>
            </a:r>
            <a:endParaRPr lang="cs-CZ" sz="2400" dirty="0">
              <a:solidFill>
                <a:srgbClr val="FF0000"/>
              </a:solidFill>
            </a:endParaRPr>
          </a:p>
          <a:p>
            <a:pPr marL="457200" indent="-457200"/>
            <a:r>
              <a:rPr lang="cs-CZ" sz="2400" dirty="0" smtClean="0">
                <a:solidFill>
                  <a:srgbClr val="FF0000"/>
                </a:solidFill>
              </a:rPr>
              <a:t>       </a:t>
            </a:r>
            <a:r>
              <a:rPr lang="cs-CZ" sz="2400" dirty="0" smtClean="0">
                <a:solidFill>
                  <a:schemeClr val="tx1"/>
                </a:solidFill>
              </a:rPr>
              <a:t>- </a:t>
            </a:r>
            <a:r>
              <a:rPr lang="cs-CZ" sz="2400" dirty="0" smtClean="0">
                <a:solidFill>
                  <a:srgbClr val="FF0000"/>
                </a:solidFill>
              </a:rPr>
              <a:t>MEZINÁRODNÍ INSTITUCE-</a:t>
            </a:r>
            <a:r>
              <a:rPr lang="cs-CZ" sz="2400" dirty="0" smtClean="0">
                <a:solidFill>
                  <a:schemeClr val="tx1"/>
                </a:solidFill>
              </a:rPr>
              <a:t> mají pouze omezený geografický rozsah (např. OSN, Světová banka…)</a:t>
            </a:r>
          </a:p>
        </p:txBody>
      </p:sp>
    </p:spTree>
    <p:extLst>
      <p:ext uri="{BB962C8B-B14F-4D97-AF65-F5344CB8AC3E}">
        <p14:creationId xmlns:p14="http://schemas.microsoft.com/office/powerpoint/2010/main" xmlns="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1214422"/>
            <a:ext cx="750099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Globalizace se dotýká různých oblastí lidského života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58" y="2000240"/>
            <a:ext cx="8572560" cy="230832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u="sng" dirty="0" smtClean="0">
                <a:solidFill>
                  <a:srgbClr val="00B050"/>
                </a:solidFill>
              </a:rPr>
              <a:t>Globalizace v sociální oblasti: </a:t>
            </a:r>
            <a:r>
              <a:rPr lang="cs-CZ" sz="2400" dirty="0" smtClean="0"/>
              <a:t>nárůst sociálních kontaktů mezi lidmi s různých částí světa</a:t>
            </a:r>
          </a:p>
          <a:p>
            <a:pPr marL="457200" indent="-457200"/>
            <a:r>
              <a:rPr lang="cs-CZ" sz="2400" dirty="0" smtClean="0"/>
              <a:t>       - </a:t>
            </a:r>
            <a:r>
              <a:rPr lang="cs-CZ" sz="2400" dirty="0" smtClean="0">
                <a:solidFill>
                  <a:srgbClr val="00B050"/>
                </a:solidFill>
              </a:rPr>
              <a:t>GLOBÁLNÍ SOCIÁLNÍ TŘÍDY-</a:t>
            </a:r>
            <a:r>
              <a:rPr lang="cs-CZ" sz="2400" dirty="0" smtClean="0">
                <a:solidFill>
                  <a:schemeClr val="tx1"/>
                </a:solidFill>
              </a:rPr>
              <a:t> dochází zde k velkému rozdílu mezi zeměmi, které se do globalizace zapojují a které ne</a:t>
            </a:r>
            <a:endParaRPr lang="cs-CZ" sz="2400" dirty="0" smtClean="0">
              <a:solidFill>
                <a:srgbClr val="00B050"/>
              </a:solidFill>
            </a:endParaRP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     (Olympijské hry, světové výstavy…)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4714884"/>
            <a:ext cx="8572560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AutoNum type="arabicPeriod" startAt="2"/>
            </a:pPr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</a:rPr>
              <a:t>Globalizace v </a:t>
            </a:r>
            <a:r>
              <a:rPr lang="cs-CZ" sz="2400" b="1" u="sng" dirty="0" err="1" smtClean="0">
                <a:solidFill>
                  <a:schemeClr val="accent3">
                    <a:lumMod val="75000"/>
                  </a:schemeClr>
                </a:solidFill>
              </a:rPr>
              <a:t>kultuní</a:t>
            </a:r>
            <a:r>
              <a:rPr lang="cs-CZ" sz="2400" b="1" u="sng" dirty="0" smtClean="0">
                <a:solidFill>
                  <a:schemeClr val="accent3">
                    <a:lumMod val="75000"/>
                  </a:schemeClr>
                </a:solidFill>
              </a:rPr>
              <a:t> rozmanitosti: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celosvětové rozšíření vzorců spotřebního chování, životního stylu, způsobů propagace...</a:t>
            </a: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    - (např. pojídání popcornu v kině, návštěvy </a:t>
            </a:r>
            <a:r>
              <a:rPr lang="cs-CZ" sz="2400" dirty="0" err="1" smtClean="0">
                <a:solidFill>
                  <a:schemeClr val="tx1"/>
                </a:solidFill>
              </a:rPr>
              <a:t>McDonald</a:t>
            </a:r>
            <a:r>
              <a:rPr lang="cs-CZ" sz="2400" dirty="0" smtClean="0">
                <a:solidFill>
                  <a:schemeClr val="tx1"/>
                </a:solidFill>
              </a:rPr>
              <a:t>´s, nákup značkového zboží…)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5786" y="1214422"/>
            <a:ext cx="750099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Globalizace se dotýká různých oblastí lidského života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7158" y="2285992"/>
            <a:ext cx="8572560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Globalizace ekologie: </a:t>
            </a:r>
            <a:r>
              <a:rPr lang="cs-CZ" sz="2400" dirty="0" smtClean="0">
                <a:solidFill>
                  <a:schemeClr val="tx1"/>
                </a:solidFill>
              </a:rPr>
              <a:t>zvyšující se nároky na ochranu přírody na celosvětové úrovni</a:t>
            </a:r>
          </a:p>
          <a:p>
            <a:pPr marL="457200" indent="-457200"/>
            <a:r>
              <a:rPr lang="cs-CZ" sz="2400" dirty="0" smtClean="0"/>
              <a:t>       -vytvářejí se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EKOLOGICKÉ INSTITUCE </a:t>
            </a:r>
            <a:r>
              <a:rPr lang="cs-CZ" sz="2400" dirty="0" smtClean="0">
                <a:solidFill>
                  <a:schemeClr val="tx1"/>
                </a:solidFill>
              </a:rPr>
              <a:t>což se dá považovat za součást globalizace světové politiky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/>
            <a:r>
              <a:rPr lang="cs-CZ" sz="2400" dirty="0" smtClean="0">
                <a:solidFill>
                  <a:schemeClr val="tx1"/>
                </a:solidFill>
              </a:rPr>
              <a:t>        (např. Greenpeace, Kjótský protokol…)</a:t>
            </a:r>
            <a:endParaRPr lang="cs-CZ" sz="24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400" dirty="0" smtClean="0"/>
              <a:t>NOVOTNÝ, Josef a kol. </a:t>
            </a:r>
            <a:r>
              <a:rPr lang="cs-CZ" sz="1400" i="1" dirty="0" smtClean="0"/>
              <a:t>Zeměpis 9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2008, ISBN 978-80-7238-590-4.</a:t>
            </a:r>
            <a:endParaRPr lang="cs-CZ" sz="1300" b="1" u="sng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1574</TotalTime>
  <Words>327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Urbanistický</vt:lpstr>
      <vt:lpstr>Snímek 1</vt:lpstr>
      <vt:lpstr>Anotace:</vt:lpstr>
      <vt:lpstr>Globalizace</vt:lpstr>
      <vt:lpstr>Globalizace</vt:lpstr>
      <vt:lpstr>Snímek 5</vt:lpstr>
      <vt:lpstr>Snímek 6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156</cp:revision>
  <dcterms:created xsi:type="dcterms:W3CDTF">2011-03-22T17:13:23Z</dcterms:created>
  <dcterms:modified xsi:type="dcterms:W3CDTF">2012-10-27T07:54:26Z</dcterms:modified>
</cp:coreProperties>
</file>