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1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39857-24FD-4565-B5F0-FB8E068181CA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58F8BC-36C5-411E-89FF-039E748B84F5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Asie</a:t>
          </a:r>
          <a:endParaRPr lang="cs-CZ" sz="2800" kern="1200" dirty="0"/>
        </a:p>
      </dsp:txBody>
      <dsp:txXfrm>
        <a:off x="39574" y="332442"/>
        <a:ext cx="1966637" cy="1151327"/>
      </dsp:txXfrm>
    </dsp:sp>
    <dsp:sp modelId="{511D4F0E-16DA-4160-B97F-C0EE4F72BA84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B5CE2A-0C70-4968-8E80-20A0746920AB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Arabský</a:t>
          </a:r>
          <a:endParaRPr lang="cs-CZ" sz="2800" kern="1200" dirty="0"/>
        </a:p>
      </dsp:txBody>
      <dsp:txXfrm>
        <a:off x="39574" y="1861148"/>
        <a:ext cx="1966637" cy="1151327"/>
      </dsp:txXfrm>
    </dsp:sp>
    <dsp:sp modelId="{87A5814C-F97A-4369-B929-E706155123C4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61170C-7980-4B0F-A259-610A361EEF5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Přední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39574" y="3389855"/>
        <a:ext cx="1966637" cy="1151327"/>
      </dsp:txXfrm>
    </dsp:sp>
    <dsp:sp modelId="{314223CE-1CF0-4AB3-B700-995D98B0D3DE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B7AAE0-5D00-4695-B1C6-050870BF25B7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Korejský</a:t>
          </a:r>
          <a:endParaRPr lang="cs-CZ" sz="2800" kern="1200" dirty="0"/>
        </a:p>
      </dsp:txBody>
      <dsp:txXfrm>
        <a:off x="2750481" y="3389855"/>
        <a:ext cx="1966637" cy="1151327"/>
      </dsp:txXfrm>
    </dsp:sp>
    <dsp:sp modelId="{07FE84C9-88C9-4C6C-9563-46834CDCFE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41E6EA-0F41-45A3-A205-D80B9D20A476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Malajský</a:t>
          </a:r>
          <a:endParaRPr lang="cs-CZ" sz="2800" kern="1200" dirty="0"/>
        </a:p>
      </dsp:txBody>
      <dsp:txXfrm>
        <a:off x="2750481" y="1861148"/>
        <a:ext cx="1966637" cy="1151327"/>
      </dsp:txXfrm>
    </dsp:sp>
    <dsp:sp modelId="{D139AD0D-CF9B-4818-A1D8-294C815DB57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ECCEE9-32A5-43BF-9F85-24BA085C7CD9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2750481" y="332442"/>
        <a:ext cx="1966637" cy="1151327"/>
      </dsp:txXfrm>
    </dsp:sp>
    <dsp:sp modelId="{F7E01CDA-1643-4884-8AA6-B7C6B6B41EEA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4B70241-6208-4561-992A-C82D021373A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Kamčatka</a:t>
          </a:r>
          <a:endParaRPr lang="cs-CZ" sz="2800" kern="1200" dirty="0"/>
        </a:p>
      </dsp:txBody>
      <dsp:txXfrm>
        <a:off x="5461387" y="332442"/>
        <a:ext cx="1966637" cy="1151327"/>
      </dsp:txXfrm>
    </dsp:sp>
    <dsp:sp modelId="{C9916D3B-E2B6-4E2B-AB5E-86FCD2932ED7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5AF28-0C9D-4053-B524-E01FF30C9D3A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Čukotský</a:t>
          </a:r>
          <a:endParaRPr lang="cs-CZ" sz="2800" kern="1200" dirty="0"/>
        </a:p>
      </dsp:txBody>
      <dsp:txXfrm>
        <a:off x="5461387" y="1861148"/>
        <a:ext cx="1966637" cy="1151327"/>
      </dsp:txXfrm>
    </dsp:sp>
    <dsp:sp modelId="{F17BDF93-1D8E-46D1-ADCC-AD232CF84E7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Tajmyr</a:t>
          </a:r>
          <a:endParaRPr lang="cs-CZ" sz="2800" kern="1200" dirty="0"/>
        </a:p>
      </dsp:txBody>
      <dsp:txXfrm>
        <a:off x="5461387" y="3389855"/>
        <a:ext cx="1966637" cy="1151327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77123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VY_32_INOVACE_26_03_Z9_Skála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79864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400" dirty="0" smtClean="0"/>
              <a:t>Globalizace</a:t>
            </a:r>
            <a:r>
              <a:rPr lang="cs-CZ" sz="2400" dirty="0" smtClean="0"/>
              <a:t>, vyspělost zemí a státy Evropy - test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75216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000" dirty="0" smtClean="0"/>
              <a:t>Globalizace</a:t>
            </a:r>
            <a:r>
              <a:rPr lang="cs-CZ" sz="2000" dirty="0" smtClean="0"/>
              <a:t>, vyspělost zemí, </a:t>
            </a:r>
            <a:r>
              <a:rPr lang="cs-CZ" sz="2000" dirty="0" smtClean="0"/>
              <a:t>vlajky a státy EU - test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V testu musí žáci vysvětlit pojmy, jako globalizace, integrace…</a:t>
            </a:r>
          </a:p>
          <a:p>
            <a:r>
              <a:rPr lang="cs-CZ" sz="2000" dirty="0" smtClean="0"/>
              <a:t>Vysvětlí jejich dopady na různé oblasti lidského života</a:t>
            </a:r>
          </a:p>
          <a:p>
            <a:r>
              <a:rPr lang="cs-CZ" sz="2000" dirty="0" smtClean="0"/>
              <a:t>Poznávají některé vlajky států EU</a:t>
            </a:r>
          </a:p>
          <a:p>
            <a:r>
              <a:rPr lang="cs-CZ" sz="2000" dirty="0" smtClean="0"/>
              <a:t>Ze slepé mapy poznávají umístění států v Evropě</a:t>
            </a:r>
          </a:p>
          <a:p>
            <a:r>
              <a:rPr lang="cs-CZ" sz="2000" dirty="0" smtClean="0"/>
              <a:t>Své znalosti si mohou zpětně ověřit v řešení testu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Co je to globalizace? (definice)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2928934"/>
            <a:ext cx="70009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Co je to integrace?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3714752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V jakých oblastech našeho života můžeme sledovat globalizační procesy + příklady?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Co je to HDP a IRL? (definice)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9" grpId="1" animBg="1"/>
      <p:bldP spid="10" grpId="0"/>
      <p:bldP spid="11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1214422"/>
            <a:ext cx="600079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státní vlajky </a:t>
            </a:r>
            <a:endParaRPr lang="cs-CZ" sz="2400" i="1" dirty="0">
              <a:solidFill>
                <a:schemeClr val="bg1"/>
              </a:solidFill>
            </a:endParaRPr>
          </a:p>
        </p:txBody>
      </p:sp>
      <p:pic>
        <p:nvPicPr>
          <p:cNvPr id="3" name="Picture 2" descr="File:Flag of Romania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285992"/>
            <a:ext cx="1987533" cy="132502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7158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pic>
        <p:nvPicPr>
          <p:cNvPr id="19460" name="Picture 4" descr="File:Flag of Belgium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2357430"/>
            <a:ext cx="1928825" cy="13302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43438" y="271462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pic>
        <p:nvPicPr>
          <p:cNvPr id="19462" name="Picture 6" descr="File:Flag of Spain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4500570"/>
            <a:ext cx="2035922" cy="135728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57158" y="500063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pic>
        <p:nvPicPr>
          <p:cNvPr id="19464" name="Picture 8" descr="File:Flag of Slovenia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4429132"/>
            <a:ext cx="2071702" cy="139302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572000" y="485776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  <p:bldP spid="10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001056" cy="785818"/>
          </a:xfr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ve 3. části testu napište dle mapy o jaký stát Evropy se jedná </a:t>
            </a:r>
            <a:endParaRPr lang="cs-CZ" sz="2400" i="1" dirty="0">
              <a:solidFill>
                <a:schemeClr val="bg1"/>
              </a:solidFill>
            </a:endParaRPr>
          </a:p>
        </p:txBody>
      </p:sp>
      <p:pic>
        <p:nvPicPr>
          <p:cNvPr id="4" name="Picture 2" descr="http://skolnivyuka.ic.cz/Zemepis/8.trida/slepa-map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857364"/>
            <a:ext cx="5500726" cy="485775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500562" y="2928934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564357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0364" y="414338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43570" y="48577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85984" y="2357430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4810" y="52149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43372" y="435769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6200000" flipH="1">
            <a:off x="3571868" y="4143380"/>
            <a:ext cx="428628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428992" y="3714752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28" name="Přímá spojovací šipka 27"/>
          <p:cNvCxnSpPr/>
          <p:nvPr/>
        </p:nvCxnSpPr>
        <p:spPr>
          <a:xfrm rot="16200000" flipH="1">
            <a:off x="2250265" y="3750471"/>
            <a:ext cx="571504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071670" y="335756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29190" y="485776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cxnSp>
        <p:nvCxnSpPr>
          <p:cNvPr id="36" name="Přímá spojovací šipka 35"/>
          <p:cNvCxnSpPr>
            <a:stCxn id="39" idx="2"/>
          </p:cNvCxnSpPr>
          <p:nvPr/>
        </p:nvCxnSpPr>
        <p:spPr>
          <a:xfrm rot="16200000" flipH="1">
            <a:off x="3439395" y="3153651"/>
            <a:ext cx="630800" cy="9200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071802" y="2928934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2643182"/>
            <a:ext cx="7000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Co je to integrace?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500438"/>
            <a:ext cx="66437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3. V jakých oblastech našeho života můžeme sledovat     globalizační procesy + příklady?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072074"/>
            <a:ext cx="67866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 Co je to HDP a IRL? (definice)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285720" y="1500174"/>
            <a:ext cx="45720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1. Co je to globalizace? (definice)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57158" y="2214554"/>
            <a:ext cx="6572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zvyšující se propojování na celosvětové úrovni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7158" y="3071810"/>
            <a:ext cx="4286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propojování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4286256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-politika (různé organizace – OSN, OPEC, EU..), kultura (životní styl…)</a:t>
            </a:r>
          </a:p>
          <a:p>
            <a:r>
              <a:rPr lang="cs-CZ" sz="2000" dirty="0" smtClean="0"/>
              <a:t>  ekologie ( přírodní rezervace…)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58" y="5572140"/>
            <a:ext cx="8929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HDP- hrubý domácí produkt- celková hodnota zboží a služeb za dané období</a:t>
            </a:r>
          </a:p>
          <a:p>
            <a:r>
              <a:rPr lang="cs-CZ" sz="2000" dirty="0" smtClean="0"/>
              <a:t>IRL – index lidského rozvoje – zahrnuje také neekonomické ukazatele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6" grpId="0"/>
      <p:bldP spid="17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pic>
        <p:nvPicPr>
          <p:cNvPr id="13" name="Picture 2" descr="File:Flag of Romania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285992"/>
            <a:ext cx="1987533" cy="132502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57158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pic>
        <p:nvPicPr>
          <p:cNvPr id="15" name="Picture 4" descr="File:Flag of Belgium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2357430"/>
            <a:ext cx="1928825" cy="1330201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643438" y="271462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pic>
        <p:nvPicPr>
          <p:cNvPr id="17" name="Picture 6" descr="File:Flag of Spain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4500570"/>
            <a:ext cx="2035922" cy="1357281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7158" y="500063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pic>
        <p:nvPicPr>
          <p:cNvPr id="19" name="Picture 8" descr="File:Flag of Slovenia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4429132"/>
            <a:ext cx="2071702" cy="1393025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4572000" y="485776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00100" y="164305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Rumunsko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72132" y="1714488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00100" y="3857628"/>
            <a:ext cx="1225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29256" y="3857628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Slovinsko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6" grpId="0"/>
      <p:bldP spid="18" grpId="0"/>
      <p:bldP spid="20" grpId="0"/>
      <p:bldP spid="21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pic>
        <p:nvPicPr>
          <p:cNvPr id="28" name="Picture 2" descr="http://skolnivyuka.ic.cz/Zemepis/8.trida/slepa-map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857364"/>
            <a:ext cx="5500726" cy="4857751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4500562" y="2928934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00298" y="564357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000364" y="414338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643570" y="48577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85984" y="2357430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14810" y="52149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143372" y="435769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 rot="16200000" flipH="1">
            <a:off x="3571868" y="4143380"/>
            <a:ext cx="428628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3428992" y="3714752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38" name="Přímá spojovací šipka 37"/>
          <p:cNvCxnSpPr/>
          <p:nvPr/>
        </p:nvCxnSpPr>
        <p:spPr>
          <a:xfrm rot="16200000" flipH="1">
            <a:off x="2250265" y="3750471"/>
            <a:ext cx="571504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2071670" y="335756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929190" y="485776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cxnSp>
        <p:nvCxnSpPr>
          <p:cNvPr id="41" name="Přímá spojovací šipka 40"/>
          <p:cNvCxnSpPr>
            <a:stCxn id="42" idx="2"/>
          </p:cNvCxnSpPr>
          <p:nvPr/>
        </p:nvCxnSpPr>
        <p:spPr>
          <a:xfrm rot="16200000" flipH="1">
            <a:off x="3439395" y="3153651"/>
            <a:ext cx="630800" cy="9200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071802" y="2928934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86644" y="2357430"/>
            <a:ext cx="18573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Švédsko</a:t>
            </a:r>
          </a:p>
          <a:p>
            <a:pPr marL="342900" indent="-342900">
              <a:buAutoNum type="arabicPeriod"/>
            </a:pPr>
            <a:r>
              <a:rPr lang="cs-CZ" dirty="0" smtClean="0"/>
              <a:t>Španělsko</a:t>
            </a:r>
          </a:p>
          <a:p>
            <a:pPr marL="342900" indent="-342900">
              <a:buAutoNum type="arabicPeriod"/>
            </a:pPr>
            <a:r>
              <a:rPr lang="cs-CZ" dirty="0" smtClean="0"/>
              <a:t>Anglie</a:t>
            </a:r>
          </a:p>
          <a:p>
            <a:pPr marL="342900" indent="-342900">
              <a:buAutoNum type="arabicPeriod"/>
            </a:pPr>
            <a:r>
              <a:rPr lang="cs-CZ" dirty="0" smtClean="0"/>
              <a:t>Rumunsko</a:t>
            </a:r>
          </a:p>
          <a:p>
            <a:pPr marL="342900" indent="-342900">
              <a:buAutoNum type="arabicPeriod"/>
            </a:pPr>
            <a:r>
              <a:rPr lang="cs-CZ" dirty="0" smtClean="0"/>
              <a:t>Island</a:t>
            </a:r>
          </a:p>
          <a:p>
            <a:pPr marL="342900" indent="-342900">
              <a:buAutoNum type="arabicPeriod"/>
            </a:pPr>
            <a:r>
              <a:rPr lang="cs-CZ" dirty="0" smtClean="0"/>
              <a:t>Itálie</a:t>
            </a:r>
          </a:p>
          <a:p>
            <a:pPr marL="342900" indent="-342900">
              <a:buAutoNum type="arabicPeriod"/>
            </a:pPr>
            <a:r>
              <a:rPr lang="cs-CZ" dirty="0" smtClean="0"/>
              <a:t>Německo</a:t>
            </a:r>
          </a:p>
          <a:p>
            <a:pPr marL="342900" indent="-342900">
              <a:buAutoNum type="arabicPeriod"/>
            </a:pPr>
            <a:r>
              <a:rPr lang="cs-CZ" dirty="0" smtClean="0"/>
              <a:t>Nizozemsko</a:t>
            </a:r>
          </a:p>
          <a:p>
            <a:pPr marL="342900" indent="-342900">
              <a:buAutoNum type="arabicPeriod"/>
            </a:pPr>
            <a:r>
              <a:rPr lang="cs-CZ" dirty="0" smtClean="0"/>
              <a:t>Irsko</a:t>
            </a:r>
          </a:p>
          <a:p>
            <a:pPr marL="342900" indent="-342900">
              <a:buAutoNum type="arabicPeriod"/>
            </a:pPr>
            <a:r>
              <a:rPr lang="cs-CZ" dirty="0" smtClean="0"/>
              <a:t>Maďarsko</a:t>
            </a:r>
          </a:p>
          <a:p>
            <a:pPr marL="342900" indent="-342900">
              <a:buAutoNum type="arabicPeriod"/>
            </a:pPr>
            <a:r>
              <a:rPr lang="cs-CZ" dirty="0" smtClean="0"/>
              <a:t>Dánsko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smtClean="0"/>
              <a:t>, 2008, ISBN 978-80-7238-590-4.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7.10.2012]. Dostupný na WWW: &lt;http://commons.wikimedia.org/w/index.php?title=File:Flag_of_Romania.svg&amp;page=1&amp;uselang=cs&gt;.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7.10.2012]. Dostupný na WWW: &lt;http://commons.wikimedia.org/w/index.php?title=File:Flag_of_Belgium.svg&amp;page=1&amp;uselang=cs&gt;.</a:t>
            </a:r>
          </a:p>
          <a:p>
            <a:pPr marL="0" indent="0">
              <a:buNone/>
            </a:pPr>
            <a:r>
              <a:rPr lang="cs-CZ" sz="2400" dirty="0" smtClean="0"/>
              <a:t>Obr.3.-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7.10.2012]. Dostupný na WWW: &lt;http://commons.wikimedia.org/w/index.php?title=File:Flag_of_Spain.svg&amp;page=1&amp;uselang=cs&gt;.</a:t>
            </a:r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7.10.2012]. Dostupný na WWW: &lt;http://commons.wikimedia.org/w/index.php?title=File:Flag_of_Slovenia.svg&amp;page=1&gt;.</a:t>
            </a:r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AUTOR NEZNÁMÝ.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8.10.2012]. Dostupný na WWW: &lt;http://www.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sk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=617&amp;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=2iWjAsn8ISCQ-M:&amp;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skolnivyuka.ic.cz/Zemepis/8.trida/Evropa.htm&amp;docid=bCNktQHyIp0q-M&amp;imgurl=http://skolnivyuka.ic.cz/Zemepis/8.trida/slepa-mapa.jpg&amp;w=481&amp;h=510&amp;ei=yfhyUPyWOIfO4QSLmYGgBg&amp;zoom=1&amp;iact=rc&amp;dur=624&amp;sig=114704839506001084051&amp;page=1&amp;tbnh=121&amp;tbnw=114&amp;start=0&amp;ndsp=18&amp;ved=1t:429,r:5,s:0,i:86&amp;tx=81&amp;ty=54&gt;.</a:t>
            </a:r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1502</TotalTime>
  <Words>403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Anotace:</vt:lpstr>
      <vt:lpstr>Test – 1. část</vt:lpstr>
      <vt:lpstr>Test – 2. část </vt:lpstr>
      <vt:lpstr>Test – 3. část</vt:lpstr>
      <vt:lpstr>Správné odpovědi</vt:lpstr>
      <vt:lpstr>Test – 2. část </vt:lpstr>
      <vt:lpstr>Test – 3. část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140</cp:revision>
  <dcterms:created xsi:type="dcterms:W3CDTF">2011-03-22T17:13:23Z</dcterms:created>
  <dcterms:modified xsi:type="dcterms:W3CDTF">2012-10-27T09:36:33Z</dcterms:modified>
</cp:coreProperties>
</file>