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1"/>
  </p:notesMasterIdLst>
  <p:sldIdLst>
    <p:sldId id="270" r:id="rId2"/>
    <p:sldId id="269" r:id="rId3"/>
    <p:sldId id="257" r:id="rId4"/>
    <p:sldId id="273" r:id="rId5"/>
    <p:sldId id="275" r:id="rId6"/>
    <p:sldId id="276" r:id="rId7"/>
    <p:sldId id="277" r:id="rId8"/>
    <p:sldId id="278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1887" autoAdjust="0"/>
  </p:normalViewPr>
  <p:slideViewPr>
    <p:cSldViewPr>
      <p:cViewPr>
        <p:scale>
          <a:sx n="76" d="100"/>
          <a:sy n="76" d="100"/>
        </p:scale>
        <p:origin x="318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EC350-1AA7-43E7-A711-53BFA60F3F90}">
      <dsp:nvSpPr>
        <dsp:cNvPr id="0" name=""/>
        <dsp:cNvSpPr/>
      </dsp:nvSpPr>
      <dsp:spPr>
        <a:xfrm>
          <a:off x="603916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Rozloha </a:t>
          </a:r>
          <a:endParaRPr lang="cs-CZ" sz="5300" kern="1200" dirty="0"/>
        </a:p>
      </dsp:txBody>
      <dsp:txXfrm>
        <a:off x="644659" y="43201"/>
        <a:ext cx="2700632" cy="1309573"/>
      </dsp:txXfrm>
    </dsp:sp>
    <dsp:sp modelId="{D3D5D600-DE05-4AF5-B4DB-7846E093298D}">
      <dsp:nvSpPr>
        <dsp:cNvPr id="0" name=""/>
        <dsp:cNvSpPr/>
      </dsp:nvSpPr>
      <dsp:spPr>
        <a:xfrm>
          <a:off x="882128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0509C9-652A-453A-80EC-9121814F2D20}">
      <dsp:nvSpPr>
        <dsp:cNvPr id="0" name=""/>
        <dsp:cNvSpPr/>
      </dsp:nvSpPr>
      <dsp:spPr>
        <a:xfrm>
          <a:off x="1160340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44,4 mil. km</a:t>
          </a:r>
          <a:endParaRPr lang="cs-CZ" sz="3500" kern="1200" dirty="0"/>
        </a:p>
      </dsp:txBody>
      <dsp:txXfrm>
        <a:off x="1201083" y="1782025"/>
        <a:ext cx="2144208" cy="1309573"/>
      </dsp:txXfrm>
    </dsp:sp>
    <dsp:sp modelId="{7E86C0D8-19DF-498B-89E1-6427F8128FCB}">
      <dsp:nvSpPr>
        <dsp:cNvPr id="0" name=""/>
        <dsp:cNvSpPr/>
      </dsp:nvSpPr>
      <dsp:spPr>
        <a:xfrm>
          <a:off x="882128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B4EA02-05E6-422E-A14C-6E85021A1FA4}">
      <dsp:nvSpPr>
        <dsp:cNvPr id="0" name=""/>
        <dsp:cNvSpPr/>
      </dsp:nvSpPr>
      <dsp:spPr>
        <a:xfrm>
          <a:off x="1160340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1/3 souše</a:t>
          </a:r>
          <a:endParaRPr lang="cs-CZ" sz="3500" kern="1200" dirty="0"/>
        </a:p>
      </dsp:txBody>
      <dsp:txXfrm>
        <a:off x="1201083" y="3520849"/>
        <a:ext cx="2144208" cy="1309573"/>
      </dsp:txXfrm>
    </dsp:sp>
    <dsp:sp modelId="{54458F02-F64E-4A7A-BB20-C97C3F2378F3}">
      <dsp:nvSpPr>
        <dsp:cNvPr id="0" name=""/>
        <dsp:cNvSpPr/>
      </dsp:nvSpPr>
      <dsp:spPr>
        <a:xfrm>
          <a:off x="4081564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Poloha </a:t>
          </a:r>
          <a:endParaRPr lang="cs-CZ" sz="5300" kern="1200" dirty="0"/>
        </a:p>
      </dsp:txBody>
      <dsp:txXfrm>
        <a:off x="4122307" y="43201"/>
        <a:ext cx="2700632" cy="1309573"/>
      </dsp:txXfrm>
    </dsp:sp>
    <dsp:sp modelId="{98127034-D4DC-495F-97F8-034F649D3DBC}">
      <dsp:nvSpPr>
        <dsp:cNvPr id="0" name=""/>
        <dsp:cNvSpPr/>
      </dsp:nvSpPr>
      <dsp:spPr>
        <a:xfrm>
          <a:off x="4359776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847879-6E17-417D-91C8-E23F8A17D0DE}">
      <dsp:nvSpPr>
        <dsp:cNvPr id="0" name=""/>
        <dsp:cNvSpPr/>
      </dsp:nvSpPr>
      <dsp:spPr>
        <a:xfrm>
          <a:off x="4637988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S polokoule</a:t>
          </a:r>
          <a:endParaRPr lang="cs-CZ" sz="3500" kern="1200" dirty="0"/>
        </a:p>
      </dsp:txBody>
      <dsp:txXfrm>
        <a:off x="4678731" y="1782025"/>
        <a:ext cx="2144208" cy="1309573"/>
      </dsp:txXfrm>
    </dsp:sp>
    <dsp:sp modelId="{D55AD7F0-CDFC-4319-B520-B02BCC36C95F}">
      <dsp:nvSpPr>
        <dsp:cNvPr id="0" name=""/>
        <dsp:cNvSpPr/>
      </dsp:nvSpPr>
      <dsp:spPr>
        <a:xfrm>
          <a:off x="4359776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2DA263-804D-4551-92B0-ED3493D35D1A}">
      <dsp:nvSpPr>
        <dsp:cNvPr id="0" name=""/>
        <dsp:cNvSpPr/>
      </dsp:nvSpPr>
      <dsp:spPr>
        <a:xfrm>
          <a:off x="4637988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 polokoule</a:t>
          </a:r>
          <a:endParaRPr lang="cs-CZ" sz="3500" kern="1200" dirty="0"/>
        </a:p>
      </dsp:txBody>
      <dsp:txXfrm>
        <a:off x="4678731" y="3520849"/>
        <a:ext cx="2144208" cy="1309573"/>
      </dsp:txXfrm>
    </dsp:sp>
  </dsp:spTree>
</dsp:drawing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lonie" TargetMode="External"/><Relationship Id="rId7" Type="http://schemas.microsoft.com/office/2007/relationships/diagramDrawing" Target="../diagrams/drawing1.xml"/><Relationship Id="rId2" Type="http://schemas.openxmlformats.org/officeDocument/2006/relationships/hyperlink" Target="http://cs.wikipedia.org/wiki/Latin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Teritorium" TargetMode="External"/><Relationship Id="rId4" Type="http://schemas.openxmlformats.org/officeDocument/2006/relationships/hyperlink" Target="http://cs.wikipedia.org/wiki/Kolonialismus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857224" y="3500438"/>
            <a:ext cx="553709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VY_32_INOVACE_26_04_Z9_Skála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857224" y="3929066"/>
            <a:ext cx="302358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Kolonizace světa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4357694"/>
            <a:ext cx="633378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 </a:t>
            </a:r>
            <a:r>
              <a:rPr lang="cs-CZ" sz="2000" dirty="0" smtClean="0"/>
              <a:t>Seznámení s kolonizací a dekolonizací světa</a:t>
            </a:r>
            <a:endParaRPr lang="cs-CZ" sz="20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bg1"/>
                </a:solidFill>
              </a:rPr>
              <a:t>Kolonizace světa</a:t>
            </a:r>
            <a:endParaRPr lang="cs-CZ" sz="3200" b="1" dirty="0">
              <a:ln/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421484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Prezentace seznámí žáky s pojmy jako </a:t>
            </a:r>
            <a:r>
              <a:rPr lang="cs-CZ" dirty="0" smtClean="0"/>
              <a:t>kolonialismus, kolonizace, dekolonizace a slavnými mořeplavci a kolonizátory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Prezentace je určena pro žáky 9. třídy a pro interaktivní </a:t>
            </a:r>
            <a:r>
              <a:rPr lang="cs-CZ" dirty="0" smtClean="0"/>
              <a:t>tabuli</a:t>
            </a:r>
          </a:p>
          <a:p>
            <a:endParaRPr lang="cs-CZ" dirty="0" smtClean="0"/>
          </a:p>
          <a:p>
            <a:r>
              <a:rPr lang="cs-CZ" dirty="0" smtClean="0"/>
              <a:t>Své vědomosti si žáci mohou ověřit v závěrečných otázkách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Kolonizace a kolonialismus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1142984"/>
            <a:ext cx="8358246" cy="255454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Kolonizace</a:t>
            </a:r>
            <a:r>
              <a:rPr lang="cs-CZ" sz="3200" dirty="0" smtClean="0"/>
              <a:t> (z </a:t>
            </a:r>
            <a:r>
              <a:rPr lang="cs-CZ" sz="3200" dirty="0" smtClean="0">
                <a:hlinkClick r:id="rId2" tooltip="Latina"/>
              </a:rPr>
              <a:t>lat.</a:t>
            </a:r>
            <a:r>
              <a:rPr lang="cs-CZ" sz="3200" dirty="0" smtClean="0"/>
              <a:t> </a:t>
            </a:r>
            <a:r>
              <a:rPr lang="cs-CZ" sz="3200" i="1" dirty="0" err="1" smtClean="0"/>
              <a:t>colonus</a:t>
            </a:r>
            <a:r>
              <a:rPr lang="cs-CZ" sz="3200" dirty="0" smtClean="0"/>
              <a:t>, rolník) znamená osidlování dosud nevyužívaného nebo málo osídleného prostoru, později také zakládání </a:t>
            </a:r>
            <a:r>
              <a:rPr lang="cs-CZ" sz="3200" dirty="0" smtClean="0"/>
              <a:t>nebo dobývání vzdálených </a:t>
            </a:r>
            <a:r>
              <a:rPr lang="cs-CZ" sz="3200" dirty="0" smtClean="0">
                <a:hlinkClick r:id="rId3" tooltip="Kolonie"/>
              </a:rPr>
              <a:t>kolonií</a:t>
            </a:r>
            <a:r>
              <a:rPr lang="cs-CZ" sz="3200" dirty="0" smtClean="0"/>
              <a:t> </a:t>
            </a:r>
            <a:endParaRPr lang="cs-CZ" sz="3200" dirty="0" smtClean="0"/>
          </a:p>
          <a:p>
            <a:r>
              <a:rPr lang="cs-CZ" sz="3200" dirty="0" smtClean="0"/>
              <a:t>(</a:t>
            </a:r>
            <a:r>
              <a:rPr lang="cs-CZ" sz="3200" dirty="0" smtClean="0">
                <a:hlinkClick r:id="rId4" tooltip="Kolonialismus"/>
              </a:rPr>
              <a:t>kolonialismus</a:t>
            </a:r>
            <a:r>
              <a:rPr lang="cs-CZ" sz="3200" dirty="0" smtClean="0"/>
              <a:t>).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4143380"/>
            <a:ext cx="8358246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u="sng" dirty="0" smtClean="0"/>
              <a:t>Kolonialismus</a:t>
            </a:r>
            <a:r>
              <a:rPr lang="cs-CZ" sz="3200" dirty="0" smtClean="0"/>
              <a:t> představuje </a:t>
            </a:r>
            <a:r>
              <a:rPr lang="cs-CZ" sz="3200" dirty="0" smtClean="0"/>
              <a:t>rozšiřování svrchovanosti určitého národa</a:t>
            </a:r>
            <a:r>
              <a:rPr lang="cs-CZ" sz="3200" dirty="0" smtClean="0"/>
              <a:t> na </a:t>
            </a:r>
            <a:r>
              <a:rPr lang="cs-CZ" sz="3200" dirty="0" smtClean="0">
                <a:hlinkClick r:id="rId5" tooltip="Teritorium"/>
              </a:rPr>
              <a:t>teritorium</a:t>
            </a:r>
            <a:r>
              <a:rPr lang="cs-CZ" sz="3200" dirty="0" smtClean="0"/>
              <a:t> 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 smtClean="0"/>
              <a:t>lid mimo </a:t>
            </a:r>
            <a:r>
              <a:rPr lang="cs-CZ" sz="3200" dirty="0" smtClean="0"/>
              <a:t>vlastních hranic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1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Kolonizace světa 1492 - 2007</a:t>
            </a:r>
            <a:endParaRPr lang="cs-CZ" dirty="0"/>
          </a:p>
        </p:txBody>
      </p:sp>
      <p:pic>
        <p:nvPicPr>
          <p:cNvPr id="4098" name="Picture 2" descr="Soubor:Colonisation2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071678"/>
            <a:ext cx="9085395" cy="4286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Počátky kolonialismu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686800" cy="4325112"/>
          </a:xfrm>
        </p:spPr>
        <p:txBody>
          <a:bodyPr/>
          <a:lstStyle/>
          <a:p>
            <a:r>
              <a:rPr lang="cs-CZ" dirty="0" smtClean="0"/>
              <a:t>1492 –</a:t>
            </a:r>
            <a:r>
              <a:rPr lang="cs-CZ" dirty="0" smtClean="0">
                <a:solidFill>
                  <a:srgbClr val="FF0066"/>
                </a:solidFill>
              </a:rPr>
              <a:t>Kryštof Kolumbus </a:t>
            </a:r>
            <a:r>
              <a:rPr lang="cs-CZ" dirty="0" smtClean="0"/>
              <a:t>objevuje Ameriku</a:t>
            </a:r>
          </a:p>
          <a:p>
            <a:r>
              <a:rPr lang="cs-CZ" dirty="0" smtClean="0"/>
              <a:t>Konec 15. a 16. stol. </a:t>
            </a:r>
            <a:r>
              <a:rPr lang="cs-CZ" smtClean="0"/>
              <a:t>dominují </a:t>
            </a:r>
            <a:r>
              <a:rPr lang="cs-CZ" dirty="0" smtClean="0"/>
              <a:t>P</a:t>
            </a:r>
            <a:r>
              <a:rPr lang="cs-CZ" dirty="0" smtClean="0"/>
              <a:t>ortugalci a Španělé</a:t>
            </a:r>
          </a:p>
          <a:p>
            <a:r>
              <a:rPr lang="cs-CZ" dirty="0" smtClean="0"/>
              <a:t>17. stol. Přidávají se </a:t>
            </a:r>
            <a:r>
              <a:rPr lang="cs-CZ" dirty="0" smtClean="0"/>
              <a:t>A</a:t>
            </a:r>
            <a:r>
              <a:rPr lang="cs-CZ" dirty="0" smtClean="0"/>
              <a:t>nglie, </a:t>
            </a:r>
            <a:r>
              <a:rPr lang="cs-CZ" dirty="0" smtClean="0"/>
              <a:t>F</a:t>
            </a:r>
            <a:r>
              <a:rPr lang="cs-CZ" dirty="0" smtClean="0"/>
              <a:t>rancie a Nizozemsko</a:t>
            </a:r>
          </a:p>
          <a:p>
            <a:r>
              <a:rPr lang="cs-CZ" dirty="0" smtClean="0"/>
              <a:t>18.stol. </a:t>
            </a:r>
            <a:r>
              <a:rPr lang="cs-CZ" dirty="0" smtClean="0">
                <a:solidFill>
                  <a:srgbClr val="FF0066"/>
                </a:solidFill>
              </a:rPr>
              <a:t>SEDMILETÁ VÁLKA</a:t>
            </a:r>
            <a:r>
              <a:rPr lang="cs-CZ" dirty="0" smtClean="0"/>
              <a:t>- konflikt </a:t>
            </a:r>
            <a:r>
              <a:rPr lang="cs-CZ" dirty="0" smtClean="0"/>
              <a:t>mezi Velkou Británií a Francii se </a:t>
            </a:r>
            <a:r>
              <a:rPr lang="cs-CZ" dirty="0" smtClean="0"/>
              <a:t>spojenci.</a:t>
            </a:r>
            <a:r>
              <a:rPr lang="cs-CZ" dirty="0" smtClean="0"/>
              <a:t> Velké Británie </a:t>
            </a:r>
            <a:r>
              <a:rPr lang="cs-CZ" dirty="0" smtClean="0"/>
              <a:t>se stává největší </a:t>
            </a:r>
            <a:r>
              <a:rPr lang="cs-CZ" dirty="0" smtClean="0"/>
              <a:t>koloniální </a:t>
            </a:r>
            <a:r>
              <a:rPr lang="cs-CZ" dirty="0" smtClean="0"/>
              <a:t>říší </a:t>
            </a:r>
            <a:r>
              <a:rPr lang="cs-CZ" dirty="0" smtClean="0"/>
              <a:t>v moderních </a:t>
            </a:r>
            <a:r>
              <a:rPr lang="cs-CZ" dirty="0" smtClean="0"/>
              <a:t>dějinách</a:t>
            </a:r>
          </a:p>
          <a:p>
            <a:r>
              <a:rPr lang="cs-CZ" dirty="0" smtClean="0"/>
              <a:t>19.sto. Rusové postupně zabírají Sibiř</a:t>
            </a:r>
          </a:p>
          <a:p>
            <a:r>
              <a:rPr lang="cs-CZ" dirty="0" smtClean="0"/>
              <a:t>Konec 19. stol.</a:t>
            </a:r>
            <a:r>
              <a:rPr lang="cs-CZ" dirty="0" smtClean="0"/>
              <a:t> </a:t>
            </a:r>
            <a:r>
              <a:rPr lang="cs-CZ" dirty="0" smtClean="0"/>
              <a:t>soupeření </a:t>
            </a:r>
            <a:r>
              <a:rPr lang="cs-CZ" dirty="0" smtClean="0"/>
              <a:t>o koloniální nadvládu bylo jednou z hlavních příčin </a:t>
            </a:r>
            <a:r>
              <a:rPr lang="cs-CZ" dirty="0" smtClean="0"/>
              <a:t>1. světové války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42918"/>
            <a:ext cx="9001156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Kolonialismus v období konce 2. světové války</a:t>
            </a:r>
            <a:endParaRPr lang="cs-CZ" sz="3200" dirty="0"/>
          </a:p>
        </p:txBody>
      </p:sp>
      <p:pic>
        <p:nvPicPr>
          <p:cNvPr id="21506" name="Picture 2" descr="http://upload.wikimedia.org/wikipedia/commons/a/a9/Colonization_1945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434595"/>
            <a:ext cx="9144000" cy="40569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Doznívání kolonizace a dekolonizace světa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2. světové válce nebyly evropské mocnosti schopny své kolonie udržet, díky osvobozeneckým hnutím.</a:t>
            </a:r>
          </a:p>
          <a:p>
            <a:r>
              <a:rPr lang="cs-CZ" dirty="0" smtClean="0"/>
              <a:t>Nejdříve v </a:t>
            </a:r>
            <a:r>
              <a:rPr lang="cs-CZ" dirty="0" smtClean="0">
                <a:solidFill>
                  <a:srgbClr val="FF0066"/>
                </a:solidFill>
              </a:rPr>
              <a:t>Asii</a:t>
            </a:r>
            <a:r>
              <a:rPr lang="cs-CZ" dirty="0" smtClean="0"/>
              <a:t>, později i v </a:t>
            </a:r>
            <a:r>
              <a:rPr lang="cs-CZ" dirty="0" smtClean="0">
                <a:solidFill>
                  <a:srgbClr val="FF0066"/>
                </a:solidFill>
              </a:rPr>
              <a:t>Africe</a:t>
            </a:r>
          </a:p>
          <a:p>
            <a:r>
              <a:rPr lang="cs-CZ" dirty="0" smtClean="0"/>
              <a:t>V současné době najdeme kolonie v </a:t>
            </a:r>
            <a:r>
              <a:rPr lang="cs-CZ" dirty="0" smtClean="0">
                <a:solidFill>
                  <a:srgbClr val="FF0066"/>
                </a:solidFill>
              </a:rPr>
              <a:t>KARIBIKU A OCEÁNII</a:t>
            </a:r>
          </a:p>
          <a:p>
            <a:r>
              <a:rPr lang="cs-CZ" b="1" dirty="0" smtClean="0">
                <a:solidFill>
                  <a:srgbClr val="FF0066"/>
                </a:solidFill>
              </a:rPr>
              <a:t>DEKOLONIZACE</a:t>
            </a:r>
            <a:r>
              <a:rPr lang="cs-CZ" dirty="0" smtClean="0"/>
              <a:t>-společensko-politický proces </a:t>
            </a:r>
            <a:r>
              <a:rPr lang="cs-CZ" dirty="0" smtClean="0"/>
              <a:t>osamostatnění koloniálních držav od </a:t>
            </a:r>
            <a:r>
              <a:rPr lang="cs-CZ" dirty="0" smtClean="0"/>
              <a:t>koloniálního státu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Kdy objevil Kryštof Kolumbus Ameriku?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…roku 1492</a:t>
            </a:r>
          </a:p>
          <a:p>
            <a:endParaRPr lang="cs-CZ" dirty="0" smtClean="0"/>
          </a:p>
          <a:p>
            <a:r>
              <a:rPr lang="cs-CZ" dirty="0" smtClean="0"/>
              <a:t>2. Jak se nazýval konflikt </a:t>
            </a:r>
            <a:r>
              <a:rPr lang="cs-CZ" dirty="0" smtClean="0"/>
              <a:t>mezi Velkou Británií a Francii se </a:t>
            </a:r>
            <a:r>
              <a:rPr lang="cs-CZ" dirty="0" smtClean="0"/>
              <a:t>spojenci?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…Sedmiletá válka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Kde v současné době najdeme kolonie?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…Karibik a Oceánie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NOVOTNÝ, Josef a kol. </a:t>
            </a:r>
            <a:r>
              <a:rPr lang="cs-CZ" sz="1400" i="1" dirty="0" smtClean="0"/>
              <a:t>Zeměpis 9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2008, ISBN 978-80-7238-590-4.</a:t>
            </a:r>
          </a:p>
          <a:p>
            <a:pPr marL="0" indent="0">
              <a:buNone/>
            </a:pPr>
            <a:r>
              <a:rPr lang="cs-CZ" sz="2400" dirty="0" smtClean="0"/>
              <a:t>Obr. 1.-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</a:t>
            </a:r>
            <a:r>
              <a:rPr lang="cs-CZ" sz="1200" dirty="0" smtClean="0"/>
              <a:t>7.10.2012</a:t>
            </a:r>
            <a:r>
              <a:rPr lang="cs-CZ" sz="1200" dirty="0" smtClean="0"/>
              <a:t>]. Dostupný na WWW: &lt;http://upload.wikimedia.org/wikipedia/commons/8/89/Colonisation2.gif&gt;.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 2</a:t>
            </a:r>
            <a:r>
              <a:rPr lang="cs-CZ" sz="2400" dirty="0" smtClean="0"/>
              <a:t>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</a:t>
            </a:r>
            <a:r>
              <a:rPr lang="cs-CZ" sz="1200" dirty="0" smtClean="0"/>
              <a:t>7.10.2012</a:t>
            </a:r>
            <a:r>
              <a:rPr lang="cs-CZ" sz="1200" dirty="0" smtClean="0"/>
              <a:t>]. Dostupný na WWW: &lt;http://upload.wikimedia.org/wikipedia/commons/a/a9/Colonization_1945.png&gt;.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1841</TotalTime>
  <Words>288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Snímek 1</vt:lpstr>
      <vt:lpstr>Anotace:</vt:lpstr>
      <vt:lpstr>Kolonizace a kolonialismus</vt:lpstr>
      <vt:lpstr>Kolonizace světa 1492 - 2007</vt:lpstr>
      <vt:lpstr>Počátky kolonialismu</vt:lpstr>
      <vt:lpstr>Kolonialismus v období konce 2. světové války</vt:lpstr>
      <vt:lpstr>Doznívání kolonizace a dekolonizace světa</vt:lpstr>
      <vt:lpstr>Otázky a úkoly</vt:lpstr>
      <vt:lpstr>Snímek 9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187</cp:revision>
  <dcterms:created xsi:type="dcterms:W3CDTF">2011-03-22T17:13:23Z</dcterms:created>
  <dcterms:modified xsi:type="dcterms:W3CDTF">2012-10-27T12:28:55Z</dcterms:modified>
</cp:coreProperties>
</file>