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9"/>
  </p:notesMasterIdLst>
  <p:sldIdLst>
    <p:sldId id="270" r:id="rId2"/>
    <p:sldId id="269" r:id="rId3"/>
    <p:sldId id="257" r:id="rId4"/>
    <p:sldId id="273" r:id="rId5"/>
    <p:sldId id="279" r:id="rId6"/>
    <p:sldId id="278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0066"/>
    <a:srgbClr val="0000FF"/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1887" autoAdjust="0"/>
  </p:normalViewPr>
  <p:slideViewPr>
    <p:cSldViewPr>
      <p:cViewPr>
        <p:scale>
          <a:sx n="76" d="100"/>
          <a:sy n="76" d="100"/>
        </p:scale>
        <p:origin x="-120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EC350-1AA7-43E7-A711-53BFA60F3F90}">
      <dsp:nvSpPr>
        <dsp:cNvPr id="0" name=""/>
        <dsp:cNvSpPr/>
      </dsp:nvSpPr>
      <dsp:spPr>
        <a:xfrm>
          <a:off x="603916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Rozloha </a:t>
          </a:r>
          <a:endParaRPr lang="cs-CZ" sz="5300" kern="1200" dirty="0"/>
        </a:p>
      </dsp:txBody>
      <dsp:txXfrm>
        <a:off x="644659" y="43201"/>
        <a:ext cx="2700632" cy="1309573"/>
      </dsp:txXfrm>
    </dsp:sp>
    <dsp:sp modelId="{D3D5D600-DE05-4AF5-B4DB-7846E093298D}">
      <dsp:nvSpPr>
        <dsp:cNvPr id="0" name=""/>
        <dsp:cNvSpPr/>
      </dsp:nvSpPr>
      <dsp:spPr>
        <a:xfrm>
          <a:off x="882128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0509C9-652A-453A-80EC-9121814F2D20}">
      <dsp:nvSpPr>
        <dsp:cNvPr id="0" name=""/>
        <dsp:cNvSpPr/>
      </dsp:nvSpPr>
      <dsp:spPr>
        <a:xfrm>
          <a:off x="1160340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44,4 mil. km</a:t>
          </a:r>
          <a:endParaRPr lang="cs-CZ" sz="3500" kern="1200" dirty="0"/>
        </a:p>
      </dsp:txBody>
      <dsp:txXfrm>
        <a:off x="1201083" y="1782025"/>
        <a:ext cx="2144208" cy="1309573"/>
      </dsp:txXfrm>
    </dsp:sp>
    <dsp:sp modelId="{7E86C0D8-19DF-498B-89E1-6427F8128FCB}">
      <dsp:nvSpPr>
        <dsp:cNvPr id="0" name=""/>
        <dsp:cNvSpPr/>
      </dsp:nvSpPr>
      <dsp:spPr>
        <a:xfrm>
          <a:off x="882128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4EA02-05E6-422E-A14C-6E85021A1FA4}">
      <dsp:nvSpPr>
        <dsp:cNvPr id="0" name=""/>
        <dsp:cNvSpPr/>
      </dsp:nvSpPr>
      <dsp:spPr>
        <a:xfrm>
          <a:off x="1160340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1/3 souše</a:t>
          </a:r>
          <a:endParaRPr lang="cs-CZ" sz="3500" kern="1200" dirty="0"/>
        </a:p>
      </dsp:txBody>
      <dsp:txXfrm>
        <a:off x="1201083" y="3520849"/>
        <a:ext cx="2144208" cy="1309573"/>
      </dsp:txXfrm>
    </dsp:sp>
    <dsp:sp modelId="{54458F02-F64E-4A7A-BB20-C97C3F2378F3}">
      <dsp:nvSpPr>
        <dsp:cNvPr id="0" name=""/>
        <dsp:cNvSpPr/>
      </dsp:nvSpPr>
      <dsp:spPr>
        <a:xfrm>
          <a:off x="4081564" y="2458"/>
          <a:ext cx="2782118" cy="139105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0965" tIns="67310" rIns="100965" bIns="67310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Poloha </a:t>
          </a:r>
          <a:endParaRPr lang="cs-CZ" sz="5300" kern="1200" dirty="0"/>
        </a:p>
      </dsp:txBody>
      <dsp:txXfrm>
        <a:off x="4122307" y="43201"/>
        <a:ext cx="2700632" cy="1309573"/>
      </dsp:txXfrm>
    </dsp:sp>
    <dsp:sp modelId="{98127034-D4DC-495F-97F8-034F649D3DBC}">
      <dsp:nvSpPr>
        <dsp:cNvPr id="0" name=""/>
        <dsp:cNvSpPr/>
      </dsp:nvSpPr>
      <dsp:spPr>
        <a:xfrm>
          <a:off x="4359776" y="1393518"/>
          <a:ext cx="278211" cy="10432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43294"/>
              </a:lnTo>
              <a:lnTo>
                <a:pt x="278211" y="10432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847879-6E17-417D-91C8-E23F8A17D0DE}">
      <dsp:nvSpPr>
        <dsp:cNvPr id="0" name=""/>
        <dsp:cNvSpPr/>
      </dsp:nvSpPr>
      <dsp:spPr>
        <a:xfrm>
          <a:off x="4637988" y="1741282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 polokoule</a:t>
          </a:r>
          <a:endParaRPr lang="cs-CZ" sz="3500" kern="1200" dirty="0"/>
        </a:p>
      </dsp:txBody>
      <dsp:txXfrm>
        <a:off x="4678731" y="1782025"/>
        <a:ext cx="2144208" cy="1309573"/>
      </dsp:txXfrm>
    </dsp:sp>
    <dsp:sp modelId="{D55AD7F0-CDFC-4319-B520-B02BCC36C95F}">
      <dsp:nvSpPr>
        <dsp:cNvPr id="0" name=""/>
        <dsp:cNvSpPr/>
      </dsp:nvSpPr>
      <dsp:spPr>
        <a:xfrm>
          <a:off x="4359776" y="1393518"/>
          <a:ext cx="278211" cy="27821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2118"/>
              </a:lnTo>
              <a:lnTo>
                <a:pt x="278211" y="278211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2DA263-804D-4551-92B0-ED3493D35D1A}">
      <dsp:nvSpPr>
        <dsp:cNvPr id="0" name=""/>
        <dsp:cNvSpPr/>
      </dsp:nvSpPr>
      <dsp:spPr>
        <a:xfrm>
          <a:off x="4637988" y="3480106"/>
          <a:ext cx="2225694" cy="139105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 polokoule</a:t>
          </a:r>
          <a:endParaRPr lang="cs-CZ" sz="3500" kern="1200" dirty="0"/>
        </a:p>
      </dsp:txBody>
      <dsp:txXfrm>
        <a:off x="4678731" y="3520849"/>
        <a:ext cx="2144208" cy="1309573"/>
      </dsp:txXfrm>
    </dsp:sp>
  </dsp:spTree>
</dsp:drawing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61525-A494-4ACD-BD58-862938CBC48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57224" y="3500438"/>
            <a:ext cx="553709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VY_32_INOVACE_26_06_Z9_Skála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857224" y="3929066"/>
            <a:ext cx="369844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Náboženství a filosofie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4357694"/>
            <a:ext cx="61943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Seznámení s náboženstvím a filosofií světa</a:t>
            </a:r>
            <a:endParaRPr lang="cs-CZ" sz="20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bg1"/>
                </a:solidFill>
              </a:rPr>
              <a:t>Náboženství a filosofie</a:t>
            </a:r>
            <a:endParaRPr lang="cs-CZ" sz="3200" b="1" dirty="0">
              <a:ln/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421484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dirty="0" smtClean="0"/>
              <a:t>Prezentace seznámí žáky se světovým náboženstvím, etikou a filosofií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9. třídy a pro interaktivní tabuli</a:t>
            </a:r>
          </a:p>
          <a:p>
            <a:endParaRPr lang="cs-CZ" dirty="0" smtClean="0"/>
          </a:p>
          <a:p>
            <a:r>
              <a:rPr lang="cs-CZ" dirty="0" smtClean="0"/>
              <a:t>Své vědomosti si žáci mohou ověřit v závěrečných otázkách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 Náboženství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2143116"/>
            <a:ext cx="8358246" cy="2554545"/>
          </a:xfrm>
          <a:prstGeom prst="rect">
            <a:avLst/>
          </a:prstGeom>
          <a:solidFill>
            <a:srgbClr val="00B050"/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Východní náboženství</a:t>
            </a:r>
            <a:r>
              <a:rPr lang="cs-CZ" sz="3200" dirty="0" smtClean="0">
                <a:solidFill>
                  <a:schemeClr val="bg1"/>
                </a:solidFill>
              </a:rPr>
              <a:t> – respektují existenci celé řady božských bytostí a nejrůznějších úrovní existence (</a:t>
            </a:r>
            <a:r>
              <a:rPr lang="cs-CZ" sz="3200" dirty="0" err="1" smtClean="0">
                <a:solidFill>
                  <a:srgbClr val="FF0066"/>
                </a:solidFill>
              </a:rPr>
              <a:t>budhismus</a:t>
            </a:r>
            <a:r>
              <a:rPr lang="cs-CZ" sz="3200" dirty="0" smtClean="0">
                <a:solidFill>
                  <a:srgbClr val="FF0066"/>
                </a:solidFill>
              </a:rPr>
              <a:t>, hinduismus</a:t>
            </a:r>
            <a:r>
              <a:rPr lang="cs-CZ" sz="3200" dirty="0" smtClean="0">
                <a:solidFill>
                  <a:schemeClr val="bg1"/>
                </a:solidFill>
              </a:rPr>
              <a:t>…) Jsou tedy spíše filosofickými a etickými naukami a učeními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000636"/>
            <a:ext cx="8358246" cy="15696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/>
              <a:t>Západní náboženství </a:t>
            </a:r>
            <a:r>
              <a:rPr lang="cs-CZ" sz="3200" dirty="0" smtClean="0"/>
              <a:t>– jsou založena na víře a existenci určitého Boha (</a:t>
            </a:r>
            <a:r>
              <a:rPr lang="cs-CZ" sz="3200" dirty="0" smtClean="0">
                <a:solidFill>
                  <a:srgbClr val="FF0066"/>
                </a:solidFill>
              </a:rPr>
              <a:t>křesťanství, judaismus…</a:t>
            </a:r>
            <a:r>
              <a:rPr lang="cs-CZ" sz="3200" dirty="0" smtClean="0"/>
              <a:t>)</a:t>
            </a:r>
            <a:endParaRPr lang="cs-CZ" sz="3200" i="1" dirty="0">
              <a:solidFill>
                <a:srgbClr val="FF0066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142984"/>
            <a:ext cx="91390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</a:t>
            </a:r>
            <a:r>
              <a:rPr lang="cs-CZ" sz="2400" b="1" dirty="0" smtClean="0"/>
              <a:t>náboženství by se dalo rozdělit na dva typy: </a:t>
            </a:r>
            <a:r>
              <a:rPr lang="cs-CZ" sz="2400" b="1" dirty="0" smtClean="0">
                <a:solidFill>
                  <a:srgbClr val="FF0000"/>
                </a:solidFill>
              </a:rPr>
              <a:t>VÝCHODNÍ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                                               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ZÁPADNÍ</a:t>
            </a:r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1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09154" y="1285860"/>
            <a:ext cx="8892002" cy="2246769"/>
          </a:xfrm>
          <a:prstGeom prst="rect">
            <a:avLst/>
          </a:prstGeom>
          <a:solidFill>
            <a:srgbClr val="FFC000"/>
          </a:solidFill>
          <a:ln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00FF"/>
                </a:solidFill>
              </a:rPr>
              <a:t>Přírodní náboženství </a:t>
            </a:r>
            <a:r>
              <a:rPr lang="cs-CZ" sz="2800" dirty="0" smtClean="0"/>
              <a:t>– je trošku odlišné od předchozích dvou typů, nemá žádné posvátné texty, filosofie a náboženské tradice jsou uchovávány ústním předáním. Mají své obřady, kulty a praktiky, kterým můžeme většinou jen stěží porozumět. </a:t>
            </a:r>
            <a:endParaRPr lang="cs-CZ" sz="28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 Přírodní náboženství a ateismus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4214818"/>
            <a:ext cx="8643966" cy="181588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B0F0"/>
                </a:solidFill>
              </a:rPr>
              <a:t>Ateismus</a:t>
            </a:r>
            <a:r>
              <a:rPr lang="cs-CZ" sz="2800" dirty="0" smtClean="0"/>
              <a:t>– je to přímý protiklad náboženství. Tento </a:t>
            </a:r>
          </a:p>
          <a:p>
            <a:r>
              <a:rPr lang="cs-CZ" sz="2800" dirty="0" smtClean="0"/>
              <a:t>světový názor je založen na otevřeném popírání Boha,</a:t>
            </a:r>
          </a:p>
          <a:p>
            <a:r>
              <a:rPr lang="cs-CZ" sz="2800" dirty="0" smtClean="0"/>
              <a:t>o</a:t>
            </a:r>
            <a:r>
              <a:rPr lang="cs-CZ" sz="2800" dirty="0" smtClean="0"/>
              <a:t>dmítání </a:t>
            </a:r>
            <a:r>
              <a:rPr lang="cs-CZ" sz="2800" dirty="0" smtClean="0"/>
              <a:t>všeho nadpřirozeného, kteréhokoliv náboženství a na popírání jeho smyslu.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066800"/>
          </a:xfrm>
        </p:spPr>
        <p:txBody>
          <a:bodyPr/>
          <a:lstStyle/>
          <a:p>
            <a:pPr algn="ctr"/>
            <a:r>
              <a:rPr lang="cs-CZ" u="sng" dirty="0" smtClean="0"/>
              <a:t>Filosofie a etika</a:t>
            </a:r>
            <a:endParaRPr lang="cs-CZ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1357298"/>
            <a:ext cx="80010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i="1" dirty="0" smtClean="0">
                <a:solidFill>
                  <a:srgbClr val="FF0066"/>
                </a:solidFill>
              </a:rPr>
              <a:t>Etika a filosofie </a:t>
            </a:r>
            <a:r>
              <a:rPr lang="cs-CZ" sz="2800" dirty="0" smtClean="0"/>
              <a:t>jsou základem většiny světových náboženství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Asi nejvíce ovlivnily velká náboženství – </a:t>
            </a:r>
            <a:r>
              <a:rPr lang="cs-CZ" sz="2800" b="1" i="1" dirty="0" smtClean="0">
                <a:solidFill>
                  <a:srgbClr val="FF0066"/>
                </a:solidFill>
              </a:rPr>
              <a:t>BUDDHISMUS A TAOISMUS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Zabývají se všemi možnými otázkami a hlavně </a:t>
            </a:r>
            <a:r>
              <a:rPr lang="cs-CZ" sz="2800" b="1" i="1" dirty="0" smtClean="0">
                <a:solidFill>
                  <a:srgbClr val="FF0066"/>
                </a:solidFill>
              </a:rPr>
              <a:t>smyslem lidské existence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Otázky typu „Odkud jsme přišli? Kdo jsme? Kam jdeme?“ tvoří dohromady otázky tzv. </a:t>
            </a:r>
            <a:r>
              <a:rPr lang="cs-CZ" sz="2800" b="1" i="1" dirty="0" smtClean="0">
                <a:solidFill>
                  <a:srgbClr val="FF0066"/>
                </a:solidFill>
              </a:rPr>
              <a:t>SVĚTOVÉHO NÁZORU</a:t>
            </a:r>
            <a:endParaRPr lang="cs-CZ" sz="2800" b="1" i="1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Na jaké dva typy dělíme světová náboženství?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…východní a západní</a:t>
            </a:r>
          </a:p>
          <a:p>
            <a:endParaRPr lang="cs-CZ" dirty="0" smtClean="0"/>
          </a:p>
          <a:p>
            <a:r>
              <a:rPr lang="cs-CZ" dirty="0" smtClean="0"/>
              <a:t>2. Co je to ateismus?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66"/>
                </a:solidFill>
              </a:rPr>
              <a:t>je to přímý protiklad náboženství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Které dvě náboženství nejvíce ovlivnila etika a filosofie?</a:t>
            </a:r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rgbClr val="FF0066"/>
                </a:solidFill>
              </a:rPr>
              <a:t>buddhismus a taoismus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2003</TotalTime>
  <Words>332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Snímek 1</vt:lpstr>
      <vt:lpstr>Anotace:</vt:lpstr>
      <vt:lpstr> Náboženství</vt:lpstr>
      <vt:lpstr> Přírodní náboženství a ateismus</vt:lpstr>
      <vt:lpstr>Filosofie a etika</vt:lpstr>
      <vt:lpstr>Otázky a úkoly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211</cp:revision>
  <dcterms:created xsi:type="dcterms:W3CDTF">2011-03-22T17:13:23Z</dcterms:created>
  <dcterms:modified xsi:type="dcterms:W3CDTF">2012-12-01T16:56:37Z</dcterms:modified>
</cp:coreProperties>
</file>