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56" r:id="rId2"/>
    <p:sldId id="269" r:id="rId3"/>
    <p:sldId id="257" r:id="rId4"/>
    <p:sldId id="259" r:id="rId5"/>
    <p:sldId id="260" r:id="rId6"/>
    <p:sldId id="270" r:id="rId7"/>
    <p:sldId id="26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78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77123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VY_32_INOVACE_26_07_Z9_Skála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85616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000" dirty="0" smtClean="0"/>
              <a:t>Kolonizace,Mez.</a:t>
            </a:r>
            <a:r>
              <a:rPr lang="cs-CZ" sz="2000" dirty="0" err="1" smtClean="0"/>
              <a:t>org</a:t>
            </a:r>
            <a:r>
              <a:rPr lang="cs-CZ" sz="2000" dirty="0" smtClean="0"/>
              <a:t>., náboženství a státy Afriky- </a:t>
            </a:r>
            <a:r>
              <a:rPr lang="cs-CZ" sz="2000" dirty="0" smtClean="0"/>
              <a:t>test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76947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000" dirty="0" smtClean="0"/>
              <a:t>Kolonizace,Mez.</a:t>
            </a:r>
            <a:r>
              <a:rPr lang="cs-CZ" sz="2000" dirty="0" err="1" smtClean="0"/>
              <a:t>org</a:t>
            </a:r>
            <a:r>
              <a:rPr lang="cs-CZ" sz="2000" dirty="0" smtClean="0"/>
              <a:t>., náboženství a státy Afriky- test</a:t>
            </a:r>
          </a:p>
          <a:p>
            <a:pPr lvl="0"/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V testu musí žáci vysvětlit pojmy, jako </a:t>
            </a:r>
            <a:r>
              <a:rPr lang="cs-CZ" sz="2000" dirty="0" smtClean="0"/>
              <a:t>kolonizace, mezinárodní organizace, ateismus…</a:t>
            </a:r>
            <a:endParaRPr lang="cs-CZ" sz="2000" dirty="0" smtClean="0"/>
          </a:p>
          <a:p>
            <a:r>
              <a:rPr lang="cs-CZ" sz="2000" dirty="0" smtClean="0"/>
              <a:t>Vysvětlí jejich </a:t>
            </a:r>
            <a:r>
              <a:rPr lang="cs-CZ" sz="2000" dirty="0" smtClean="0"/>
              <a:t>podstatu a funkci</a:t>
            </a:r>
            <a:endParaRPr lang="cs-CZ" sz="2000" dirty="0" smtClean="0"/>
          </a:p>
          <a:p>
            <a:r>
              <a:rPr lang="cs-CZ" sz="2000" dirty="0" smtClean="0"/>
              <a:t>Ze </a:t>
            </a:r>
            <a:r>
              <a:rPr lang="cs-CZ" sz="2000" dirty="0" smtClean="0"/>
              <a:t>slepé mapy poznávají umístění států v </a:t>
            </a:r>
            <a:r>
              <a:rPr lang="cs-CZ" sz="2000" dirty="0" smtClean="0"/>
              <a:t>Africe</a:t>
            </a:r>
            <a:endParaRPr lang="cs-CZ" sz="2000" dirty="0" smtClean="0"/>
          </a:p>
          <a:p>
            <a:r>
              <a:rPr lang="cs-CZ" sz="2000" dirty="0" smtClean="0"/>
              <a:t>Své znalosti si mohou zpětně ověřit v řešení testu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Co je to </a:t>
            </a:r>
            <a:r>
              <a:rPr lang="cs-CZ" sz="9600" dirty="0" smtClean="0"/>
              <a:t>k</a:t>
            </a:r>
            <a:r>
              <a:rPr lang="cs-CZ" sz="9600" dirty="0" smtClean="0"/>
              <a:t>olonizace? </a:t>
            </a:r>
            <a:r>
              <a:rPr lang="cs-CZ" sz="9600" dirty="0" smtClean="0"/>
              <a:t>(definice)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2714620"/>
            <a:ext cx="70009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Co je to </a:t>
            </a:r>
            <a:r>
              <a:rPr lang="cs-CZ" sz="2400" dirty="0" smtClean="0"/>
              <a:t>mezinárodní organizace?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3214686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Popište počátky kolonizace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3786190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Co je to </a:t>
            </a:r>
            <a:r>
              <a:rPr lang="cs-CZ" sz="2400" dirty="0" smtClean="0"/>
              <a:t>ateismus? </a:t>
            </a:r>
            <a:r>
              <a:rPr lang="cs-CZ" sz="2400" dirty="0" smtClean="0"/>
              <a:t>(definice)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4357694"/>
            <a:ext cx="86439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r>
              <a:rPr lang="cs-CZ" sz="2400" dirty="0" smtClean="0"/>
              <a:t>. Jaký je rozdíl mezi východním a západním náboženstvím? + příklad?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514351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r>
              <a:rPr lang="cs-CZ" sz="2400" dirty="0" smtClean="0"/>
              <a:t>. </a:t>
            </a:r>
            <a:r>
              <a:rPr lang="cs-CZ" sz="2400" dirty="0" smtClean="0"/>
              <a:t>Co je to </a:t>
            </a:r>
            <a:r>
              <a:rPr lang="cs-CZ" sz="2400" dirty="0" smtClean="0"/>
              <a:t>NATO?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643578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r>
              <a:rPr lang="cs-CZ" sz="2400" dirty="0" smtClean="0"/>
              <a:t>. </a:t>
            </a:r>
            <a:r>
              <a:rPr lang="cs-CZ" sz="2400" dirty="0" smtClean="0"/>
              <a:t>Co je to </a:t>
            </a:r>
            <a:r>
              <a:rPr lang="cs-CZ" sz="2400" dirty="0" smtClean="0"/>
              <a:t>OSN?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9" grpId="1" animBg="1"/>
      <p:bldP spid="10" grpId="0"/>
      <p:bldP spid="11" grpId="0"/>
      <p:bldP spid="15" grpId="0"/>
      <p:bldP spid="8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</a:t>
            </a:r>
            <a:r>
              <a:rPr lang="cs-CZ" u="sng" dirty="0" smtClean="0"/>
              <a:t>2. </a:t>
            </a:r>
            <a:r>
              <a:rPr lang="cs-CZ" u="sng" dirty="0" smtClean="0"/>
              <a:t>část</a:t>
            </a:r>
            <a:endParaRPr lang="cs-CZ" u="sng" dirty="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071546"/>
            <a:ext cx="5400600" cy="553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/>
          <p:nvPr/>
        </p:nvSpPr>
        <p:spPr>
          <a:xfrm>
            <a:off x="1571604" y="1214422"/>
            <a:ext cx="5429288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státy Afriky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71604" y="4143380"/>
            <a:ext cx="2000264" cy="2214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000364" y="1714488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14612" y="235743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00826" y="3071810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14876" y="378619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00628" y="27146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428860" y="321468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500562" y="607220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429256" y="42148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357554" y="314324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71934" y="47148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072066" y="5214950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0" name="Čárový popisek 1 39"/>
          <p:cNvSpPr/>
          <p:nvPr/>
        </p:nvSpPr>
        <p:spPr>
          <a:xfrm>
            <a:off x="6072198" y="2285992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217705"/>
              <a:gd name="adj4" fmla="val -55867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Čárový popisek 1 40"/>
          <p:cNvSpPr/>
          <p:nvPr/>
        </p:nvSpPr>
        <p:spPr>
          <a:xfrm>
            <a:off x="4572000" y="3500438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195787"/>
              <a:gd name="adj4" fmla="val 166232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Čárový popisek 1 41"/>
          <p:cNvSpPr/>
          <p:nvPr/>
        </p:nvSpPr>
        <p:spPr>
          <a:xfrm>
            <a:off x="6429388" y="4429132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500"/>
                            </p:stCondLst>
                            <p:childTnLst>
                              <p:par>
                                <p:cTn id="5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1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5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20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23" grpId="0"/>
      <p:bldP spid="24" grpId="0"/>
      <p:bldP spid="25" grpId="0"/>
      <p:bldP spid="27" grpId="0"/>
      <p:bldP spid="29" grpId="0"/>
      <p:bldP spid="30" grpId="0"/>
      <p:bldP spid="31" grpId="0"/>
      <p:bldP spid="33" grpId="0"/>
      <p:bldP spid="37" grpId="0"/>
      <p:bldP spid="38" grpId="0"/>
      <p:bldP spid="40" grpId="0" animBg="1"/>
      <p:bldP spid="41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Zástupný symbol pro obsah 5"/>
          <p:cNvSpPr>
            <a:spLocks noGrp="1"/>
          </p:cNvSpPr>
          <p:nvPr>
            <p:ph idx="1"/>
          </p:nvPr>
        </p:nvSpPr>
        <p:spPr>
          <a:xfrm>
            <a:off x="214282" y="1714488"/>
            <a:ext cx="8786874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Co </a:t>
            </a:r>
            <a:r>
              <a:rPr lang="cs-CZ" sz="9600" dirty="0" smtClean="0"/>
              <a:t>je to </a:t>
            </a:r>
            <a:r>
              <a:rPr lang="cs-CZ" sz="9600" dirty="0" smtClean="0"/>
              <a:t>k</a:t>
            </a:r>
            <a:r>
              <a:rPr lang="cs-CZ" sz="9600" dirty="0" smtClean="0"/>
              <a:t>olonizace? </a:t>
            </a:r>
            <a:r>
              <a:rPr lang="cs-CZ" sz="9600" dirty="0" smtClean="0"/>
              <a:t>(definice</a:t>
            </a:r>
            <a:r>
              <a:rPr lang="cs-CZ" sz="9600" dirty="0" smtClean="0"/>
              <a:t>)</a:t>
            </a:r>
          </a:p>
          <a:p>
            <a:pPr>
              <a:buNone/>
            </a:pPr>
            <a:r>
              <a:rPr lang="cs-CZ" sz="9600" dirty="0" smtClean="0">
                <a:solidFill>
                  <a:srgbClr val="FF0066"/>
                </a:solidFill>
              </a:rPr>
              <a:t>… osidlování dosud nevyužívaného nebo málo osídleného prostoru</a:t>
            </a:r>
            <a:endParaRPr lang="cs-CZ" sz="9600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2928934"/>
            <a:ext cx="70009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Co je to </a:t>
            </a:r>
            <a:r>
              <a:rPr lang="cs-CZ" sz="2400" dirty="0" smtClean="0"/>
              <a:t>mezinárodní organizace?</a:t>
            </a:r>
          </a:p>
          <a:p>
            <a:r>
              <a:rPr lang="cs-CZ" sz="2000" dirty="0" smtClean="0">
                <a:solidFill>
                  <a:srgbClr val="FF0066"/>
                </a:solidFill>
              </a:rPr>
              <a:t>...je </a:t>
            </a:r>
            <a:r>
              <a:rPr lang="cs-CZ" sz="2000" dirty="0" smtClean="0">
                <a:solidFill>
                  <a:srgbClr val="FF0066"/>
                </a:solidFill>
              </a:rPr>
              <a:t>to organizace s mezinárodním členstvím, vzniká tehdy, pokud se na jejím zřízení dohodnou alespoň tři členové mezinárodního společenství</a:t>
            </a:r>
            <a:endParaRPr lang="cs-CZ" sz="2000" dirty="0" smtClean="0">
              <a:solidFill>
                <a:srgbClr val="FF006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4282" y="4488120"/>
            <a:ext cx="664373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Popište počátky kolonizace</a:t>
            </a:r>
            <a:r>
              <a:rPr lang="cs-CZ" sz="2400" dirty="0" smtClean="0"/>
              <a:t>?</a:t>
            </a:r>
          </a:p>
          <a:p>
            <a:r>
              <a:rPr lang="cs-CZ" sz="2000" dirty="0" smtClean="0">
                <a:solidFill>
                  <a:srgbClr val="FF0066"/>
                </a:solidFill>
              </a:rPr>
              <a:t>…1492 –Kryštof Kolumbus objevuje Ameriku</a:t>
            </a:r>
          </a:p>
          <a:p>
            <a:r>
              <a:rPr lang="cs-CZ" sz="2000" dirty="0" smtClean="0">
                <a:solidFill>
                  <a:srgbClr val="FF0066"/>
                </a:solidFill>
              </a:rPr>
              <a:t>Konec 15. a 16. stol. dominují Portugalci a Španělé</a:t>
            </a:r>
          </a:p>
          <a:p>
            <a:r>
              <a:rPr lang="cs-CZ" sz="2000" dirty="0" smtClean="0">
                <a:solidFill>
                  <a:srgbClr val="FF0066"/>
                </a:solidFill>
              </a:rPr>
              <a:t>17. stol. Přidávají se Anglie, Francie a Nizozemsko</a:t>
            </a:r>
          </a:p>
          <a:p>
            <a:r>
              <a:rPr lang="cs-CZ" sz="2000" dirty="0" smtClean="0">
                <a:solidFill>
                  <a:srgbClr val="FF0066"/>
                </a:solidFill>
              </a:rPr>
              <a:t>18.stol. SEDMILETÁ VÁLKA- konflikt mezi Velkou Británií a Francii se spojenci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4" grpId="0" build="p"/>
      <p:bldP spid="15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2214554"/>
            <a:ext cx="86439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r>
              <a:rPr lang="cs-CZ" sz="2400" dirty="0" smtClean="0"/>
              <a:t>. Jaký je rozdíl mezi východním a západním náboženstvím? + příklad? 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…východní náboženství jsou spíše </a:t>
            </a:r>
            <a:r>
              <a:rPr lang="cs-CZ" sz="2400" dirty="0" smtClean="0">
                <a:solidFill>
                  <a:srgbClr val="FF0066"/>
                </a:solidFill>
              </a:rPr>
              <a:t>filosofickými a etickými naukami a </a:t>
            </a:r>
            <a:r>
              <a:rPr lang="cs-CZ" sz="2400" dirty="0" smtClean="0">
                <a:solidFill>
                  <a:srgbClr val="FF0066"/>
                </a:solidFill>
              </a:rPr>
              <a:t>učeními a západní </a:t>
            </a:r>
            <a:r>
              <a:rPr lang="cs-CZ" sz="2400" dirty="0" err="1" smtClean="0">
                <a:solidFill>
                  <a:srgbClr val="FF0066"/>
                </a:solidFill>
              </a:rPr>
              <a:t>náb</a:t>
            </a:r>
            <a:r>
              <a:rPr lang="cs-CZ" sz="2400" dirty="0" smtClean="0">
                <a:solidFill>
                  <a:srgbClr val="FF0066"/>
                </a:solidFill>
              </a:rPr>
              <a:t>. </a:t>
            </a:r>
            <a:r>
              <a:rPr lang="cs-CZ" sz="2400" dirty="0" smtClean="0">
                <a:solidFill>
                  <a:srgbClr val="FF0066"/>
                </a:solidFill>
              </a:rPr>
              <a:t>jsou založena na víře a existenci určitého Boha 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5572140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r>
              <a:rPr lang="cs-CZ" sz="2400" dirty="0" smtClean="0"/>
              <a:t>. </a:t>
            </a:r>
            <a:r>
              <a:rPr lang="cs-CZ" sz="2400" dirty="0" smtClean="0"/>
              <a:t>Co je to </a:t>
            </a:r>
            <a:r>
              <a:rPr lang="cs-CZ" sz="2400" dirty="0" smtClean="0"/>
              <a:t>OSN?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…organizace spojených národů</a:t>
            </a:r>
            <a:r>
              <a:rPr lang="cs-CZ" sz="2400" dirty="0" smtClean="0">
                <a:solidFill>
                  <a:srgbClr val="FF0066"/>
                </a:solidFill>
              </a:rPr>
              <a:t> 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214290"/>
            <a:ext cx="67866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Co je to </a:t>
            </a:r>
            <a:r>
              <a:rPr lang="cs-CZ" sz="2400" dirty="0" smtClean="0"/>
              <a:t>ateismus? </a:t>
            </a:r>
            <a:r>
              <a:rPr lang="cs-CZ" sz="2400" dirty="0" smtClean="0"/>
              <a:t>(definice</a:t>
            </a:r>
            <a:r>
              <a:rPr lang="cs-CZ" sz="2400" dirty="0" smtClean="0"/>
              <a:t>)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</a:t>
            </a:r>
            <a:r>
              <a:rPr lang="cs-CZ" sz="2400" dirty="0" smtClean="0">
                <a:solidFill>
                  <a:srgbClr val="FF0066"/>
                </a:solidFill>
              </a:rPr>
              <a:t> světový </a:t>
            </a:r>
            <a:r>
              <a:rPr lang="cs-CZ" sz="2400" dirty="0" smtClean="0">
                <a:solidFill>
                  <a:srgbClr val="FF0066"/>
                </a:solidFill>
              </a:rPr>
              <a:t>názor založený </a:t>
            </a:r>
            <a:r>
              <a:rPr lang="cs-CZ" sz="2400" dirty="0" smtClean="0">
                <a:solidFill>
                  <a:srgbClr val="FF0066"/>
                </a:solidFill>
              </a:rPr>
              <a:t>na otevřeném popírání </a:t>
            </a:r>
            <a:r>
              <a:rPr lang="cs-CZ" sz="2400" dirty="0" smtClean="0">
                <a:solidFill>
                  <a:srgbClr val="FF0066"/>
                </a:solidFill>
              </a:rPr>
              <a:t>Boha,odmítání </a:t>
            </a:r>
            <a:r>
              <a:rPr lang="cs-CZ" sz="2400" dirty="0" smtClean="0">
                <a:solidFill>
                  <a:srgbClr val="FF0066"/>
                </a:solidFill>
              </a:rPr>
              <a:t>všeho nadpřirozeného, kteréhokoliv náboženství a na popírání jeho smyslu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500570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r>
              <a:rPr lang="cs-CZ" sz="2400" dirty="0" smtClean="0"/>
              <a:t>. </a:t>
            </a:r>
            <a:r>
              <a:rPr lang="cs-CZ" sz="2400" dirty="0" smtClean="0"/>
              <a:t>Co je to </a:t>
            </a:r>
            <a:r>
              <a:rPr lang="cs-CZ" sz="2400" dirty="0" smtClean="0"/>
              <a:t>NATO?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 severoatlantická aliance</a:t>
            </a:r>
            <a:r>
              <a:rPr lang="cs-CZ" sz="2400" dirty="0" smtClean="0">
                <a:solidFill>
                  <a:srgbClr val="FF0066"/>
                </a:solidFill>
              </a:rPr>
              <a:t> </a:t>
            </a:r>
            <a:endParaRPr lang="cs-CZ" sz="24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 - Test </a:t>
            </a:r>
            <a:r>
              <a:rPr lang="cs-CZ" u="sng" dirty="0" smtClean="0"/>
              <a:t>– </a:t>
            </a:r>
            <a:r>
              <a:rPr lang="cs-CZ" u="sng" dirty="0" smtClean="0"/>
              <a:t>2. </a:t>
            </a:r>
            <a:r>
              <a:rPr lang="cs-CZ" u="sng" dirty="0" smtClean="0"/>
              <a:t>část</a:t>
            </a:r>
            <a:endParaRPr lang="cs-CZ" u="sng" dirty="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071546"/>
            <a:ext cx="5400600" cy="553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1571604" y="4143380"/>
            <a:ext cx="2000264" cy="22145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000364" y="1714488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14612" y="235743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00826" y="3071810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14876" y="378619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0628" y="27146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428860" y="321468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00562" y="607220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429256" y="42148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57554" y="314324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071934" y="47148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072066" y="5214950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9" name="Čárový popisek 1 48"/>
          <p:cNvSpPr/>
          <p:nvPr/>
        </p:nvSpPr>
        <p:spPr>
          <a:xfrm>
            <a:off x="6072198" y="2285992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217705"/>
              <a:gd name="adj4" fmla="val -55867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0" name="Čárový popisek 1 49"/>
          <p:cNvSpPr/>
          <p:nvPr/>
        </p:nvSpPr>
        <p:spPr>
          <a:xfrm>
            <a:off x="4572000" y="3500438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195787"/>
              <a:gd name="adj4" fmla="val 166232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" name="Čárový popisek 1 50"/>
          <p:cNvSpPr/>
          <p:nvPr/>
        </p:nvSpPr>
        <p:spPr>
          <a:xfrm>
            <a:off x="6429388" y="4429132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14282" y="2887682"/>
            <a:ext cx="23574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Alžírsko</a:t>
            </a:r>
          </a:p>
          <a:p>
            <a:pPr marL="342900" indent="-342900">
              <a:buAutoNum type="arabicPeriod"/>
            </a:pPr>
            <a:r>
              <a:rPr lang="cs-CZ" dirty="0" smtClean="0"/>
              <a:t>Mali</a:t>
            </a:r>
          </a:p>
          <a:p>
            <a:pPr marL="342900" indent="-342900">
              <a:buAutoNum type="arabicPeriod"/>
            </a:pPr>
            <a:r>
              <a:rPr lang="cs-CZ" dirty="0" smtClean="0"/>
              <a:t>Somálsko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Dem</a:t>
            </a:r>
            <a:r>
              <a:rPr lang="cs-CZ" dirty="0" smtClean="0"/>
              <a:t>. </a:t>
            </a:r>
            <a:r>
              <a:rPr lang="cs-CZ" dirty="0" err="1" smtClean="0"/>
              <a:t>Rep</a:t>
            </a:r>
            <a:r>
              <a:rPr lang="cs-CZ" dirty="0" smtClean="0"/>
              <a:t>. Kongo</a:t>
            </a:r>
          </a:p>
          <a:p>
            <a:pPr marL="342900" indent="-342900">
              <a:buAutoNum type="arabicPeriod"/>
            </a:pPr>
            <a:r>
              <a:rPr lang="cs-CZ" dirty="0" smtClean="0"/>
              <a:t>Súdán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Pobř</a:t>
            </a:r>
            <a:r>
              <a:rPr lang="cs-CZ" dirty="0" smtClean="0"/>
              <a:t>. Slonoviny</a:t>
            </a:r>
          </a:p>
          <a:p>
            <a:pPr marL="342900" indent="-342900">
              <a:buAutoNum type="arabicPeriod"/>
            </a:pPr>
            <a:r>
              <a:rPr lang="cs-CZ" dirty="0" smtClean="0"/>
              <a:t>JAR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Tanzánie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Nigérie</a:t>
            </a:r>
          </a:p>
          <a:p>
            <a:pPr marL="342900" indent="-342900">
              <a:buAutoNum type="arabicPeriod"/>
            </a:pPr>
            <a:r>
              <a:rPr lang="cs-CZ" dirty="0" smtClean="0"/>
              <a:t>Angola</a:t>
            </a:r>
          </a:p>
          <a:p>
            <a:pPr marL="342900" indent="-342900">
              <a:buAutoNum type="arabicPeriod"/>
            </a:pPr>
            <a:r>
              <a:rPr lang="cs-CZ" dirty="0" smtClean="0"/>
              <a:t>Zimbabwe</a:t>
            </a:r>
          </a:p>
          <a:p>
            <a:pPr marL="342900" indent="-342900">
              <a:buAutoNum type="arabicPeriod"/>
            </a:pPr>
            <a:r>
              <a:rPr lang="cs-CZ" dirty="0" smtClean="0"/>
              <a:t>Eritrea</a:t>
            </a:r>
          </a:p>
          <a:p>
            <a:pPr marL="342900" indent="-342900">
              <a:buAutoNum type="arabicPeriod"/>
            </a:pPr>
            <a:r>
              <a:rPr lang="cs-CZ" dirty="0" smtClean="0"/>
              <a:t>Rwanda</a:t>
            </a:r>
          </a:p>
          <a:p>
            <a:pPr marL="342900" indent="-342900">
              <a:buAutoNum type="arabicPeriod"/>
            </a:pPr>
            <a:r>
              <a:rPr lang="cs-CZ" dirty="0" smtClean="0"/>
              <a:t>Malawi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1" grpId="0"/>
      <p:bldP spid="22" grpId="0"/>
      <p:bldP spid="23" grpId="0"/>
      <p:bldP spid="24" grpId="0"/>
      <p:bldP spid="25" grpId="0"/>
      <p:bldP spid="27" grpId="0"/>
      <p:bldP spid="44" grpId="0"/>
      <p:bldP spid="45" grpId="0"/>
      <p:bldP spid="47" grpId="0"/>
      <p:bldP spid="48" grpId="0"/>
      <p:bldP spid="49" grpId="0" animBg="1"/>
      <p:bldP spid="50" grpId="0" animBg="1"/>
      <p:bldP spid="51" grpId="0" animBg="1"/>
      <p:bldP spid="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 smtClean="0"/>
              <a:t>. -</a:t>
            </a:r>
            <a:r>
              <a:rPr lang="cs-CZ" sz="1200" dirty="0" smtClean="0"/>
              <a:t> AUTOR NEUVEDEN. 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 [online]. [cit. 8.11.2012]. Dostupný na WWW: &lt;http://upload.wikimedia.org/wikipedia/commons/f/f1/Africa_map_regions.svg&gt;. 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1537</TotalTime>
  <Words>447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Snímek 1</vt:lpstr>
      <vt:lpstr>Anotace:</vt:lpstr>
      <vt:lpstr>Test – 1. část</vt:lpstr>
      <vt:lpstr>Test – 2. část</vt:lpstr>
      <vt:lpstr>Správné odpovědi</vt:lpstr>
      <vt:lpstr>Snímek 6</vt:lpstr>
      <vt:lpstr>Správné odpovědi - Test – 2. část</vt:lpstr>
      <vt:lpstr>Snímek 8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147</cp:revision>
  <dcterms:created xsi:type="dcterms:W3CDTF">2011-03-22T17:13:23Z</dcterms:created>
  <dcterms:modified xsi:type="dcterms:W3CDTF">2012-12-01T16:52:06Z</dcterms:modified>
</cp:coreProperties>
</file>