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75" r:id="rId7"/>
    <p:sldId id="278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00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6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VY_32_INOVACE_26_09_Z9_Skála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5637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Mezinárodní migrace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522611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Seznámení s mezinárodní migrací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Mezinárodní migrace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2148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 mezinárodní migrací a jejími příčinami a důsledky 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9. třídy a pro interaktivní tabuli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Mezinárodní migrace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358246" cy="2554545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FF0066"/>
                </a:solidFill>
              </a:rPr>
              <a:t>Migrace:</a:t>
            </a:r>
            <a:r>
              <a:rPr lang="cs-CZ" sz="3200" dirty="0" smtClean="0">
                <a:solidFill>
                  <a:schemeClr val="bg1"/>
                </a:solidFill>
              </a:rPr>
              <a:t> zahrnuje všechny druhy časoprostorového pohybu osob na určitou vzdálenost. Vzhledem ke směru pohybu obyvatel ji rozlišujeme na – </a:t>
            </a:r>
            <a:r>
              <a:rPr lang="cs-CZ" sz="3200" b="1" i="1" dirty="0" smtClean="0">
                <a:solidFill>
                  <a:srgbClr val="FF0066"/>
                </a:solidFill>
              </a:rPr>
              <a:t>VNITŘNÍ</a:t>
            </a:r>
            <a:r>
              <a:rPr lang="cs-CZ" sz="3200" dirty="0" smtClean="0">
                <a:solidFill>
                  <a:schemeClr val="bg1"/>
                </a:solidFill>
              </a:rPr>
              <a:t> a </a:t>
            </a:r>
            <a:r>
              <a:rPr lang="cs-CZ" sz="3200" b="1" i="1" dirty="0" smtClean="0">
                <a:solidFill>
                  <a:srgbClr val="FF0066"/>
                </a:solidFill>
              </a:rPr>
              <a:t>VNĚJŠÍ (MEZINÁRODNÍ)</a:t>
            </a:r>
            <a:endParaRPr lang="cs-CZ" sz="3200" b="1" i="1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4143380"/>
            <a:ext cx="8358246" cy="107721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66"/>
                </a:solidFill>
              </a:rPr>
              <a:t>VNITŘNÍ MIGRACE </a:t>
            </a:r>
            <a:r>
              <a:rPr lang="cs-CZ" sz="3200" dirty="0" smtClean="0"/>
              <a:t>– je pohyb osob uvnitř    jednoho státu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5409929"/>
            <a:ext cx="8358246" cy="107721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66"/>
                </a:solidFill>
              </a:rPr>
              <a:t>MEZINÁRODNÍ MIGRACE </a:t>
            </a:r>
            <a:r>
              <a:rPr lang="cs-CZ" sz="3200" dirty="0" smtClean="0"/>
              <a:t>– je pohyb osob mezi dvěma a více státy</a:t>
            </a:r>
            <a:endParaRPr lang="cs-CZ" sz="3200" i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Mezinárodní migrace - příčiny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714488"/>
            <a:ext cx="8501121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Současná migrace má mnoho příčin: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385" y="2708920"/>
            <a:ext cx="7874015" cy="3416320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3600" b="1" dirty="0" smtClean="0"/>
              <a:t>EKONOMICKOU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b="1" dirty="0" smtClean="0"/>
              <a:t> SOCIÁLNÍ NEROVNOST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POLITICKÁ NESTABILITA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EKOLOGICKOU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PSYCHOLOGICKOU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 </a:t>
            </a:r>
            <a:r>
              <a:rPr lang="cs-CZ" sz="3600" b="1" dirty="0" smtClean="0"/>
              <a:t>KULTURNÍ</a:t>
            </a: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Hlavní proudy světové migrace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1844824"/>
            <a:ext cx="7543800" cy="400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Problémy mezinárodní migrace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714488"/>
            <a:ext cx="8501121" cy="2062103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Problémem současné doby je </a:t>
            </a:r>
            <a:r>
              <a:rPr lang="cs-CZ" sz="3200" b="1" i="1" dirty="0" smtClean="0">
                <a:solidFill>
                  <a:srgbClr val="FF0066"/>
                </a:solidFill>
              </a:rPr>
              <a:t>NELEGÁLNÍ MIGRACE</a:t>
            </a:r>
            <a:r>
              <a:rPr lang="cs-CZ" sz="3200" dirty="0" smtClean="0">
                <a:solidFill>
                  <a:schemeClr val="bg1"/>
                </a:solidFill>
              </a:rPr>
              <a:t> (lidé vstupují do země bez platných dokladů, pracovního povolení…)bezpečnosti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12" y="4149080"/>
            <a:ext cx="8589211" cy="1815882"/>
          </a:xfrm>
          <a:prstGeom prst="rect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u="sng" dirty="0" err="1" smtClean="0">
                <a:solidFill>
                  <a:schemeClr val="bg1"/>
                </a:solidFill>
              </a:rPr>
              <a:t>Dalšímy</a:t>
            </a:r>
            <a:r>
              <a:rPr lang="cs-CZ" sz="2800" u="sng" dirty="0" smtClean="0">
                <a:solidFill>
                  <a:schemeClr val="bg1"/>
                </a:solidFill>
              </a:rPr>
              <a:t> problémy: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FF0066"/>
                </a:solidFill>
              </a:rPr>
              <a:t>RASISMUS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– nadřazování jedné rasy nad druhou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FF0066"/>
                </a:solidFill>
              </a:rPr>
              <a:t>XENOFOBIE</a:t>
            </a:r>
            <a:r>
              <a:rPr lang="cs-CZ" sz="2800" dirty="0" smtClean="0">
                <a:solidFill>
                  <a:schemeClr val="bg1"/>
                </a:solidFill>
              </a:rPr>
              <a:t> – strach z cizinců, jejich tradic, 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smýšlení, zvyků a odlišné kultury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3915797"/>
          </a:xfrm>
        </p:spPr>
        <p:txBody>
          <a:bodyPr>
            <a:normAutofit/>
          </a:bodyPr>
          <a:lstStyle/>
          <a:p>
            <a:r>
              <a:rPr lang="cs-CZ" dirty="0" smtClean="0"/>
              <a:t>1. Na jaké dva typy dělíme migraci?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…vnitřní a mezinárodní</a:t>
            </a:r>
          </a:p>
          <a:p>
            <a:endParaRPr lang="cs-CZ" dirty="0" smtClean="0"/>
          </a:p>
          <a:p>
            <a:r>
              <a:rPr lang="cs-CZ" dirty="0" smtClean="0"/>
              <a:t>2. Co znamená nelegální migrace?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66"/>
                </a:solidFill>
              </a:rPr>
              <a:t>lidé vstupují do země bez platných dokladů, pracovního </a:t>
            </a:r>
            <a:r>
              <a:rPr lang="cs-CZ" dirty="0" smtClean="0">
                <a:solidFill>
                  <a:srgbClr val="FF0066"/>
                </a:solidFill>
              </a:rPr>
              <a:t>povolení</a:t>
            </a: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Co znamená slovo rasismus?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rgbClr val="FF0066"/>
                </a:solidFill>
              </a:rPr>
              <a:t>nadřazování jedné rasy nad druhou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r>
              <a:rPr lang="cs-CZ" sz="2400" dirty="0" smtClean="0"/>
              <a:t>Obr. 1.- </a:t>
            </a:r>
            <a:r>
              <a:rPr lang="cs-CZ" sz="1200" dirty="0"/>
              <a:t>AUTOR NEUVEDEN. </a:t>
            </a:r>
            <a:r>
              <a:rPr lang="cs-CZ" sz="1200" i="1" dirty="0"/>
              <a:t>google.cz</a:t>
            </a:r>
            <a:r>
              <a:rPr lang="cs-CZ" sz="1200" dirty="0"/>
              <a:t> [online]. [cit. 6.12.2012]. Dostupný na WWW: http://www.vsetin.zsrokytnice.cz/priroda/zem/vyuka/9roc/lide2.jpg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1944</TotalTime>
  <Words>272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Mezinárodní migrace</vt:lpstr>
      <vt:lpstr>Mezinárodní migrace - příčiny</vt:lpstr>
      <vt:lpstr>Hlavní proudy světové migrace</vt:lpstr>
      <vt:lpstr>Problémy mezinárodní migrace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209</cp:revision>
  <dcterms:created xsi:type="dcterms:W3CDTF">2011-03-22T17:13:23Z</dcterms:created>
  <dcterms:modified xsi:type="dcterms:W3CDTF">2012-12-16T09:48:06Z</dcterms:modified>
</cp:coreProperties>
</file>