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70" r:id="rId2"/>
    <p:sldId id="269" r:id="rId3"/>
    <p:sldId id="257" r:id="rId4"/>
    <p:sldId id="273" r:id="rId5"/>
    <p:sldId id="279" r:id="rId6"/>
    <p:sldId id="275" r:id="rId7"/>
    <p:sldId id="280" r:id="rId8"/>
    <p:sldId id="27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VY_32_INOVACE_26_10_Z9_Skála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8908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Co je a co není město?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44198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Městská sídla, urbanizace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Co je a co není město?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 </a:t>
            </a:r>
            <a:r>
              <a:rPr lang="cs-CZ" dirty="0" smtClean="0"/>
              <a:t>městskými sídli světa, urbanizací 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 smtClean="0"/>
              <a:t> segregací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Prezentace je určena pro žáky 9. třídy a pro interaktivní tabuli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Městská sídla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171" y="1196752"/>
            <a:ext cx="8822214" cy="3416320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66"/>
                </a:solidFill>
              </a:rPr>
              <a:t>Město:</a:t>
            </a:r>
            <a:r>
              <a:rPr lang="cs-CZ" sz="3600" dirty="0" smtClean="0">
                <a:solidFill>
                  <a:schemeClr val="bg1"/>
                </a:solidFill>
              </a:rPr>
              <a:t> nelze určit jeho přesnou definici, protože se města v jednotlivých státech světa liší. </a:t>
            </a:r>
            <a:r>
              <a:rPr lang="cs-CZ" sz="3600" dirty="0" smtClean="0">
                <a:solidFill>
                  <a:schemeClr val="bg1"/>
                </a:solidFill>
              </a:rPr>
              <a:t>Např. Jihoevropské státy považují za město sídlo s více než 10 tis. </a:t>
            </a:r>
            <a:r>
              <a:rPr lang="cs-CZ" sz="3600" dirty="0">
                <a:solidFill>
                  <a:schemeClr val="bg1"/>
                </a:solidFill>
              </a:rPr>
              <a:t>o</a:t>
            </a:r>
            <a:r>
              <a:rPr lang="cs-CZ" sz="3600" dirty="0" smtClean="0">
                <a:solidFill>
                  <a:schemeClr val="bg1"/>
                </a:solidFill>
              </a:rPr>
              <a:t>byv. a pro Islanďany je to sídlo s 200 obyv.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172" y="4941168"/>
            <a:ext cx="8822213" cy="175432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66"/>
                </a:solidFill>
              </a:rPr>
              <a:t>Městské sídlo</a:t>
            </a:r>
            <a:r>
              <a:rPr lang="cs-CZ" sz="3600" dirty="0" smtClean="0">
                <a:solidFill>
                  <a:schemeClr val="tx1"/>
                </a:solidFill>
              </a:rPr>
              <a:t>– liší se od venkovského funkcí, architekturou, složením obyvatelstva a způsobem jeho života</a:t>
            </a:r>
            <a:endParaRPr lang="cs-CZ" sz="36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Urbanizace a její </a:t>
            </a:r>
            <a:r>
              <a:rPr lang="cs-CZ" dirty="0" smtClean="0"/>
              <a:t>příčiny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714488"/>
            <a:ext cx="8501121" cy="1200329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URBANIZACE – </a:t>
            </a:r>
            <a:r>
              <a:rPr lang="cs-CZ" sz="3600" dirty="0" smtClean="0">
                <a:solidFill>
                  <a:schemeClr val="bg1"/>
                </a:solidFill>
              </a:rPr>
              <a:t>proces stěhování obyvatelstva z vesnic do měst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0710" y="3068960"/>
            <a:ext cx="7874015" cy="34163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3600" b="1" dirty="0" smtClean="0"/>
              <a:t>MĚSTSKÝ ZPŮSOB ŽIVOTA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 </a:t>
            </a:r>
            <a:r>
              <a:rPr lang="cs-CZ" sz="3600" b="1" dirty="0" smtClean="0"/>
              <a:t>PRÁCE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EKONOMICKÉ PŘÍLEŽITOSTI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ZLEPŠENÍ ŽIVOTNÍ ÚROVNĚ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ZA LEPŠÍMI SLUŽBAMI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KULTURA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Mapa světové urbanizace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762328" cy="492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Život uvnitř měst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556792"/>
            <a:ext cx="8501121" cy="1754326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FF0066"/>
                </a:solidFill>
              </a:rPr>
              <a:t>Města</a:t>
            </a:r>
            <a:r>
              <a:rPr lang="cs-CZ" sz="3600" dirty="0" smtClean="0">
                <a:solidFill>
                  <a:schemeClr val="bg1"/>
                </a:solidFill>
              </a:rPr>
              <a:t> jsou složena z různých </a:t>
            </a:r>
            <a:r>
              <a:rPr lang="cs-CZ" sz="3600" i="1" dirty="0" smtClean="0">
                <a:solidFill>
                  <a:srgbClr val="FF0066"/>
                </a:solidFill>
              </a:rPr>
              <a:t>čtvrtí</a:t>
            </a:r>
            <a:r>
              <a:rPr lang="cs-CZ" sz="3600" dirty="0" smtClean="0">
                <a:solidFill>
                  <a:schemeClr val="bg1"/>
                </a:solidFill>
              </a:rPr>
              <a:t>, které se od sebe liší složením obyvatelstva a funkcí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441680"/>
            <a:ext cx="8545167" cy="34163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b="1" i="1" dirty="0" smtClean="0">
                <a:solidFill>
                  <a:srgbClr val="FF0066"/>
                </a:solidFill>
              </a:rPr>
              <a:t>Centrum: </a:t>
            </a:r>
            <a:r>
              <a:rPr lang="cs-CZ" sz="3600" dirty="0" smtClean="0">
                <a:solidFill>
                  <a:sysClr val="windowText" lastClr="000000"/>
                </a:solidFill>
              </a:rPr>
              <a:t>jsou zde dražší pozemky a soustřeďuje se zde obchod a služby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endParaRPr lang="cs-CZ" sz="3600" b="1" i="1" dirty="0" smtClean="0">
              <a:solidFill>
                <a:srgbClr val="FF0066"/>
              </a:solidFill>
            </a:endParaRPr>
          </a:p>
          <a:p>
            <a:pPr>
              <a:buFontTx/>
              <a:buChar char="-"/>
            </a:pPr>
            <a:r>
              <a:rPr lang="cs-CZ" sz="3600" b="1" i="1" dirty="0" smtClean="0">
                <a:solidFill>
                  <a:srgbClr val="FF0066"/>
                </a:solidFill>
              </a:rPr>
              <a:t>Okrajová část: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ysClr val="windowText" lastClr="000000"/>
                </a:solidFill>
              </a:rPr>
              <a:t>zde vrůstá podíl bydlení</a:t>
            </a:r>
            <a:endParaRPr lang="cs-CZ" sz="3600" dirty="0" smtClean="0">
              <a:solidFill>
                <a:sysClr val="windowText" lastClr="000000"/>
              </a:solidFill>
            </a:endParaRPr>
          </a:p>
          <a:p>
            <a:pPr>
              <a:buFontTx/>
              <a:buChar char="-"/>
            </a:pPr>
            <a:r>
              <a:rPr lang="cs-CZ" sz="3600" b="1" i="1" dirty="0" smtClean="0">
                <a:solidFill>
                  <a:srgbClr val="FF0066"/>
                </a:solidFill>
              </a:rPr>
              <a:t>Periferie:</a:t>
            </a:r>
            <a:r>
              <a:rPr lang="cs-CZ" sz="3600" dirty="0" smtClean="0">
                <a:solidFill>
                  <a:schemeClr val="bg1"/>
                </a:solidFill>
              </a:rPr>
              <a:t> průmysl, sklady, obchodní centra atd.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Města s nejvyšším počtem obyvatel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628800"/>
            <a:ext cx="6577442" cy="286232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600" b="1" dirty="0" err="1" smtClean="0"/>
              <a:t>Tōkyō</a:t>
            </a:r>
            <a:r>
              <a:rPr lang="cs-CZ" sz="3600" dirty="0" smtClean="0"/>
              <a:t> (</a:t>
            </a:r>
            <a:r>
              <a:rPr lang="cs-CZ" sz="3600" dirty="0"/>
              <a:t>J</a:t>
            </a:r>
            <a:r>
              <a:rPr lang="cs-CZ" sz="3600" dirty="0" smtClean="0"/>
              <a:t>aponsko) 27,8 mil.</a:t>
            </a:r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Bombaj</a:t>
            </a:r>
            <a:r>
              <a:rPr lang="cs-CZ" sz="3600" dirty="0" smtClean="0"/>
              <a:t> (Indie) 18,1 mil.</a:t>
            </a:r>
          </a:p>
          <a:p>
            <a:pPr marL="285750" indent="-285750">
              <a:buFontTx/>
              <a:buChar char="-"/>
            </a:pPr>
            <a:r>
              <a:rPr lang="cs-CZ" sz="3600" b="1" dirty="0" err="1" smtClean="0"/>
              <a:t>São</a:t>
            </a:r>
            <a:r>
              <a:rPr lang="cs-CZ" sz="3600" b="1" dirty="0" smtClean="0"/>
              <a:t> Paulo </a:t>
            </a:r>
            <a:r>
              <a:rPr lang="cs-CZ" sz="3600" dirty="0" smtClean="0"/>
              <a:t>(Brazílie) 17,8 mil.</a:t>
            </a:r>
          </a:p>
          <a:p>
            <a:pPr marL="285750" indent="-285750">
              <a:buFontTx/>
              <a:buChar char="-"/>
            </a:pPr>
            <a:r>
              <a:rPr lang="cs-CZ" sz="3600" b="1" dirty="0" err="1" smtClean="0"/>
              <a:t>Shanghai</a:t>
            </a:r>
            <a:r>
              <a:rPr lang="cs-CZ" sz="3600" dirty="0" smtClean="0"/>
              <a:t> (Čína) 17,2 mil.</a:t>
            </a:r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New York </a:t>
            </a:r>
            <a:r>
              <a:rPr lang="cs-CZ" sz="3600" dirty="0" smtClean="0"/>
              <a:t>(USA) 16,6 mil.</a:t>
            </a:r>
            <a:endParaRPr lang="cs-CZ" sz="3600" dirty="0"/>
          </a:p>
        </p:txBody>
      </p:sp>
      <p:pic>
        <p:nvPicPr>
          <p:cNvPr id="2050" name="Picture 2" descr="http://upload.wikimedia.org/wikipedia/commons/5/52/New_York_Midtown_Skyline_at_night_-_Jan_2006_edit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84630"/>
            <a:ext cx="8208912" cy="187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9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Čím se liší městské sídlo od venkovského?</a:t>
            </a:r>
            <a:endParaRPr lang="cs-CZ" dirty="0" smtClean="0"/>
          </a:p>
          <a:p>
            <a:r>
              <a:rPr lang="cs-CZ" dirty="0">
                <a:solidFill>
                  <a:srgbClr val="FF0066"/>
                </a:solidFill>
              </a:rPr>
              <a:t>…funkcí, architekturou, složením obyvatelstva a způsobem jeho </a:t>
            </a:r>
            <a:r>
              <a:rPr lang="cs-CZ" dirty="0" smtClean="0">
                <a:solidFill>
                  <a:srgbClr val="FF0066"/>
                </a:solidFill>
              </a:rPr>
              <a:t>života</a:t>
            </a: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</a:t>
            </a:r>
            <a:r>
              <a:rPr lang="cs-CZ" dirty="0" smtClean="0"/>
              <a:t>. Co </a:t>
            </a:r>
            <a:r>
              <a:rPr lang="cs-CZ" dirty="0" smtClean="0"/>
              <a:t>je to urbanizace?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66"/>
                </a:solidFill>
              </a:rPr>
              <a:t>proces stěhování obyvatelstva z vesnic do </a:t>
            </a:r>
            <a:r>
              <a:rPr lang="cs-CZ" dirty="0" smtClean="0">
                <a:solidFill>
                  <a:srgbClr val="FF0066"/>
                </a:solidFill>
              </a:rPr>
              <a:t>měst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Které město má nejvíce obyv. na světě?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rgbClr val="FF0066"/>
                </a:solidFill>
              </a:rPr>
              <a:t>Tōkyō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/>
              <a:t>AUTOR NEUVEDEN. </a:t>
            </a:r>
            <a:r>
              <a:rPr lang="cs-CZ" sz="1200" i="1" dirty="0"/>
              <a:t>google.cz</a:t>
            </a:r>
            <a:r>
              <a:rPr lang="cs-CZ" sz="1200" dirty="0"/>
              <a:t> [online]. [cit. 16.12.2012]. Dostupný na WWW: http://www.rade.ic.cz/2rocnik/obrazky%20ob/urbanizace%20svet.jpg </a:t>
            </a:r>
            <a:endParaRPr lang="cs-CZ" sz="1200" dirty="0" smtClean="0"/>
          </a:p>
          <a:p>
            <a:pPr marL="0" lvl="0" indent="0">
              <a:buClr>
                <a:srgbClr val="94C600"/>
              </a:buClr>
              <a:buNone/>
            </a:pPr>
            <a:r>
              <a:rPr lang="cs-CZ" dirty="0">
                <a:solidFill>
                  <a:srgbClr val="3E3D2D"/>
                </a:solidFill>
              </a:rPr>
              <a:t>Obr. </a:t>
            </a:r>
            <a:r>
              <a:rPr lang="cs-CZ" dirty="0" smtClean="0">
                <a:solidFill>
                  <a:srgbClr val="3E3D2D"/>
                </a:solidFill>
              </a:rPr>
              <a:t>2.- </a:t>
            </a:r>
            <a:r>
              <a:rPr lang="cs-CZ" sz="1200" dirty="0">
                <a:solidFill>
                  <a:srgbClr val="3E3D2D"/>
                </a:solidFill>
              </a:rPr>
              <a:t>AUTOR NEUVEDEN. wikimedia.cz [online]. [cit. 16.12.2012]. </a:t>
            </a:r>
            <a:r>
              <a:rPr lang="cs-CZ" sz="1200">
                <a:solidFill>
                  <a:srgbClr val="3E3D2D"/>
                </a:solidFill>
              </a:rPr>
              <a:t>Dostupný na WWW: http://upload.wikimedia.org/wikipedia/commons/5/52/New_York_Midtown_Skyline_at_night_-_Jan_2006_edit1.jpg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2014</TotalTime>
  <Words>350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Anotace:</vt:lpstr>
      <vt:lpstr>Městská sídla</vt:lpstr>
      <vt:lpstr>Urbanizace a její příčiny</vt:lpstr>
      <vt:lpstr>Mapa světové urbanizace</vt:lpstr>
      <vt:lpstr>Život uvnitř měst</vt:lpstr>
      <vt:lpstr>Města s nejvyšším počtem obyvatel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223</cp:revision>
  <dcterms:created xsi:type="dcterms:W3CDTF">2011-03-22T17:13:23Z</dcterms:created>
  <dcterms:modified xsi:type="dcterms:W3CDTF">2012-12-16T11:00:52Z</dcterms:modified>
</cp:coreProperties>
</file>