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10"/>
  </p:notesMasterIdLst>
  <p:sldIdLst>
    <p:sldId id="270" r:id="rId2"/>
    <p:sldId id="269" r:id="rId3"/>
    <p:sldId id="257" r:id="rId4"/>
    <p:sldId id="273" r:id="rId5"/>
    <p:sldId id="279" r:id="rId6"/>
    <p:sldId id="278" r:id="rId7"/>
    <p:sldId id="280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0000FF"/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1887" autoAdjust="0"/>
  </p:normalViewPr>
  <p:slideViewPr>
    <p:cSldViewPr>
      <p:cViewPr>
        <p:scale>
          <a:sx n="76" d="100"/>
          <a:sy n="76" d="100"/>
        </p:scale>
        <p:origin x="-1206" y="1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8904F3C-4BBD-4E5D-AA38-0CC6659A28BF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</dgm:pt>
    <dgm:pt modelId="{E14DBA8B-BFC3-4657-BE99-FC8A19BA3F9F}">
      <dgm:prSet phldrT="[Text]"/>
      <dgm:spPr/>
      <dgm:t>
        <a:bodyPr/>
        <a:lstStyle/>
        <a:p>
          <a:r>
            <a:rPr lang="cs-CZ" dirty="0" smtClean="0"/>
            <a:t>paliv</a:t>
          </a:r>
          <a:endParaRPr lang="cs-CZ" dirty="0"/>
        </a:p>
      </dgm:t>
    </dgm:pt>
    <dgm:pt modelId="{48F917D2-D9CA-46B2-BE13-0B4ED29F8E4A}" type="parTrans" cxnId="{2EBA0D0F-D3F1-4B21-9714-0B31B62551ED}">
      <dgm:prSet/>
      <dgm:spPr/>
      <dgm:t>
        <a:bodyPr/>
        <a:lstStyle/>
        <a:p>
          <a:endParaRPr lang="cs-CZ"/>
        </a:p>
      </dgm:t>
    </dgm:pt>
    <dgm:pt modelId="{2F424632-BE50-4E8A-95F9-5FC3387A350D}" type="sibTrans" cxnId="{2EBA0D0F-D3F1-4B21-9714-0B31B62551ED}">
      <dgm:prSet/>
      <dgm:spPr/>
      <dgm:t>
        <a:bodyPr/>
        <a:lstStyle/>
        <a:p>
          <a:endParaRPr lang="cs-CZ"/>
        </a:p>
      </dgm:t>
    </dgm:pt>
    <dgm:pt modelId="{E551C23D-83D9-4AD3-A7D2-4BB1506C7167}">
      <dgm:prSet phldrT="[Text]"/>
      <dgm:spPr/>
      <dgm:t>
        <a:bodyPr/>
        <a:lstStyle/>
        <a:p>
          <a:r>
            <a:rPr lang="cs-CZ" dirty="0" smtClean="0"/>
            <a:t>rudných surovin</a:t>
          </a:r>
          <a:endParaRPr lang="cs-CZ" dirty="0"/>
        </a:p>
      </dgm:t>
    </dgm:pt>
    <dgm:pt modelId="{92FEE3A6-7B02-4014-9095-EB4D9DA61387}" type="parTrans" cxnId="{7132757F-842B-4780-9D16-08AED99E989B}">
      <dgm:prSet/>
      <dgm:spPr/>
      <dgm:t>
        <a:bodyPr/>
        <a:lstStyle/>
        <a:p>
          <a:endParaRPr lang="cs-CZ"/>
        </a:p>
      </dgm:t>
    </dgm:pt>
    <dgm:pt modelId="{CCC13EA9-303B-470D-BF74-0C3CE02E9C86}" type="sibTrans" cxnId="{7132757F-842B-4780-9D16-08AED99E989B}">
      <dgm:prSet/>
      <dgm:spPr/>
      <dgm:t>
        <a:bodyPr/>
        <a:lstStyle/>
        <a:p>
          <a:endParaRPr lang="cs-CZ"/>
        </a:p>
      </dgm:t>
    </dgm:pt>
    <dgm:pt modelId="{80B7C5A6-6C15-43CB-87D2-B53B2352BB31}">
      <dgm:prSet phldrT="[Text]"/>
      <dgm:spPr/>
      <dgm:t>
        <a:bodyPr/>
        <a:lstStyle/>
        <a:p>
          <a:r>
            <a:rPr lang="cs-CZ" dirty="0" smtClean="0"/>
            <a:t>nerudných surovin</a:t>
          </a:r>
          <a:endParaRPr lang="cs-CZ" dirty="0"/>
        </a:p>
      </dgm:t>
    </dgm:pt>
    <dgm:pt modelId="{83E7C144-2F63-4EF2-BD0A-80A8281FB4A4}" type="parTrans" cxnId="{73295569-3966-4E08-8E8A-C6B640892380}">
      <dgm:prSet/>
      <dgm:spPr/>
      <dgm:t>
        <a:bodyPr/>
        <a:lstStyle/>
        <a:p>
          <a:endParaRPr lang="cs-CZ"/>
        </a:p>
      </dgm:t>
    </dgm:pt>
    <dgm:pt modelId="{052CCF56-0404-4795-8599-EFA67FDA57E7}" type="sibTrans" cxnId="{73295569-3966-4E08-8E8A-C6B640892380}">
      <dgm:prSet/>
      <dgm:spPr/>
      <dgm:t>
        <a:bodyPr/>
        <a:lstStyle/>
        <a:p>
          <a:endParaRPr lang="cs-CZ"/>
        </a:p>
      </dgm:t>
    </dgm:pt>
    <dgm:pt modelId="{DF13F303-83E6-4E56-B2A9-C11652823F52}" type="pres">
      <dgm:prSet presAssocID="{A8904F3C-4BBD-4E5D-AA38-0CC6659A28BF}" presName="compositeShape" presStyleCnt="0">
        <dgm:presLayoutVars>
          <dgm:dir/>
          <dgm:resizeHandles/>
        </dgm:presLayoutVars>
      </dgm:prSet>
      <dgm:spPr/>
    </dgm:pt>
    <dgm:pt modelId="{AA5037B7-98D1-42D1-B5F1-5CF27832387E}" type="pres">
      <dgm:prSet presAssocID="{A8904F3C-4BBD-4E5D-AA38-0CC6659A28BF}" presName="pyramid" presStyleLbl="node1" presStyleIdx="0" presStyleCnt="1"/>
      <dgm:spPr/>
    </dgm:pt>
    <dgm:pt modelId="{109D6CB9-C55D-4350-9A8F-19D81DA838E4}" type="pres">
      <dgm:prSet presAssocID="{A8904F3C-4BBD-4E5D-AA38-0CC6659A28BF}" presName="theList" presStyleCnt="0"/>
      <dgm:spPr/>
    </dgm:pt>
    <dgm:pt modelId="{8063C8BD-DC1F-4EA3-835F-EE4DBE695ED0}" type="pres">
      <dgm:prSet presAssocID="{E14DBA8B-BFC3-4657-BE99-FC8A19BA3F9F}" presName="aNode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77BB30-09F5-42D7-8319-474FDD1A5009}" type="pres">
      <dgm:prSet presAssocID="{E14DBA8B-BFC3-4657-BE99-FC8A19BA3F9F}" presName="aSpace" presStyleCnt="0"/>
      <dgm:spPr/>
    </dgm:pt>
    <dgm:pt modelId="{074378A5-4B25-4A3D-A510-927817321C61}" type="pres">
      <dgm:prSet presAssocID="{E551C23D-83D9-4AD3-A7D2-4BB1506C7167}" presName="aNode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269007-F86C-43F3-995B-1B7AEE0465D2}" type="pres">
      <dgm:prSet presAssocID="{E551C23D-83D9-4AD3-A7D2-4BB1506C7167}" presName="aSpace" presStyleCnt="0"/>
      <dgm:spPr/>
    </dgm:pt>
    <dgm:pt modelId="{876E542F-27DD-47F5-9D42-96ABEF7220CA}" type="pres">
      <dgm:prSet presAssocID="{80B7C5A6-6C15-43CB-87D2-B53B2352BB31}" presName="aNode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06CF8D-D166-4E2A-A8D6-E6A81E835270}" type="pres">
      <dgm:prSet presAssocID="{80B7C5A6-6C15-43CB-87D2-B53B2352BB31}" presName="aSpace" presStyleCnt="0"/>
      <dgm:spPr/>
    </dgm:pt>
  </dgm:ptLst>
  <dgm:cxnLst>
    <dgm:cxn modelId="{7132757F-842B-4780-9D16-08AED99E989B}" srcId="{A8904F3C-4BBD-4E5D-AA38-0CC6659A28BF}" destId="{E551C23D-83D9-4AD3-A7D2-4BB1506C7167}" srcOrd="1" destOrd="0" parTransId="{92FEE3A6-7B02-4014-9095-EB4D9DA61387}" sibTransId="{CCC13EA9-303B-470D-BF74-0C3CE02E9C86}"/>
    <dgm:cxn modelId="{2EBA0D0F-D3F1-4B21-9714-0B31B62551ED}" srcId="{A8904F3C-4BBD-4E5D-AA38-0CC6659A28BF}" destId="{E14DBA8B-BFC3-4657-BE99-FC8A19BA3F9F}" srcOrd="0" destOrd="0" parTransId="{48F917D2-D9CA-46B2-BE13-0B4ED29F8E4A}" sibTransId="{2F424632-BE50-4E8A-95F9-5FC3387A350D}"/>
    <dgm:cxn modelId="{A69734C9-584B-4837-99C1-AB4784EAF43D}" type="presOf" srcId="{A8904F3C-4BBD-4E5D-AA38-0CC6659A28BF}" destId="{DF13F303-83E6-4E56-B2A9-C11652823F52}" srcOrd="0" destOrd="0" presId="urn:microsoft.com/office/officeart/2005/8/layout/pyramid2"/>
    <dgm:cxn modelId="{73295569-3966-4E08-8E8A-C6B640892380}" srcId="{A8904F3C-4BBD-4E5D-AA38-0CC6659A28BF}" destId="{80B7C5A6-6C15-43CB-87D2-B53B2352BB31}" srcOrd="2" destOrd="0" parTransId="{83E7C144-2F63-4EF2-BD0A-80A8281FB4A4}" sibTransId="{052CCF56-0404-4795-8599-EFA67FDA57E7}"/>
    <dgm:cxn modelId="{A4911F78-FCC9-4E5B-9673-8CC51F88CC5B}" type="presOf" srcId="{E14DBA8B-BFC3-4657-BE99-FC8A19BA3F9F}" destId="{8063C8BD-DC1F-4EA3-835F-EE4DBE695ED0}" srcOrd="0" destOrd="0" presId="urn:microsoft.com/office/officeart/2005/8/layout/pyramid2"/>
    <dgm:cxn modelId="{E2FB99E9-D619-4BE9-900C-7DB126AD7D82}" type="presOf" srcId="{80B7C5A6-6C15-43CB-87D2-B53B2352BB31}" destId="{876E542F-27DD-47F5-9D42-96ABEF7220CA}" srcOrd="0" destOrd="0" presId="urn:microsoft.com/office/officeart/2005/8/layout/pyramid2"/>
    <dgm:cxn modelId="{5526BE0A-1A80-496E-A8A4-C2EE5C45C98D}" type="presOf" srcId="{E551C23D-83D9-4AD3-A7D2-4BB1506C7167}" destId="{074378A5-4B25-4A3D-A510-927817321C61}" srcOrd="0" destOrd="0" presId="urn:microsoft.com/office/officeart/2005/8/layout/pyramid2"/>
    <dgm:cxn modelId="{9E6AEA74-E65B-4997-B733-87A8468820AD}" type="presParOf" srcId="{DF13F303-83E6-4E56-B2A9-C11652823F52}" destId="{AA5037B7-98D1-42D1-B5F1-5CF27832387E}" srcOrd="0" destOrd="0" presId="urn:microsoft.com/office/officeart/2005/8/layout/pyramid2"/>
    <dgm:cxn modelId="{5170B272-A466-45EC-BAA7-107AA7C9E1A2}" type="presParOf" srcId="{DF13F303-83E6-4E56-B2A9-C11652823F52}" destId="{109D6CB9-C55D-4350-9A8F-19D81DA838E4}" srcOrd="1" destOrd="0" presId="urn:microsoft.com/office/officeart/2005/8/layout/pyramid2"/>
    <dgm:cxn modelId="{828ADB9F-23BF-4F56-B19E-0F662C7B1B3A}" type="presParOf" srcId="{109D6CB9-C55D-4350-9A8F-19D81DA838E4}" destId="{8063C8BD-DC1F-4EA3-835F-EE4DBE695ED0}" srcOrd="0" destOrd="0" presId="urn:microsoft.com/office/officeart/2005/8/layout/pyramid2"/>
    <dgm:cxn modelId="{02D92D7E-E385-4548-AE9D-B782B14B3898}" type="presParOf" srcId="{109D6CB9-C55D-4350-9A8F-19D81DA838E4}" destId="{DE77BB30-09F5-42D7-8319-474FDD1A5009}" srcOrd="1" destOrd="0" presId="urn:microsoft.com/office/officeart/2005/8/layout/pyramid2"/>
    <dgm:cxn modelId="{805C2D7D-610E-4CA6-98E4-094BC8ED0F07}" type="presParOf" srcId="{109D6CB9-C55D-4350-9A8F-19D81DA838E4}" destId="{074378A5-4B25-4A3D-A510-927817321C61}" srcOrd="2" destOrd="0" presId="urn:microsoft.com/office/officeart/2005/8/layout/pyramid2"/>
    <dgm:cxn modelId="{C18EBF01-8901-4BA0-8AD6-F464B113778E}" type="presParOf" srcId="{109D6CB9-C55D-4350-9A8F-19D81DA838E4}" destId="{8C269007-F86C-43F3-995B-1B7AEE0465D2}" srcOrd="3" destOrd="0" presId="urn:microsoft.com/office/officeart/2005/8/layout/pyramid2"/>
    <dgm:cxn modelId="{58014D28-EE9E-495D-9F4C-778FEBF76877}" type="presParOf" srcId="{109D6CB9-C55D-4350-9A8F-19D81DA838E4}" destId="{876E542F-27DD-47F5-9D42-96ABEF7220CA}" srcOrd="4" destOrd="0" presId="urn:microsoft.com/office/officeart/2005/8/layout/pyramid2"/>
    <dgm:cxn modelId="{3D9453E7-899C-47F5-AFBE-80945606D797}" type="presParOf" srcId="{109D6CB9-C55D-4350-9A8F-19D81DA838E4}" destId="{5F06CF8D-D166-4E2A-A8D6-E6A81E835270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5037B7-98D1-42D1-B5F1-5CF27832387E}">
      <dsp:nvSpPr>
        <dsp:cNvPr id="0" name=""/>
        <dsp:cNvSpPr/>
      </dsp:nvSpPr>
      <dsp:spPr>
        <a:xfrm>
          <a:off x="628704" y="0"/>
          <a:ext cx="3550929" cy="3550929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63C8BD-DC1F-4EA3-835F-EE4DBE695ED0}">
      <dsp:nvSpPr>
        <dsp:cNvPr id="0" name=""/>
        <dsp:cNvSpPr/>
      </dsp:nvSpPr>
      <dsp:spPr>
        <a:xfrm>
          <a:off x="2404169" y="357000"/>
          <a:ext cx="2308103" cy="84057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paliv</a:t>
          </a:r>
          <a:endParaRPr lang="cs-CZ" sz="2100" kern="1200" dirty="0"/>
        </a:p>
      </dsp:txBody>
      <dsp:txXfrm>
        <a:off x="2445202" y="398033"/>
        <a:ext cx="2226037" cy="758505"/>
      </dsp:txXfrm>
    </dsp:sp>
    <dsp:sp modelId="{074378A5-4B25-4A3D-A510-927817321C61}">
      <dsp:nvSpPr>
        <dsp:cNvPr id="0" name=""/>
        <dsp:cNvSpPr/>
      </dsp:nvSpPr>
      <dsp:spPr>
        <a:xfrm>
          <a:off x="2404169" y="1302643"/>
          <a:ext cx="2308103" cy="84057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rudných surovin</a:t>
          </a:r>
          <a:endParaRPr lang="cs-CZ" sz="2100" kern="1200" dirty="0"/>
        </a:p>
      </dsp:txBody>
      <dsp:txXfrm>
        <a:off x="2445202" y="1343676"/>
        <a:ext cx="2226037" cy="758505"/>
      </dsp:txXfrm>
    </dsp:sp>
    <dsp:sp modelId="{876E542F-27DD-47F5-9D42-96ABEF7220CA}">
      <dsp:nvSpPr>
        <dsp:cNvPr id="0" name=""/>
        <dsp:cNvSpPr/>
      </dsp:nvSpPr>
      <dsp:spPr>
        <a:xfrm>
          <a:off x="2404169" y="2248285"/>
          <a:ext cx="2308103" cy="84057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nerudných surovin</a:t>
          </a:r>
          <a:endParaRPr lang="cs-CZ" sz="2100" kern="1200" dirty="0"/>
        </a:p>
      </dsp:txBody>
      <dsp:txXfrm>
        <a:off x="2445202" y="2289318"/>
        <a:ext cx="2226037" cy="7585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13.9.2013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19763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0D3F59A4-F837-41F0-876E-5CF40EF10FB8}" type="datetimeFigureOut">
              <a:rPr lang="cs-CZ" smtClean="0"/>
              <a:pPr/>
              <a:t>13.9.2013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13.9.2013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13.9.2013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13.9.2013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13.9.2013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emepis.com/Asie.php" TargetMode="External"/><Relationship Id="rId2" Type="http://schemas.openxmlformats.org/officeDocument/2006/relationships/hyperlink" Target="http://www.testpark.cz/testy/zemepis/asie-645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zemepis.eu/asie.p8.html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5" name="Zaoblený obdélník 4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6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857224" y="3500438"/>
            <a:ext cx="521008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VY_32_INOVACE_26_14_Z9_Skála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0" name="Obdélník 9"/>
          <p:cNvSpPr/>
          <p:nvPr/>
        </p:nvSpPr>
        <p:spPr>
          <a:xfrm>
            <a:off x="857224" y="3929066"/>
            <a:ext cx="292740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Těžební průmysl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4357694"/>
            <a:ext cx="691247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 smtClean="0"/>
              <a:t>: </a:t>
            </a:r>
            <a:r>
              <a:rPr lang="cs-CZ" sz="2000" dirty="0" smtClean="0"/>
              <a:t>Těžební průmysl</a:t>
            </a:r>
            <a:r>
              <a:rPr lang="cs-CZ" sz="2000" dirty="0" smtClean="0"/>
              <a:t>, jeho rozdělení a hlavní oblasti</a:t>
            </a:r>
            <a:endParaRPr lang="cs-CZ" sz="2000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/>
                <a:solidFill>
                  <a:schemeClr val="bg1"/>
                </a:solidFill>
              </a:rPr>
              <a:t>Těžební průmysl</a:t>
            </a:r>
            <a:endParaRPr lang="cs-CZ" sz="3200" b="1" dirty="0">
              <a:ln/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4955442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Autofit/>
          </a:bodyPr>
          <a:lstStyle/>
          <a:p>
            <a:r>
              <a:rPr lang="cs-CZ" dirty="0" smtClean="0"/>
              <a:t>Prezentace seznámí žáky </a:t>
            </a:r>
            <a:r>
              <a:rPr lang="cs-CZ" dirty="0" smtClean="0"/>
              <a:t>s těžebním průmyslem</a:t>
            </a:r>
            <a:r>
              <a:rPr lang="cs-CZ" dirty="0" smtClean="0"/>
              <a:t>, jeho dělením a hlavními oblastmi</a:t>
            </a:r>
          </a:p>
          <a:p>
            <a:pPr marL="68580" indent="0">
              <a:buNone/>
            </a:pPr>
            <a:endParaRPr lang="cs-CZ" dirty="0" smtClean="0"/>
          </a:p>
          <a:p>
            <a:r>
              <a:rPr lang="cs-CZ" dirty="0" smtClean="0"/>
              <a:t>Prezentace je určena pro žáky 9. třídy a pro interaktivní tabuli, doporučuji ji při práci s učebnicí a internetem</a:t>
            </a:r>
          </a:p>
          <a:p>
            <a:endParaRPr lang="cs-CZ" dirty="0" smtClean="0"/>
          </a:p>
          <a:p>
            <a:r>
              <a:rPr lang="cs-CZ" dirty="0" smtClean="0"/>
              <a:t>Své vědomosti si žáci mohou ověřit v závěrečných </a:t>
            </a:r>
            <a:r>
              <a:rPr lang="cs-CZ" dirty="0" smtClean="0"/>
              <a:t>otázkách</a:t>
            </a:r>
          </a:p>
          <a:p>
            <a:endParaRPr lang="cs-CZ" dirty="0"/>
          </a:p>
          <a:p>
            <a:r>
              <a:rPr lang="cs-CZ" dirty="0" smtClean="0"/>
              <a:t>Díky hypertextovým odkazům je materiál pro žáky více inovativní</a:t>
            </a:r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Těžební p</a:t>
            </a:r>
            <a:r>
              <a:rPr lang="cs-CZ" u="sng" dirty="0" smtClean="0"/>
              <a:t>růmysl</a:t>
            </a:r>
            <a:endParaRPr lang="cs-CZ" u="sng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348" y="1196752"/>
            <a:ext cx="8822214" cy="2308324"/>
          </a:xfrm>
          <a:prstGeom prst="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B0F0"/>
                </a:solidFill>
              </a:rPr>
              <a:t>Průmyslová výroba </a:t>
            </a:r>
            <a:r>
              <a:rPr lang="cs-CZ" sz="3600" dirty="0" smtClean="0">
                <a:solidFill>
                  <a:schemeClr val="bg1"/>
                </a:solidFill>
              </a:rPr>
              <a:t>spotřebuje velké množství surovin, ty musí člověk získat </a:t>
            </a:r>
            <a:r>
              <a:rPr lang="cs-CZ" sz="3600" dirty="0" smtClean="0">
                <a:solidFill>
                  <a:srgbClr val="00B0F0"/>
                </a:solidFill>
              </a:rPr>
              <a:t>povrchovou nebo podpovrchovou těžbou</a:t>
            </a:r>
            <a:endParaRPr lang="cs-CZ" sz="3600" i="1" dirty="0">
              <a:solidFill>
                <a:srgbClr val="00B0F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2653" y="4221088"/>
            <a:ext cx="8822213" cy="1200329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– </a:t>
            </a:r>
            <a:r>
              <a:rPr lang="cs-CZ" sz="3600" dirty="0" smtClean="0">
                <a:solidFill>
                  <a:schemeClr val="tx1"/>
                </a:solidFill>
              </a:rPr>
              <a:t>těžební průmysl rozdělujeme do tří odvětví těžby:</a:t>
            </a:r>
            <a:endParaRPr lang="cs-CZ" sz="3600" i="1" dirty="0" smtClean="0">
              <a:solidFill>
                <a:schemeClr val="tx1"/>
              </a:solidFill>
            </a:endParaRP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895461108"/>
              </p:ext>
            </p:extLst>
          </p:nvPr>
        </p:nvGraphicFramePr>
        <p:xfrm>
          <a:off x="3563888" y="3356992"/>
          <a:ext cx="5340978" cy="35509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9" grpId="1" animBg="1"/>
      <p:bldP spid="11" grpId="0" animBg="1"/>
      <p:bldGraphic spid="6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357166"/>
            <a:ext cx="8229600" cy="10668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Těžební p</a:t>
            </a:r>
            <a:r>
              <a:rPr lang="cs-CZ" dirty="0" smtClean="0"/>
              <a:t>růmysl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0709" y="1412776"/>
            <a:ext cx="7874015" cy="1077218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- </a:t>
            </a:r>
            <a:r>
              <a:rPr lang="cs-CZ" sz="3200" b="1" dirty="0" smtClean="0">
                <a:solidFill>
                  <a:srgbClr val="FF0066"/>
                </a:solidFill>
              </a:rPr>
              <a:t>Těžba paliv</a:t>
            </a:r>
            <a:r>
              <a:rPr lang="cs-CZ" sz="3200" b="1" dirty="0" smtClean="0">
                <a:solidFill>
                  <a:srgbClr val="FF0066"/>
                </a:solidFill>
              </a:rPr>
              <a:t> </a:t>
            </a:r>
            <a:r>
              <a:rPr lang="cs-CZ" sz="3200" b="1" dirty="0" smtClean="0"/>
              <a:t>– </a:t>
            </a:r>
            <a:r>
              <a:rPr lang="cs-CZ" sz="3200" b="1" dirty="0" smtClean="0"/>
              <a:t>jedná se o těžbu ropy, zemního plynu, uhlí, uranu, dřeva…</a:t>
            </a:r>
            <a:endParaRPr lang="cs-CZ" sz="3200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643107" y="2636912"/>
            <a:ext cx="7874015" cy="2062103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- </a:t>
            </a:r>
            <a:r>
              <a:rPr lang="cs-CZ" sz="3200" b="1" dirty="0" smtClean="0">
                <a:solidFill>
                  <a:srgbClr val="FF0066"/>
                </a:solidFill>
              </a:rPr>
              <a:t>Těžba rudných surovin </a:t>
            </a:r>
            <a:r>
              <a:rPr lang="cs-CZ" sz="3200" b="1" dirty="0" smtClean="0"/>
              <a:t>– </a:t>
            </a:r>
            <a:r>
              <a:rPr lang="cs-CZ" sz="3200" b="1" dirty="0" smtClean="0"/>
              <a:t>těžba rud železa, mědi, olova, zinku, cínu, bauxitu a vzácných kovů- zlata, stříbra a platiny</a:t>
            </a:r>
            <a:endParaRPr lang="cs-CZ" sz="3200" dirty="0" smtClean="0"/>
          </a:p>
        </p:txBody>
      </p:sp>
      <p:sp>
        <p:nvSpPr>
          <p:cNvPr id="8" name="TextovéPole 7"/>
          <p:cNvSpPr txBox="1"/>
          <p:nvPr/>
        </p:nvSpPr>
        <p:spPr>
          <a:xfrm>
            <a:off x="643107" y="4869160"/>
            <a:ext cx="7874015" cy="1569660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- </a:t>
            </a:r>
            <a:r>
              <a:rPr lang="cs-CZ" sz="3200" b="1" dirty="0" smtClean="0">
                <a:solidFill>
                  <a:srgbClr val="FF0066"/>
                </a:solidFill>
              </a:rPr>
              <a:t>Těžba nerudných surovin</a:t>
            </a:r>
            <a:r>
              <a:rPr lang="cs-CZ" sz="3200" b="1" dirty="0" smtClean="0">
                <a:solidFill>
                  <a:srgbClr val="FF0066"/>
                </a:solidFill>
              </a:rPr>
              <a:t> </a:t>
            </a:r>
            <a:r>
              <a:rPr lang="cs-CZ" sz="3200" b="1" dirty="0" smtClean="0"/>
              <a:t>– </a:t>
            </a:r>
            <a:r>
              <a:rPr lang="cs-CZ" sz="3200" b="1" dirty="0" smtClean="0"/>
              <a:t>jedná se o těžbu síry, fosfátů, soli, vápence, písku, kamene, jílů, kaolinu…</a:t>
            </a:r>
            <a:endParaRPr lang="cs-CZ" sz="3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00034" y="357166"/>
            <a:ext cx="8229600" cy="1066800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dirty="0" smtClean="0"/>
              <a:t>Mapa </a:t>
            </a:r>
            <a:r>
              <a:rPr lang="cs-CZ" dirty="0" smtClean="0"/>
              <a:t>nerostných surovin</a:t>
            </a:r>
            <a:endParaRPr lang="cs-CZ" dirty="0"/>
          </a:p>
        </p:txBody>
      </p:sp>
      <p:pic>
        <p:nvPicPr>
          <p:cNvPr id="2" name="Picture 2" descr="http://www.dnesni-svet.cz/docs/cms/podklady%20pro%20dum/environmentalni-vychova/regionalni_rozlozeni_nerostneho_bohatstvi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84784"/>
            <a:ext cx="8443540" cy="5241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10668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916832"/>
            <a:ext cx="7200916" cy="3915797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1. Podle způsobu </a:t>
            </a:r>
            <a:r>
              <a:rPr lang="cs-CZ" dirty="0" smtClean="0"/>
              <a:t>těžby </a:t>
            </a:r>
            <a:r>
              <a:rPr lang="cs-CZ" dirty="0" smtClean="0"/>
              <a:t>dělíme těžební průmysl na těžbu?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…paliv, rudných surovin, nerudných surovin</a:t>
            </a:r>
            <a:endParaRPr lang="cs-CZ" dirty="0" smtClean="0">
              <a:solidFill>
                <a:srgbClr val="FF0066"/>
              </a:solidFill>
            </a:endParaRPr>
          </a:p>
          <a:p>
            <a:endParaRPr lang="cs-CZ" dirty="0">
              <a:solidFill>
                <a:srgbClr val="FF0066"/>
              </a:solidFill>
            </a:endParaRPr>
          </a:p>
          <a:p>
            <a:r>
              <a:rPr lang="cs-CZ" dirty="0" smtClean="0"/>
              <a:t>2. </a:t>
            </a:r>
            <a:r>
              <a:rPr lang="cs-CZ" dirty="0" smtClean="0"/>
              <a:t>Které palivo se nejvíce těžilo za průmyslové revoluce?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66"/>
                </a:solidFill>
              </a:rPr>
              <a:t>černé uhlí</a:t>
            </a:r>
            <a:endParaRPr lang="cs-CZ" dirty="0" smtClean="0">
              <a:solidFill>
                <a:srgbClr val="FF0066"/>
              </a:solidFill>
            </a:endParaRPr>
          </a:p>
          <a:p>
            <a:endParaRPr lang="cs-CZ" dirty="0" smtClean="0">
              <a:solidFill>
                <a:srgbClr val="FF0066"/>
              </a:solidFill>
            </a:endParaRPr>
          </a:p>
          <a:p>
            <a:r>
              <a:rPr lang="cs-CZ" dirty="0" smtClean="0"/>
              <a:t>3. </a:t>
            </a:r>
            <a:r>
              <a:rPr lang="cs-CZ" dirty="0" smtClean="0"/>
              <a:t>Které jsou hospodářsky nejdůležitější rudy?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rgbClr val="FF0066"/>
                </a:solidFill>
              </a:rPr>
              <a:t>železa a bauxitu</a:t>
            </a:r>
            <a:endParaRPr lang="cs-CZ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591550" cy="746721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Hypertextové odkazy</a:t>
            </a:r>
            <a:endParaRPr lang="cs-CZ" dirty="0"/>
          </a:p>
        </p:txBody>
      </p:sp>
      <p:sp>
        <p:nvSpPr>
          <p:cNvPr id="5" name="Šipka doprava 4">
            <a:hlinkClick r:id="rId2"/>
          </p:cNvPr>
          <p:cNvSpPr/>
          <p:nvPr/>
        </p:nvSpPr>
        <p:spPr>
          <a:xfrm>
            <a:off x="366603" y="5013176"/>
            <a:ext cx="8352928" cy="1728192"/>
          </a:xfrm>
          <a:prstGeom prst="rightArrow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www.testpark.cz</a:t>
            </a:r>
            <a:endParaRPr lang="cs-CZ" sz="3200" dirty="0"/>
          </a:p>
        </p:txBody>
      </p:sp>
      <p:sp>
        <p:nvSpPr>
          <p:cNvPr id="6" name="Šipka doprava 5">
            <a:hlinkClick r:id="rId3"/>
          </p:cNvPr>
          <p:cNvSpPr/>
          <p:nvPr/>
        </p:nvSpPr>
        <p:spPr>
          <a:xfrm>
            <a:off x="360773" y="1196752"/>
            <a:ext cx="8352928" cy="172819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www. </a:t>
            </a:r>
            <a:r>
              <a:rPr lang="cs-CZ" sz="2800" dirty="0"/>
              <a:t>z</a:t>
            </a:r>
            <a:r>
              <a:rPr lang="cs-CZ" sz="2800" dirty="0" smtClean="0"/>
              <a:t>eměpis.com</a:t>
            </a:r>
            <a:endParaRPr lang="cs-CZ" sz="1400" dirty="0"/>
          </a:p>
        </p:txBody>
      </p:sp>
      <p:sp>
        <p:nvSpPr>
          <p:cNvPr id="7" name="Šipka doprava 6">
            <a:hlinkClick r:id="rId4"/>
          </p:cNvPr>
          <p:cNvSpPr/>
          <p:nvPr/>
        </p:nvSpPr>
        <p:spPr>
          <a:xfrm>
            <a:off x="366603" y="3056451"/>
            <a:ext cx="8352928" cy="1728192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www.zemepis.eu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885772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400" dirty="0" smtClean="0"/>
              <a:t>NOVOTNÝ, Josef a kol. </a:t>
            </a:r>
            <a:r>
              <a:rPr lang="cs-CZ" sz="1400" i="1" dirty="0" smtClean="0"/>
              <a:t>Zeměpis 9 učebnice pro základní školy a víceletá gymnázia</a:t>
            </a:r>
            <a:r>
              <a:rPr lang="cs-CZ" sz="1400" dirty="0" smtClean="0"/>
              <a:t>. Plzeň: </a:t>
            </a:r>
            <a:r>
              <a:rPr lang="cs-CZ" sz="1400" dirty="0" err="1" smtClean="0"/>
              <a:t>Fraus</a:t>
            </a:r>
            <a:r>
              <a:rPr lang="cs-CZ" sz="1400" dirty="0" smtClean="0"/>
              <a:t>, 2008, ISBN 978-80-7238-590-4.</a:t>
            </a:r>
          </a:p>
          <a:p>
            <a:pPr marL="0" indent="0">
              <a:buNone/>
            </a:pPr>
            <a:r>
              <a:rPr lang="cs-CZ" sz="2400" dirty="0" smtClean="0"/>
              <a:t>Obr. 1.- </a:t>
            </a:r>
            <a:r>
              <a:rPr lang="cs-CZ" sz="1200" dirty="0"/>
              <a:t>AUTOR NEUVEDEN. </a:t>
            </a:r>
            <a:r>
              <a:rPr lang="cs-CZ" sz="1200" i="1" dirty="0"/>
              <a:t>dnesni-svet.cz</a:t>
            </a:r>
            <a:r>
              <a:rPr lang="cs-CZ" sz="1200" dirty="0"/>
              <a:t> [online]. [cit. 13.9.2013]. Dostupný na WWW: http://www.dnesni-svet.cz/docs/cms/podklady%20pro%20dum/environmentalni-vychova/regionalni_rozlozeni_nerostneho_bohatstvi.png 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2275</TotalTime>
  <Words>284</Words>
  <Application>Microsoft Office PowerPoint</Application>
  <PresentationFormat>Předvádění na obrazovce (4:3)</PresentationFormat>
  <Paragraphs>45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Austin</vt:lpstr>
      <vt:lpstr>Prezentace aplikace PowerPoint</vt:lpstr>
      <vt:lpstr>Anotace:</vt:lpstr>
      <vt:lpstr>Těžební průmysl</vt:lpstr>
      <vt:lpstr>Těžební průmysl</vt:lpstr>
      <vt:lpstr>Mapa nerostných surovin</vt:lpstr>
      <vt:lpstr>Otázky a úkoly</vt:lpstr>
      <vt:lpstr>Hypertextové odkazy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252</cp:revision>
  <dcterms:created xsi:type="dcterms:W3CDTF">2011-03-22T17:13:23Z</dcterms:created>
  <dcterms:modified xsi:type="dcterms:W3CDTF">2013-09-13T06:46:03Z</dcterms:modified>
</cp:coreProperties>
</file>