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9"/>
  </p:notesMasterIdLst>
  <p:sldIdLst>
    <p:sldId id="256" r:id="rId2"/>
    <p:sldId id="269" r:id="rId3"/>
    <p:sldId id="257" r:id="rId4"/>
    <p:sldId id="259" r:id="rId5"/>
    <p:sldId id="260" r:id="rId6"/>
    <p:sldId id="262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314164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D3F59A4-F837-41F0-876E-5CF40EF10FB8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0D3F59A4-F837-41F0-876E-5CF40EF10FB8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214554"/>
            <a:ext cx="8001056" cy="4357718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21" name="Obdélník 20"/>
          <p:cNvSpPr/>
          <p:nvPr/>
        </p:nvSpPr>
        <p:spPr>
          <a:xfrm>
            <a:off x="844094" y="3038485"/>
            <a:ext cx="771236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 dirty="0"/>
              <a:t>: </a:t>
            </a:r>
            <a:r>
              <a:rPr lang="cs-CZ" sz="2800" dirty="0" smtClean="0"/>
              <a:t>VY_32_INOVACE_26_17_Z9_Skála</a:t>
            </a:r>
            <a:endParaRPr lang="cs-CZ" sz="2800" dirty="0"/>
          </a:p>
        </p:txBody>
      </p:sp>
      <p:sp>
        <p:nvSpPr>
          <p:cNvPr id="22" name="Obdélník 21"/>
          <p:cNvSpPr/>
          <p:nvPr/>
        </p:nvSpPr>
        <p:spPr>
          <a:xfrm>
            <a:off x="870289" y="2552432"/>
            <a:ext cx="39155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</a:t>
            </a:r>
            <a:r>
              <a:rPr lang="cs-CZ" sz="2800" dirty="0" smtClean="0"/>
              <a:t>Mgr. Aleš Skála</a:t>
            </a:r>
            <a:endParaRPr lang="cs-CZ" sz="2800" dirty="0"/>
          </a:p>
        </p:txBody>
      </p:sp>
      <p:sp>
        <p:nvSpPr>
          <p:cNvPr id="23" name="Obdélník 22"/>
          <p:cNvSpPr/>
          <p:nvPr/>
        </p:nvSpPr>
        <p:spPr>
          <a:xfrm>
            <a:off x="868130" y="3561705"/>
            <a:ext cx="856165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000" dirty="0" smtClean="0"/>
              <a:t>Průmysl a zemědělství- </a:t>
            </a:r>
            <a:r>
              <a:rPr lang="cs-CZ" sz="2000" dirty="0" smtClean="0"/>
              <a:t>test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14348" y="248538"/>
            <a:ext cx="8230304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</a:t>
            </a:r>
            <a:r>
              <a:rPr lang="cs-CZ" sz="1600" dirty="0" smtClean="0"/>
              <a:t>oblast: Člověk a příroda</a:t>
            </a:r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25" name="Obdélník 24"/>
          <p:cNvSpPr/>
          <p:nvPr/>
        </p:nvSpPr>
        <p:spPr>
          <a:xfrm>
            <a:off x="844094" y="4072225"/>
            <a:ext cx="4887877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000" dirty="0" smtClean="0"/>
              <a:t>Průmysl a zemědělství- </a:t>
            </a:r>
            <a:r>
              <a:rPr lang="cs-CZ" sz="2000" dirty="0" smtClean="0"/>
              <a:t>test</a:t>
            </a:r>
          </a:p>
          <a:p>
            <a:pPr lvl="0"/>
            <a:endParaRPr lang="cs-CZ" sz="20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391306" cy="2435162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V testu musí žáci vysvětlit pojmy, </a:t>
            </a:r>
            <a:r>
              <a:rPr lang="cs-CZ" sz="2000" dirty="0" smtClean="0"/>
              <a:t>rostlinná  a živočišná výroba</a:t>
            </a:r>
            <a:r>
              <a:rPr lang="cs-CZ" sz="2000" dirty="0" smtClean="0"/>
              <a:t>, druhy průmyslu a hlavní oblasti těchto odvětví</a:t>
            </a:r>
          </a:p>
          <a:p>
            <a:endParaRPr lang="cs-CZ" sz="2000" dirty="0" smtClean="0"/>
          </a:p>
          <a:p>
            <a:r>
              <a:rPr lang="cs-CZ" sz="2000" dirty="0" smtClean="0"/>
              <a:t>Vysvětlí jejich podstatu a </a:t>
            </a:r>
            <a:r>
              <a:rPr lang="cs-CZ" sz="2000" dirty="0" smtClean="0"/>
              <a:t>funkci</a:t>
            </a:r>
          </a:p>
          <a:p>
            <a:endParaRPr lang="cs-CZ" sz="2000" dirty="0" smtClean="0"/>
          </a:p>
          <a:p>
            <a:r>
              <a:rPr lang="cs-CZ" sz="2000" dirty="0" smtClean="0"/>
              <a:t>Své </a:t>
            </a:r>
            <a:r>
              <a:rPr lang="cs-CZ" sz="2000" dirty="0" smtClean="0"/>
              <a:t>znalosti si mohou zpětně ověřit v řešení testu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Test – 1. část</a:t>
            </a:r>
            <a:endParaRPr lang="cs-CZ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14282" y="2143116"/>
            <a:ext cx="7858180" cy="714380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9600" dirty="0" smtClean="0"/>
              <a:t>1. </a:t>
            </a:r>
            <a:r>
              <a:rPr lang="cs-CZ" sz="9600" dirty="0" smtClean="0"/>
              <a:t>Na jaké 2 složky se dělí zemědělství? + definice</a:t>
            </a:r>
            <a:endParaRPr lang="cs-CZ" sz="9600" dirty="0" smtClean="0"/>
          </a:p>
          <a:p>
            <a:pPr>
              <a:buNone/>
            </a:pPr>
            <a:endParaRPr lang="cs-CZ" sz="96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14282" y="1357298"/>
            <a:ext cx="8143932" cy="461665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-Otázky 1. části - odpovězte písemně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85720" y="2941924"/>
            <a:ext cx="7814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</a:t>
            </a:r>
            <a:r>
              <a:rPr lang="cs-CZ" sz="2400" dirty="0" smtClean="0"/>
              <a:t>Jak se nazývají nejúrodnější oblasti J a S Ameriky?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4282" y="3646796"/>
            <a:ext cx="66437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3. </a:t>
            </a:r>
            <a:r>
              <a:rPr lang="cs-CZ" sz="2400" dirty="0" smtClean="0"/>
              <a:t>Které 3 základní obory má průmysl?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05275" y="4365104"/>
            <a:ext cx="67866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</a:t>
            </a:r>
            <a:r>
              <a:rPr lang="cs-CZ" sz="2400" dirty="0" smtClean="0"/>
              <a:t>Jak se rozděluje těžební průmysl?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5720" y="5157192"/>
            <a:ext cx="86439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5. </a:t>
            </a:r>
            <a:r>
              <a:rPr lang="cs-CZ" sz="2400" dirty="0" smtClean="0"/>
              <a:t>Jak se jmenuje hlavní průmyslová oblast Evropy? 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5720" y="5805264"/>
            <a:ext cx="67866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6</a:t>
            </a:r>
            <a:r>
              <a:rPr lang="cs-CZ" sz="2400" dirty="0" smtClean="0"/>
              <a:t>. </a:t>
            </a:r>
            <a:r>
              <a:rPr lang="cs-CZ" sz="2400" dirty="0" smtClean="0"/>
              <a:t>Co </a:t>
            </a:r>
            <a:r>
              <a:rPr lang="cs-CZ" sz="2400" dirty="0" smtClean="0"/>
              <a:t>G8</a:t>
            </a:r>
            <a:r>
              <a:rPr lang="cs-CZ" sz="2400" dirty="0" smtClean="0"/>
              <a:t>?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build="p"/>
      <p:bldP spid="9" grpId="1" animBg="1"/>
      <p:bldP spid="10" grpId="0"/>
      <p:bldP spid="11" grpId="0"/>
      <p:bldP spid="15" grpId="0"/>
      <p:bldP spid="8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Test – 2. část</a:t>
            </a:r>
            <a:endParaRPr lang="cs-CZ" u="sng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285418" y="1214422"/>
            <a:ext cx="6336704" cy="830997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- v 2. části testu </a:t>
            </a:r>
            <a:r>
              <a:rPr lang="cs-CZ" sz="2400" i="1" dirty="0" smtClean="0">
                <a:solidFill>
                  <a:schemeClr val="bg1"/>
                </a:solidFill>
              </a:rPr>
              <a:t>poznejte o jakou průmyslovou čí zemědělskou oblast se jedná</a:t>
            </a:r>
            <a:endParaRPr lang="cs-CZ" sz="2400" i="1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072" y="2348880"/>
            <a:ext cx="7864475" cy="4170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 2"/>
          <p:cNvSpPr/>
          <p:nvPr/>
        </p:nvSpPr>
        <p:spPr>
          <a:xfrm>
            <a:off x="2411760" y="3140968"/>
            <a:ext cx="588604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3128765" y="5229200"/>
            <a:ext cx="291107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4716016" y="5409220"/>
            <a:ext cx="432048" cy="3240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7" name="Volný tvar 6"/>
          <p:cNvSpPr/>
          <p:nvPr/>
        </p:nvSpPr>
        <p:spPr>
          <a:xfrm>
            <a:off x="4371570" y="3118981"/>
            <a:ext cx="412851" cy="363255"/>
          </a:xfrm>
          <a:custGeom>
            <a:avLst/>
            <a:gdLst>
              <a:gd name="connsiteX0" fmla="*/ 12540 w 412851"/>
              <a:gd name="connsiteY0" fmla="*/ 0 h 363255"/>
              <a:gd name="connsiteX1" fmla="*/ 12540 w 412851"/>
              <a:gd name="connsiteY1" fmla="*/ 0 h 363255"/>
              <a:gd name="connsiteX2" fmla="*/ 12540 w 412851"/>
              <a:gd name="connsiteY2" fmla="*/ 175364 h 363255"/>
              <a:gd name="connsiteX3" fmla="*/ 87696 w 412851"/>
              <a:gd name="connsiteY3" fmla="*/ 225468 h 363255"/>
              <a:gd name="connsiteX4" fmla="*/ 162852 w 412851"/>
              <a:gd name="connsiteY4" fmla="*/ 250520 h 363255"/>
              <a:gd name="connsiteX5" fmla="*/ 225482 w 412851"/>
              <a:gd name="connsiteY5" fmla="*/ 300624 h 363255"/>
              <a:gd name="connsiteX6" fmla="*/ 250534 w 412851"/>
              <a:gd name="connsiteY6" fmla="*/ 325677 h 363255"/>
              <a:gd name="connsiteX7" fmla="*/ 325690 w 412851"/>
              <a:gd name="connsiteY7" fmla="*/ 363255 h 363255"/>
              <a:gd name="connsiteX8" fmla="*/ 375794 w 412851"/>
              <a:gd name="connsiteY8" fmla="*/ 263046 h 363255"/>
              <a:gd name="connsiteX9" fmla="*/ 288112 w 412851"/>
              <a:gd name="connsiteY9" fmla="*/ 250520 h 363255"/>
              <a:gd name="connsiteX10" fmla="*/ 212956 w 412851"/>
              <a:gd name="connsiteY10" fmla="*/ 212942 h 363255"/>
              <a:gd name="connsiteX11" fmla="*/ 187904 w 412851"/>
              <a:gd name="connsiteY11" fmla="*/ 175364 h 363255"/>
              <a:gd name="connsiteX12" fmla="*/ 175378 w 412851"/>
              <a:gd name="connsiteY12" fmla="*/ 125260 h 363255"/>
              <a:gd name="connsiteX13" fmla="*/ 162852 w 412851"/>
              <a:gd name="connsiteY13" fmla="*/ 87682 h 363255"/>
              <a:gd name="connsiteX14" fmla="*/ 150326 w 412851"/>
              <a:gd name="connsiteY14" fmla="*/ 25052 h 363255"/>
              <a:gd name="connsiteX15" fmla="*/ 112748 w 412851"/>
              <a:gd name="connsiteY15" fmla="*/ 0 h 363255"/>
              <a:gd name="connsiteX16" fmla="*/ 12540 w 412851"/>
              <a:gd name="connsiteY16" fmla="*/ 0 h 363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12851" h="363255">
                <a:moveTo>
                  <a:pt x="12540" y="0"/>
                </a:moveTo>
                <a:lnTo>
                  <a:pt x="12540" y="0"/>
                </a:lnTo>
                <a:cubicBezTo>
                  <a:pt x="10451" y="18800"/>
                  <a:pt x="-14602" y="140467"/>
                  <a:pt x="12540" y="175364"/>
                </a:cubicBezTo>
                <a:cubicBezTo>
                  <a:pt x="31025" y="199130"/>
                  <a:pt x="59132" y="215947"/>
                  <a:pt x="87696" y="225468"/>
                </a:cubicBezTo>
                <a:lnTo>
                  <a:pt x="162852" y="250520"/>
                </a:lnTo>
                <a:cubicBezTo>
                  <a:pt x="212749" y="325366"/>
                  <a:pt x="158255" y="260287"/>
                  <a:pt x="225482" y="300624"/>
                </a:cubicBezTo>
                <a:cubicBezTo>
                  <a:pt x="235609" y="306700"/>
                  <a:pt x="241312" y="318299"/>
                  <a:pt x="250534" y="325677"/>
                </a:cubicBezTo>
                <a:cubicBezTo>
                  <a:pt x="285221" y="353427"/>
                  <a:pt x="286001" y="350025"/>
                  <a:pt x="325690" y="363255"/>
                </a:cubicBezTo>
                <a:cubicBezTo>
                  <a:pt x="361253" y="356142"/>
                  <a:pt x="469015" y="356268"/>
                  <a:pt x="375794" y="263046"/>
                </a:cubicBezTo>
                <a:cubicBezTo>
                  <a:pt x="354917" y="242169"/>
                  <a:pt x="317339" y="254695"/>
                  <a:pt x="288112" y="250520"/>
                </a:cubicBezTo>
                <a:cubicBezTo>
                  <a:pt x="257549" y="240332"/>
                  <a:pt x="237238" y="237224"/>
                  <a:pt x="212956" y="212942"/>
                </a:cubicBezTo>
                <a:cubicBezTo>
                  <a:pt x="202311" y="202297"/>
                  <a:pt x="196255" y="187890"/>
                  <a:pt x="187904" y="175364"/>
                </a:cubicBezTo>
                <a:cubicBezTo>
                  <a:pt x="183729" y="158663"/>
                  <a:pt x="180107" y="141813"/>
                  <a:pt x="175378" y="125260"/>
                </a:cubicBezTo>
                <a:cubicBezTo>
                  <a:pt x="171751" y="112564"/>
                  <a:pt x="166054" y="100491"/>
                  <a:pt x="162852" y="87682"/>
                </a:cubicBezTo>
                <a:cubicBezTo>
                  <a:pt x="157688" y="67028"/>
                  <a:pt x="160889" y="43537"/>
                  <a:pt x="150326" y="25052"/>
                </a:cubicBezTo>
                <a:cubicBezTo>
                  <a:pt x="142857" y="11981"/>
                  <a:pt x="125274" y="8351"/>
                  <a:pt x="112748" y="0"/>
                </a:cubicBezTo>
                <a:cubicBezTo>
                  <a:pt x="46024" y="13345"/>
                  <a:pt x="29241" y="0"/>
                  <a:pt x="12540" y="0"/>
                </a:cubicBez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7308304" y="3300608"/>
            <a:ext cx="144016" cy="4884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1907704" y="3320988"/>
            <a:ext cx="504056" cy="468052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2843808" y="5571238"/>
            <a:ext cx="284957" cy="450050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4669332" y="3081519"/>
            <a:ext cx="786093" cy="34126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6588224" y="3555014"/>
            <a:ext cx="432048" cy="66607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0" grpId="0" animBg="1"/>
      <p:bldP spid="3" grpId="0" animBg="1"/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Správné odpovědi</a:t>
            </a:r>
            <a:endParaRPr lang="cs-CZ" u="sng" dirty="0"/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28596" y="1071546"/>
            <a:ext cx="7239000" cy="428628"/>
          </a:xfrm>
          <a:prstGeom prst="rect">
            <a:avLst/>
          </a:prstGeom>
        </p:spPr>
        <p:txBody>
          <a:bodyPr vert="horz" anchor="ctr">
            <a:normAutofit fontScale="675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0" i="0" u="sng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Test – 1. část</a:t>
            </a:r>
            <a:endParaRPr kumimoji="0" lang="cs-CZ" sz="4000" b="0" i="0" u="sng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Zástupný symbol pro obsah 5"/>
          <p:cNvSpPr>
            <a:spLocks noGrp="1"/>
          </p:cNvSpPr>
          <p:nvPr>
            <p:ph idx="1"/>
          </p:nvPr>
        </p:nvSpPr>
        <p:spPr>
          <a:xfrm>
            <a:off x="214282" y="1509968"/>
            <a:ext cx="7858180" cy="714380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9600" dirty="0" smtClean="0"/>
              <a:t>1. Na jaké 2 složky se dělí zemědělství? + definice</a:t>
            </a:r>
          </a:p>
          <a:p>
            <a:pPr>
              <a:buNone/>
            </a:pPr>
            <a:r>
              <a:rPr lang="cs-CZ" sz="9600" dirty="0" smtClean="0">
                <a:solidFill>
                  <a:srgbClr val="FF0066"/>
                </a:solidFill>
              </a:rPr>
              <a:t>…rostlinná výr.-pěstování plodin 2/3 zem. výroby</a:t>
            </a:r>
          </a:p>
          <a:p>
            <a:pPr>
              <a:buNone/>
            </a:pPr>
            <a:r>
              <a:rPr lang="cs-CZ" sz="9600" dirty="0" smtClean="0">
                <a:solidFill>
                  <a:srgbClr val="FF0066"/>
                </a:solidFill>
              </a:rPr>
              <a:t>…živočišná výr.-chov zvířectva 1/3 zem. výroby </a:t>
            </a:r>
            <a:endParaRPr lang="cs-CZ" sz="9600" dirty="0" smtClean="0">
              <a:solidFill>
                <a:srgbClr val="FF0066"/>
              </a:solidFill>
            </a:endParaRPr>
          </a:p>
          <a:p>
            <a:pPr>
              <a:buNone/>
            </a:pPr>
            <a:endParaRPr lang="cs-CZ" sz="96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5720" y="2636912"/>
            <a:ext cx="75266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</a:t>
            </a:r>
            <a:r>
              <a:rPr lang="cs-CZ" sz="2400" dirty="0" smtClean="0"/>
              <a:t>Jak se nazývají nejúrodnější oblasti J a S Ameriky? </a:t>
            </a:r>
            <a:r>
              <a:rPr lang="cs-CZ" sz="2400" dirty="0" smtClean="0">
                <a:solidFill>
                  <a:srgbClr val="FF0066"/>
                </a:solidFill>
              </a:rPr>
              <a:t>...pampy a prérie </a:t>
            </a:r>
            <a:endParaRPr lang="cs-CZ" sz="2400" dirty="0">
              <a:solidFill>
                <a:srgbClr val="FF0066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4282" y="3426345"/>
            <a:ext cx="66437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3. </a:t>
            </a:r>
            <a:r>
              <a:rPr lang="cs-CZ" sz="2400" dirty="0" smtClean="0"/>
              <a:t>Které 3 základní obory má průmysl?</a:t>
            </a:r>
          </a:p>
          <a:p>
            <a:r>
              <a:rPr lang="cs-CZ" sz="2400" dirty="0" smtClean="0">
                <a:solidFill>
                  <a:srgbClr val="FF0066"/>
                </a:solidFill>
              </a:rPr>
              <a:t>…těžební, zpracovatelský a energetický</a:t>
            </a:r>
            <a:endParaRPr lang="cs-CZ" sz="2400" dirty="0">
              <a:solidFill>
                <a:srgbClr val="FF0066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85720" y="4186555"/>
            <a:ext cx="67866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</a:t>
            </a:r>
            <a:r>
              <a:rPr lang="cs-CZ" sz="2400" dirty="0" smtClean="0"/>
              <a:t>Jak se rozděluje těžební průmysl?</a:t>
            </a:r>
          </a:p>
          <a:p>
            <a:r>
              <a:rPr lang="cs-CZ" sz="2400" dirty="0" smtClean="0">
                <a:solidFill>
                  <a:srgbClr val="FF0066"/>
                </a:solidFill>
              </a:rPr>
              <a:t>…těžba paliv, rudných a nerudných surovin</a:t>
            </a:r>
            <a:endParaRPr lang="cs-CZ" sz="2400" dirty="0">
              <a:solidFill>
                <a:srgbClr val="FF0066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85720" y="5229200"/>
            <a:ext cx="864399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5. </a:t>
            </a:r>
            <a:r>
              <a:rPr lang="cs-CZ" sz="2400" dirty="0" smtClean="0"/>
              <a:t>Jak se jmenuje hlavní průmyslová oblast Evropy?</a:t>
            </a:r>
          </a:p>
          <a:p>
            <a:r>
              <a:rPr lang="cs-CZ" sz="2400" dirty="0" smtClean="0">
                <a:solidFill>
                  <a:srgbClr val="FF0066"/>
                </a:solidFill>
              </a:rPr>
              <a:t>…modrý banán</a:t>
            </a:r>
            <a:r>
              <a:rPr lang="cs-CZ" sz="2400" dirty="0" smtClean="0">
                <a:solidFill>
                  <a:srgbClr val="FF0066"/>
                </a:solidFill>
              </a:rPr>
              <a:t> </a:t>
            </a:r>
            <a:endParaRPr lang="cs-CZ" sz="2400" dirty="0">
              <a:solidFill>
                <a:srgbClr val="FF0066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83305" y="6309320"/>
            <a:ext cx="67866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6</a:t>
            </a:r>
            <a:r>
              <a:rPr lang="cs-CZ" sz="2400" dirty="0" smtClean="0"/>
              <a:t>. </a:t>
            </a:r>
            <a:r>
              <a:rPr lang="cs-CZ" sz="2400" dirty="0" smtClean="0"/>
              <a:t>Co </a:t>
            </a:r>
            <a:r>
              <a:rPr lang="cs-CZ" sz="2400" dirty="0" smtClean="0"/>
              <a:t>G8</a:t>
            </a:r>
            <a:r>
              <a:rPr lang="cs-CZ" sz="2400" dirty="0" smtClean="0"/>
              <a:t>?</a:t>
            </a:r>
            <a:r>
              <a:rPr lang="cs-CZ" sz="2400" dirty="0" smtClean="0">
                <a:solidFill>
                  <a:srgbClr val="FF0066"/>
                </a:solidFill>
              </a:rPr>
              <a:t>...8 hospodářsky nejvyspělejších států </a:t>
            </a:r>
            <a:endParaRPr lang="cs-CZ" sz="2400" dirty="0">
              <a:solidFill>
                <a:srgbClr val="FF006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 build="p"/>
      <p:bldP spid="10" grpId="0"/>
      <p:bldP spid="11" grpId="0"/>
      <p:bldP spid="12" grpId="0"/>
      <p:bldP spid="13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028" y="1215426"/>
            <a:ext cx="7864475" cy="4170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9" name="Ovál 28"/>
          <p:cNvSpPr/>
          <p:nvPr/>
        </p:nvSpPr>
        <p:spPr>
          <a:xfrm>
            <a:off x="2373716" y="2007514"/>
            <a:ext cx="588604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0" name="Ovál 29"/>
          <p:cNvSpPr/>
          <p:nvPr/>
        </p:nvSpPr>
        <p:spPr>
          <a:xfrm>
            <a:off x="3090721" y="4095746"/>
            <a:ext cx="291107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31" name="Ovál 30"/>
          <p:cNvSpPr/>
          <p:nvPr/>
        </p:nvSpPr>
        <p:spPr>
          <a:xfrm>
            <a:off x="4677972" y="4275766"/>
            <a:ext cx="432048" cy="32403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2" name="Volný tvar 31"/>
          <p:cNvSpPr/>
          <p:nvPr/>
        </p:nvSpPr>
        <p:spPr>
          <a:xfrm>
            <a:off x="4333526" y="1985527"/>
            <a:ext cx="412851" cy="363255"/>
          </a:xfrm>
          <a:custGeom>
            <a:avLst/>
            <a:gdLst>
              <a:gd name="connsiteX0" fmla="*/ 12540 w 412851"/>
              <a:gd name="connsiteY0" fmla="*/ 0 h 363255"/>
              <a:gd name="connsiteX1" fmla="*/ 12540 w 412851"/>
              <a:gd name="connsiteY1" fmla="*/ 0 h 363255"/>
              <a:gd name="connsiteX2" fmla="*/ 12540 w 412851"/>
              <a:gd name="connsiteY2" fmla="*/ 175364 h 363255"/>
              <a:gd name="connsiteX3" fmla="*/ 87696 w 412851"/>
              <a:gd name="connsiteY3" fmla="*/ 225468 h 363255"/>
              <a:gd name="connsiteX4" fmla="*/ 162852 w 412851"/>
              <a:gd name="connsiteY4" fmla="*/ 250520 h 363255"/>
              <a:gd name="connsiteX5" fmla="*/ 225482 w 412851"/>
              <a:gd name="connsiteY5" fmla="*/ 300624 h 363255"/>
              <a:gd name="connsiteX6" fmla="*/ 250534 w 412851"/>
              <a:gd name="connsiteY6" fmla="*/ 325677 h 363255"/>
              <a:gd name="connsiteX7" fmla="*/ 325690 w 412851"/>
              <a:gd name="connsiteY7" fmla="*/ 363255 h 363255"/>
              <a:gd name="connsiteX8" fmla="*/ 375794 w 412851"/>
              <a:gd name="connsiteY8" fmla="*/ 263046 h 363255"/>
              <a:gd name="connsiteX9" fmla="*/ 288112 w 412851"/>
              <a:gd name="connsiteY9" fmla="*/ 250520 h 363255"/>
              <a:gd name="connsiteX10" fmla="*/ 212956 w 412851"/>
              <a:gd name="connsiteY10" fmla="*/ 212942 h 363255"/>
              <a:gd name="connsiteX11" fmla="*/ 187904 w 412851"/>
              <a:gd name="connsiteY11" fmla="*/ 175364 h 363255"/>
              <a:gd name="connsiteX12" fmla="*/ 175378 w 412851"/>
              <a:gd name="connsiteY12" fmla="*/ 125260 h 363255"/>
              <a:gd name="connsiteX13" fmla="*/ 162852 w 412851"/>
              <a:gd name="connsiteY13" fmla="*/ 87682 h 363255"/>
              <a:gd name="connsiteX14" fmla="*/ 150326 w 412851"/>
              <a:gd name="connsiteY14" fmla="*/ 25052 h 363255"/>
              <a:gd name="connsiteX15" fmla="*/ 112748 w 412851"/>
              <a:gd name="connsiteY15" fmla="*/ 0 h 363255"/>
              <a:gd name="connsiteX16" fmla="*/ 12540 w 412851"/>
              <a:gd name="connsiteY16" fmla="*/ 0 h 3632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12851" h="363255">
                <a:moveTo>
                  <a:pt x="12540" y="0"/>
                </a:moveTo>
                <a:lnTo>
                  <a:pt x="12540" y="0"/>
                </a:lnTo>
                <a:cubicBezTo>
                  <a:pt x="10451" y="18800"/>
                  <a:pt x="-14602" y="140467"/>
                  <a:pt x="12540" y="175364"/>
                </a:cubicBezTo>
                <a:cubicBezTo>
                  <a:pt x="31025" y="199130"/>
                  <a:pt x="59132" y="215947"/>
                  <a:pt x="87696" y="225468"/>
                </a:cubicBezTo>
                <a:lnTo>
                  <a:pt x="162852" y="250520"/>
                </a:lnTo>
                <a:cubicBezTo>
                  <a:pt x="212749" y="325366"/>
                  <a:pt x="158255" y="260287"/>
                  <a:pt x="225482" y="300624"/>
                </a:cubicBezTo>
                <a:cubicBezTo>
                  <a:pt x="235609" y="306700"/>
                  <a:pt x="241312" y="318299"/>
                  <a:pt x="250534" y="325677"/>
                </a:cubicBezTo>
                <a:cubicBezTo>
                  <a:pt x="285221" y="353427"/>
                  <a:pt x="286001" y="350025"/>
                  <a:pt x="325690" y="363255"/>
                </a:cubicBezTo>
                <a:cubicBezTo>
                  <a:pt x="361253" y="356142"/>
                  <a:pt x="469015" y="356268"/>
                  <a:pt x="375794" y="263046"/>
                </a:cubicBezTo>
                <a:cubicBezTo>
                  <a:pt x="354917" y="242169"/>
                  <a:pt x="317339" y="254695"/>
                  <a:pt x="288112" y="250520"/>
                </a:cubicBezTo>
                <a:cubicBezTo>
                  <a:pt x="257549" y="240332"/>
                  <a:pt x="237238" y="237224"/>
                  <a:pt x="212956" y="212942"/>
                </a:cubicBezTo>
                <a:cubicBezTo>
                  <a:pt x="202311" y="202297"/>
                  <a:pt x="196255" y="187890"/>
                  <a:pt x="187904" y="175364"/>
                </a:cubicBezTo>
                <a:cubicBezTo>
                  <a:pt x="183729" y="158663"/>
                  <a:pt x="180107" y="141813"/>
                  <a:pt x="175378" y="125260"/>
                </a:cubicBezTo>
                <a:cubicBezTo>
                  <a:pt x="171751" y="112564"/>
                  <a:pt x="166054" y="100491"/>
                  <a:pt x="162852" y="87682"/>
                </a:cubicBezTo>
                <a:cubicBezTo>
                  <a:pt x="157688" y="67028"/>
                  <a:pt x="160889" y="43537"/>
                  <a:pt x="150326" y="25052"/>
                </a:cubicBezTo>
                <a:cubicBezTo>
                  <a:pt x="142857" y="11981"/>
                  <a:pt x="125274" y="8351"/>
                  <a:pt x="112748" y="0"/>
                </a:cubicBezTo>
                <a:cubicBezTo>
                  <a:pt x="46024" y="13345"/>
                  <a:pt x="29241" y="0"/>
                  <a:pt x="12540" y="0"/>
                </a:cubicBez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3" name="Ovál 32"/>
          <p:cNvSpPr/>
          <p:nvPr/>
        </p:nvSpPr>
        <p:spPr>
          <a:xfrm>
            <a:off x="7270260" y="2167154"/>
            <a:ext cx="144016" cy="4884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4" name="Ovál 33"/>
          <p:cNvSpPr/>
          <p:nvPr/>
        </p:nvSpPr>
        <p:spPr>
          <a:xfrm>
            <a:off x="1869660" y="2187534"/>
            <a:ext cx="504056" cy="468052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35" name="Ovál 34"/>
          <p:cNvSpPr/>
          <p:nvPr/>
        </p:nvSpPr>
        <p:spPr>
          <a:xfrm>
            <a:off x="2805764" y="4437784"/>
            <a:ext cx="284957" cy="450050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36" name="Ovál 35"/>
          <p:cNvSpPr/>
          <p:nvPr/>
        </p:nvSpPr>
        <p:spPr>
          <a:xfrm>
            <a:off x="4631288" y="1948065"/>
            <a:ext cx="786093" cy="34126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37" name="Ovál 36"/>
          <p:cNvSpPr/>
          <p:nvPr/>
        </p:nvSpPr>
        <p:spPr>
          <a:xfrm>
            <a:off x="6550180" y="2421560"/>
            <a:ext cx="432048" cy="666074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</a:t>
            </a:r>
            <a:endParaRPr lang="cs-CZ" dirty="0"/>
          </a:p>
        </p:txBody>
      </p:sp>
      <p:sp>
        <p:nvSpPr>
          <p:cNvPr id="26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Správné odpovědi - Test – 2. část</a:t>
            </a:r>
            <a:endParaRPr lang="cs-CZ" u="sng" dirty="0"/>
          </a:p>
        </p:txBody>
      </p:sp>
      <p:sp>
        <p:nvSpPr>
          <p:cNvPr id="2" name="TextovéPole 1"/>
          <p:cNvSpPr txBox="1"/>
          <p:nvPr/>
        </p:nvSpPr>
        <p:spPr>
          <a:xfrm>
            <a:off x="323528" y="5517232"/>
            <a:ext cx="841127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1-prům.oblast kolem velkých jezer, 2-prům.trojúhelník J.A., 3-prům. oblast JAR,</a:t>
            </a:r>
          </a:p>
          <a:p>
            <a:r>
              <a:rPr lang="cs-CZ" dirty="0" smtClean="0"/>
              <a:t>4- </a:t>
            </a:r>
            <a:r>
              <a:rPr lang="cs-CZ" dirty="0" err="1" smtClean="0"/>
              <a:t>prům.oblast</a:t>
            </a:r>
            <a:r>
              <a:rPr lang="cs-CZ" dirty="0" smtClean="0"/>
              <a:t> modrý banán, 5-prům.oblast Japonsko, 6-prérie, 7-pampy,</a:t>
            </a:r>
          </a:p>
          <a:p>
            <a:r>
              <a:rPr lang="cs-CZ" dirty="0" smtClean="0"/>
              <a:t>8- hlavní evropská obilnice, 9-hlavní asijská obilnice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550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26" grpId="0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400" dirty="0" smtClean="0"/>
              <a:t>NOVOTNÝ, Josef a kol. </a:t>
            </a:r>
            <a:r>
              <a:rPr lang="cs-CZ" sz="1400" i="1" dirty="0" smtClean="0"/>
              <a:t>Zeměpis 9 učebnice pro základní školy a víceletá gymnázia</a:t>
            </a:r>
            <a:r>
              <a:rPr lang="cs-CZ" sz="1400" dirty="0" smtClean="0"/>
              <a:t>. Plzeň: </a:t>
            </a:r>
            <a:r>
              <a:rPr lang="cs-CZ" sz="1400" dirty="0" err="1" smtClean="0"/>
              <a:t>Fraus</a:t>
            </a:r>
            <a:r>
              <a:rPr lang="cs-CZ" sz="1400" dirty="0" smtClean="0"/>
              <a:t>, 2008, ISBN 978-80-7238-590-4.</a:t>
            </a:r>
            <a:endParaRPr lang="cs-CZ" sz="1300" b="1" u="sng" dirty="0" smtClean="0"/>
          </a:p>
          <a:p>
            <a:pPr marL="0" indent="0">
              <a:buNone/>
            </a:pPr>
            <a:r>
              <a:rPr lang="cs-CZ" sz="2400" dirty="0"/>
              <a:t>Obr. 1</a:t>
            </a:r>
            <a:r>
              <a:rPr lang="cs-CZ" sz="2400" dirty="0" smtClean="0"/>
              <a:t>.-3.- </a:t>
            </a:r>
            <a:r>
              <a:rPr lang="cs-CZ" sz="1200" dirty="0"/>
              <a:t>MIYUKI MEINAKA. wikimedia.org [online]. [cit. 27.1.2013]. Dostupný na WWW: http://upload.wikimedia.org/wikipedia/commons/1/12/Agricultural_Map_by_Whittlesey%2C_D.S.png </a:t>
            </a:r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1583</TotalTime>
  <Words>359</Words>
  <Application>Microsoft Office PowerPoint</Application>
  <PresentationFormat>Předvádění na obrazovce (4:3)</PresentationFormat>
  <Paragraphs>75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Urbanistický</vt:lpstr>
      <vt:lpstr>Prezentace aplikace PowerPoint</vt:lpstr>
      <vt:lpstr>Anotace:</vt:lpstr>
      <vt:lpstr>Test – 1. část</vt:lpstr>
      <vt:lpstr>Test – 2. část</vt:lpstr>
      <vt:lpstr>Správné odpovědi</vt:lpstr>
      <vt:lpstr>Správné odpovědi - Test – 2. část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155</cp:revision>
  <dcterms:created xsi:type="dcterms:W3CDTF">2011-03-22T17:13:23Z</dcterms:created>
  <dcterms:modified xsi:type="dcterms:W3CDTF">2013-04-11T07:02:23Z</dcterms:modified>
</cp:coreProperties>
</file>