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4" r:id="rId2"/>
    <p:sldId id="275" r:id="rId3"/>
    <p:sldId id="256" r:id="rId4"/>
    <p:sldId id="257" r:id="rId5"/>
    <p:sldId id="258" r:id="rId6"/>
    <p:sldId id="259" r:id="rId7"/>
    <p:sldId id="267" r:id="rId8"/>
    <p:sldId id="273" r:id="rId9"/>
    <p:sldId id="278" r:id="rId10"/>
    <p:sldId id="263" r:id="rId11"/>
    <p:sldId id="264" r:id="rId12"/>
    <p:sldId id="260" r:id="rId13"/>
    <p:sldId id="262" r:id="rId14"/>
    <p:sldId id="265" r:id="rId15"/>
    <p:sldId id="266" r:id="rId16"/>
    <p:sldId id="268" r:id="rId17"/>
    <p:sldId id="26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81" d="100"/>
          <a:sy n="81" d="100"/>
        </p:scale>
        <p:origin x="-10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2AB1D9-1499-4FAA-A461-FFD1107F5FF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7C22E-4E6D-497C-A304-6662A7F229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7BA15D0-A0F1-48DA-B830-9E883F254284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0FD8E-C02E-4161-8143-0708F1DA5549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EE62B-0E35-4FF6-8FCE-78F9536A9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5090715"/>
              </p:ext>
            </p:extLst>
          </p:nvPr>
        </p:nvGraphicFramePr>
        <p:xfrm>
          <a:off x="611560" y="3068960"/>
          <a:ext cx="8137525" cy="24688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Gymnázium</a:t>
                      </a:r>
                      <a:r>
                        <a:rPr lang="cs-CZ" sz="1800" baseline="0" dirty="0" smtClean="0"/>
                        <a:t> Lovosice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_03_Mykény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umění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28.10.2013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slouží jako osnova výkladu učitele, k tvorbě zápisků žáka a pro utřídění a strukturaci poznatků o mykénském umění</a:t>
            </a:r>
          </a:p>
          <a:p>
            <a:r>
              <a:rPr lang="cs-CZ" dirty="0" smtClean="0"/>
              <a:t>Obsahuje interaktivní odkazy funkční i bez on-line připojení</a:t>
            </a:r>
          </a:p>
          <a:p>
            <a:r>
              <a:rPr lang="cs-CZ" dirty="0" smtClean="0"/>
              <a:t>Řešení některých úkolů se objeví animací</a:t>
            </a:r>
          </a:p>
          <a:p>
            <a:r>
              <a:rPr lang="cs-CZ" dirty="0" smtClean="0"/>
              <a:t>Obsahuje aktivační úkoly a krátký test – správná tvrzení se zabarví zeleně, chybná červeně </a:t>
            </a:r>
          </a:p>
          <a:p>
            <a:r>
              <a:rPr lang="cs-CZ" dirty="0" smtClean="0"/>
              <a:t>Podporuje mezipředmětové vztahy (výtvarná výchova, dějepis, zeměpis)</a:t>
            </a:r>
          </a:p>
          <a:p>
            <a:r>
              <a:rPr lang="cs-CZ" dirty="0" smtClean="0"/>
              <a:t>Je primárně určen pro předmět výtvarná výchova v </a:t>
            </a:r>
            <a:r>
              <a:rPr lang="cs-CZ" dirty="0" err="1" smtClean="0"/>
              <a:t>1.ročníku</a:t>
            </a:r>
            <a:r>
              <a:rPr lang="cs-CZ" dirty="0" smtClean="0"/>
              <a:t> gymnázia a kvintě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1728191"/>
          </a:xfrm>
        </p:spPr>
        <p:txBody>
          <a:bodyPr/>
          <a:lstStyle/>
          <a:p>
            <a:r>
              <a:rPr lang="cs-CZ" dirty="0" smtClean="0"/>
              <a:t>Předřecké civilizace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81128"/>
            <a:ext cx="6400800" cy="1057672"/>
          </a:xfrm>
        </p:spPr>
        <p:txBody>
          <a:bodyPr>
            <a:normAutofit lnSpcReduction="10000"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Mykény</a:t>
            </a:r>
            <a:endParaRPr lang="cs-CZ" sz="6600" dirty="0">
              <a:solidFill>
                <a:schemeClr val="tx1"/>
              </a:solidFill>
            </a:endParaRPr>
          </a:p>
        </p:txBody>
      </p:sp>
      <p:pic>
        <p:nvPicPr>
          <p:cNvPr id="4" name="Obrázek 3" descr="600px-MaskOfAgamemn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1988840"/>
            <a:ext cx="2808312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Mykénská civilizace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 action="ppaction://hlinksldjump"/>
              </a:rPr>
              <a:t>A</a:t>
            </a:r>
            <a:r>
              <a:rPr lang="cs-CZ" dirty="0" smtClean="0">
                <a:hlinkClick r:id="rId2" action="ppaction://hlinksldjump"/>
              </a:rPr>
              <a:t>rcheologická</a:t>
            </a:r>
            <a:r>
              <a:rPr lang="cs-CZ" dirty="0">
                <a:hlinkClick r:id="rId2" action="ppaction://hlinksldjump"/>
              </a:rPr>
              <a:t> lokalita </a:t>
            </a:r>
            <a:r>
              <a:rPr lang="cs-CZ" dirty="0" smtClean="0"/>
              <a:t>v Řecku asi </a:t>
            </a:r>
            <a:r>
              <a:rPr lang="cs-CZ" dirty="0"/>
              <a:t>90 km jihozápadně od </a:t>
            </a:r>
            <a:r>
              <a:rPr lang="cs-CZ" dirty="0" smtClean="0"/>
              <a:t>Athén</a:t>
            </a:r>
          </a:p>
          <a:p>
            <a:r>
              <a:rPr lang="cs-CZ" dirty="0" smtClean="0"/>
              <a:t>Řečtí </a:t>
            </a:r>
            <a:r>
              <a:rPr lang="cs-CZ" dirty="0" err="1" smtClean="0"/>
              <a:t>Achájové</a:t>
            </a:r>
            <a:endParaRPr lang="cs-CZ" dirty="0" smtClean="0"/>
          </a:p>
          <a:p>
            <a:r>
              <a:rPr lang="cs-CZ" dirty="0" smtClean="0"/>
              <a:t>16. – 12. stol. př.n.l.</a:t>
            </a:r>
          </a:p>
          <a:p>
            <a:r>
              <a:rPr lang="cs-CZ" dirty="0" smtClean="0"/>
              <a:t>Řecká pevnina, ve 2. </a:t>
            </a:r>
            <a:r>
              <a:rPr lang="cs-CZ" dirty="0" err="1" smtClean="0"/>
              <a:t>pol</a:t>
            </a:r>
            <a:r>
              <a:rPr lang="cs-CZ" dirty="0" smtClean="0"/>
              <a:t>. 15. stol. př.n.l. i Kréta</a:t>
            </a:r>
          </a:p>
          <a:p>
            <a:r>
              <a:rPr lang="cs-CZ" dirty="0" smtClean="0"/>
              <a:t>Mykénský vliv sahá až do Egypta</a:t>
            </a:r>
          </a:p>
          <a:p>
            <a:r>
              <a:rPr lang="cs-CZ" dirty="0" smtClean="0"/>
              <a:t>Ve 13. stol. př.n.l. – Trojská válka</a:t>
            </a:r>
          </a:p>
          <a:p>
            <a:r>
              <a:rPr lang="cs-CZ" dirty="0" smtClean="0"/>
              <a:t>Zánik okolo roku 1100 př.n.l.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Nejstarší památky – pravoúhlé šachtové hroby ze 16. stol. př.n.l. vytesané do skály</a:t>
            </a:r>
          </a:p>
          <a:p>
            <a:r>
              <a:rPr lang="cs-CZ" dirty="0" smtClean="0"/>
              <a:t>Objevitel </a:t>
            </a:r>
            <a:r>
              <a:rPr lang="cs-CZ" b="1" dirty="0" smtClean="0">
                <a:hlinkClick r:id="rId2" action="ppaction://hlinksldjump"/>
              </a:rPr>
              <a:t>Heinrich </a:t>
            </a:r>
            <a:r>
              <a:rPr lang="cs-CZ" b="1" dirty="0" err="1" smtClean="0">
                <a:hlinkClick r:id="rId2" action="ppaction://hlinksldjump"/>
              </a:rPr>
              <a:t>Schliemann</a:t>
            </a:r>
            <a:r>
              <a:rPr lang="cs-CZ" b="1" dirty="0" smtClean="0">
                <a:hlinkClick r:id="rId2" action="ppaction://hlinksldjump"/>
              </a:rPr>
              <a:t> </a:t>
            </a:r>
            <a:r>
              <a:rPr lang="cs-CZ" dirty="0" smtClean="0"/>
              <a:t>(po objevení Troje)</a:t>
            </a:r>
          </a:p>
          <a:p>
            <a:r>
              <a:rPr lang="cs-CZ" dirty="0" smtClean="0"/>
              <a:t>Královské paláce obehnané mohutnými hradbami z mnohatunových kvádrů </a:t>
            </a:r>
          </a:p>
          <a:p>
            <a:r>
              <a:rPr lang="cs-CZ" dirty="0" smtClean="0">
                <a:hlinkClick r:id="rId3" action="ppaction://hlinksldjump"/>
              </a:rPr>
              <a:t>Lví brána</a:t>
            </a:r>
            <a:endParaRPr lang="cs-CZ" dirty="0" smtClean="0"/>
          </a:p>
          <a:p>
            <a:r>
              <a:rPr lang="cs-CZ" dirty="0" smtClean="0"/>
              <a:t>Centrem </a:t>
            </a:r>
            <a:r>
              <a:rPr lang="cs-CZ" dirty="0" err="1" smtClean="0"/>
              <a:t>megaron</a:t>
            </a:r>
            <a:r>
              <a:rPr lang="cs-CZ" dirty="0" smtClean="0"/>
              <a:t> – ústřední stavba knížecího hradu – později základ řeckých staveb (rozšířen o stylobat – stupňovitou podstavu)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Hrobka s nepravou kupolovou klenbou </a:t>
            </a:r>
            <a:r>
              <a:rPr lang="cs-CZ" dirty="0" err="1" smtClean="0">
                <a:hlinkClick r:id="rId2" action="ppaction://hlinksldjump"/>
              </a:rPr>
              <a:t>tholos</a:t>
            </a:r>
            <a:r>
              <a:rPr lang="cs-CZ" dirty="0" smtClean="0"/>
              <a:t>, k níž vedla chodba – dromos</a:t>
            </a:r>
          </a:p>
          <a:p>
            <a:pPr>
              <a:buNone/>
            </a:pPr>
            <a:r>
              <a:rPr lang="cs-CZ" dirty="0" smtClean="0"/>
              <a:t>	(na kruhové základně další řada kvádrů vždy nepatrně přesahuje spodní – vzniká homolovitý tvar)</a:t>
            </a:r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	</a:t>
            </a:r>
            <a:r>
              <a:rPr lang="cs-CZ" dirty="0" err="1" smtClean="0">
                <a:hlinkClick r:id="rId3" action="ppaction://hlinksldjump"/>
              </a:rPr>
              <a:t>Átreova</a:t>
            </a:r>
            <a:r>
              <a:rPr lang="cs-CZ" dirty="0" smtClean="0">
                <a:hlinkClick r:id="rId3" action="ppaction://hlinksldjump"/>
              </a:rPr>
              <a:t> pokladnice</a:t>
            </a:r>
            <a:r>
              <a:rPr lang="cs-CZ" dirty="0" smtClean="0"/>
              <a:t> – </a:t>
            </a:r>
            <a:r>
              <a:rPr lang="cs-CZ" dirty="0" err="1" smtClean="0"/>
              <a:t>tholos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Umělecké řemeslo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Množství drahocenných předmětů v šachtových hrobech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>
                <a:hlinkClick r:id="rId2" action="ppaction://hlinksldjump"/>
              </a:rPr>
              <a:t>zlaté masky </a:t>
            </a:r>
            <a:r>
              <a:rPr lang="cs-CZ" dirty="0" smtClean="0"/>
              <a:t>s portrétními rysy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zbraně vykládané zlatem a stříbrem do mědi na bronzový podklad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3" action="ppaction://hlinksldjump"/>
              </a:rPr>
              <a:t>zlaté poháry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šperky z Kréty i zdejší provenience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>
                <a:hlinkClick r:id="rId4" action="ppaction://hlinksldjump"/>
              </a:rPr>
              <a:t>keramika</a:t>
            </a:r>
            <a:r>
              <a:rPr lang="cs-CZ" dirty="0" smtClean="0"/>
              <a:t> – stále stylizovanější až abstraktní dekor</a:t>
            </a:r>
          </a:p>
          <a:p>
            <a:pPr>
              <a:buNone/>
            </a:pPr>
            <a:r>
              <a:rPr lang="cs-CZ" dirty="0" smtClean="0"/>
              <a:t>	zlomky nástěnných maleb (autoři patrně Kréťané, avšak obrazy se znaky </a:t>
            </a:r>
            <a:r>
              <a:rPr lang="cs-CZ" dirty="0" err="1" smtClean="0"/>
              <a:t>Achájů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tvrzení jsou pravdivá?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Mykénská civilizace byla starší než krétská</a:t>
            </a:r>
          </a:p>
          <a:p>
            <a:r>
              <a:rPr lang="cs-CZ" sz="2800" dirty="0" smtClean="0"/>
              <a:t>Mykény objevil Heinrich </a:t>
            </a:r>
            <a:r>
              <a:rPr lang="cs-CZ" sz="2800" dirty="0" err="1" smtClean="0"/>
              <a:t>Schliemann</a:t>
            </a:r>
            <a:endParaRPr lang="cs-CZ" sz="2800" dirty="0" smtClean="0"/>
          </a:p>
          <a:p>
            <a:r>
              <a:rPr lang="cs-CZ" sz="2800" dirty="0" smtClean="0"/>
              <a:t>Název </a:t>
            </a:r>
            <a:r>
              <a:rPr lang="cs-CZ" sz="2800" dirty="0" err="1" smtClean="0"/>
              <a:t>Átreova</a:t>
            </a:r>
            <a:r>
              <a:rPr lang="cs-CZ" sz="2800" dirty="0" smtClean="0"/>
              <a:t> pokladnice je zavádějící, jedná se o hrobku</a:t>
            </a:r>
          </a:p>
          <a:p>
            <a:r>
              <a:rPr lang="cs-CZ" sz="2800" dirty="0" smtClean="0"/>
              <a:t>Zlatá pohřební maska patřila králi </a:t>
            </a:r>
            <a:r>
              <a:rPr lang="cs-CZ" sz="2800" dirty="0" err="1" smtClean="0"/>
              <a:t>Agamemnonovi</a:t>
            </a:r>
            <a:endParaRPr lang="cs-CZ" sz="2800" dirty="0" smtClean="0"/>
          </a:p>
          <a:p>
            <a:r>
              <a:rPr lang="cs-CZ" sz="2800" dirty="0" smtClean="0"/>
              <a:t>Masivní zdivo hradeb se nazývá kyklopské</a:t>
            </a:r>
          </a:p>
          <a:p>
            <a:r>
              <a:rPr lang="cs-CZ" sz="2800" dirty="0" smtClean="0"/>
              <a:t>Hrobka s nepravou klenbou se nazývá </a:t>
            </a:r>
            <a:r>
              <a:rPr lang="cs-CZ" sz="2800" dirty="0" err="1" smtClean="0"/>
              <a:t>tholos</a:t>
            </a:r>
            <a:endParaRPr lang="cs-CZ" sz="2800" dirty="0" smtClean="0"/>
          </a:p>
          <a:p>
            <a:r>
              <a:rPr lang="cs-CZ" sz="2800" dirty="0" smtClean="0"/>
              <a:t>Dromos je palácová stavba, vzor řeckých chrámů</a:t>
            </a:r>
          </a:p>
          <a:p>
            <a:r>
              <a:rPr lang="cs-CZ" sz="2800" dirty="0" err="1" smtClean="0"/>
              <a:t>Ištařina</a:t>
            </a:r>
            <a:r>
              <a:rPr lang="cs-CZ" sz="2800" dirty="0" smtClean="0"/>
              <a:t> brána je vstupní branou do knížecího paláce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následující památky:</a:t>
            </a:r>
            <a:endParaRPr lang="cs-CZ" dirty="0"/>
          </a:p>
        </p:txBody>
      </p:sp>
      <p:pic>
        <p:nvPicPr>
          <p:cNvPr id="4" name="Zástupný symbol pro obsah 3" descr="800px-Mycenae_lion_gate_dsc0638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1196752"/>
            <a:ext cx="3068158" cy="2301119"/>
          </a:xfrm>
        </p:spPr>
      </p:pic>
      <p:pic>
        <p:nvPicPr>
          <p:cNvPr id="5" name="Obrázek 4" descr="600px-MaskOfAgamemno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222588"/>
            <a:ext cx="2016224" cy="2016224"/>
          </a:xfrm>
          <a:prstGeom prst="rect">
            <a:avLst/>
          </a:prstGeom>
        </p:spPr>
      </p:pic>
      <p:pic>
        <p:nvPicPr>
          <p:cNvPr id="6" name="Obrázek 5" descr="Treasure_of_Atreu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3717032"/>
            <a:ext cx="3559943" cy="2615951"/>
          </a:xfrm>
          <a:prstGeom prst="rect">
            <a:avLst/>
          </a:prstGeom>
        </p:spPr>
      </p:pic>
      <p:pic>
        <p:nvPicPr>
          <p:cNvPr id="7" name="Obrázek 6" descr="800px-Myken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3933056"/>
            <a:ext cx="3349209" cy="23762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5576" y="350100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Lví brána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4905745" y="3212976"/>
            <a:ext cx="42382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Zlatá (</a:t>
            </a:r>
            <a:r>
              <a:rPr lang="cs-CZ" sz="2000" dirty="0" err="1" smtClean="0"/>
              <a:t>Agamemnónova</a:t>
            </a:r>
            <a:r>
              <a:rPr lang="cs-CZ" sz="2000" dirty="0" smtClean="0"/>
              <a:t>) maska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381328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Mykény – archeologické naleziště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6309320"/>
            <a:ext cx="4211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Átreova</a:t>
            </a:r>
            <a:r>
              <a:rPr lang="cs-CZ" sz="2000" dirty="0" smtClean="0"/>
              <a:t> pokladnice - </a:t>
            </a:r>
            <a:r>
              <a:rPr lang="cs-CZ" sz="2000" dirty="0" err="1" smtClean="0"/>
              <a:t>tholos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  <p:bldP spid="11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r>
              <a:rPr lang="cs-CZ" sz="3500" dirty="0" smtClean="0"/>
              <a:t>ČERNÁ, Marie. </a:t>
            </a:r>
            <a:r>
              <a:rPr lang="cs-CZ" sz="3500" i="1" dirty="0" smtClean="0"/>
              <a:t>Dějiny výtvarného umění</a:t>
            </a:r>
            <a:r>
              <a:rPr lang="cs-CZ" sz="3500" dirty="0" smtClean="0"/>
              <a:t>. Praha: Idea servis, 1996, </a:t>
            </a:r>
            <a:r>
              <a:rPr lang="cs-CZ" sz="3500" dirty="0" err="1" smtClean="0"/>
              <a:t>ISBN</a:t>
            </a:r>
            <a:r>
              <a:rPr lang="cs-CZ" sz="3500" dirty="0" smtClean="0"/>
              <a:t> 1866-034-96</a:t>
            </a:r>
          </a:p>
          <a:p>
            <a:r>
              <a:rPr lang="cs-CZ" sz="3500" dirty="0" smtClean="0"/>
              <a:t>NEZNÁMÝ</a:t>
            </a:r>
            <a:r>
              <a:rPr lang="cs-CZ" sz="3500" dirty="0"/>
              <a:t>. </a:t>
            </a:r>
            <a:r>
              <a:rPr lang="cs-CZ" sz="3500" i="1" dirty="0"/>
              <a:t>Mykény</a:t>
            </a:r>
            <a:r>
              <a:rPr lang="cs-CZ" sz="3500" dirty="0"/>
              <a:t> [online]. [cit. 28.10.2013]. Dostupný na WWW: http://</a:t>
            </a:r>
            <a:r>
              <a:rPr lang="cs-CZ" sz="3500" dirty="0" err="1"/>
              <a:t>cs.wikipedia.org</a:t>
            </a:r>
            <a:r>
              <a:rPr lang="cs-CZ" sz="3500" dirty="0"/>
              <a:t>/</a:t>
            </a:r>
            <a:r>
              <a:rPr lang="cs-CZ" sz="3500" dirty="0" err="1"/>
              <a:t>wiki</a:t>
            </a:r>
            <a:r>
              <a:rPr lang="cs-CZ" sz="3500" dirty="0"/>
              <a:t>/</a:t>
            </a:r>
            <a:r>
              <a:rPr lang="cs-CZ" sz="3500" dirty="0" err="1"/>
              <a:t>Myk</a:t>
            </a:r>
            <a:r>
              <a:rPr lang="cs-CZ" sz="3500" dirty="0"/>
              <a:t>%</a:t>
            </a:r>
            <a:r>
              <a:rPr lang="cs-CZ" sz="3500" dirty="0" err="1"/>
              <a:t>C3</a:t>
            </a:r>
            <a:r>
              <a:rPr lang="cs-CZ" sz="3500" dirty="0"/>
              <a:t>%</a:t>
            </a:r>
            <a:r>
              <a:rPr lang="cs-CZ" sz="3500" dirty="0" err="1"/>
              <a:t>A9ny</a:t>
            </a:r>
            <a:endParaRPr lang="cs-CZ" sz="3500" dirty="0"/>
          </a:p>
          <a:p>
            <a:r>
              <a:rPr lang="cs-CZ" sz="3500" dirty="0"/>
              <a:t>NEZNÁMÝ. </a:t>
            </a:r>
            <a:r>
              <a:rPr lang="cs-CZ" sz="3500" i="1" dirty="0" err="1"/>
              <a:t>tholos</a:t>
            </a:r>
            <a:r>
              <a:rPr lang="cs-CZ" sz="3500" dirty="0"/>
              <a:t> [online]. [cit. 28.10.2013]. Dostupný na WWW: http://</a:t>
            </a:r>
            <a:r>
              <a:rPr lang="cs-CZ" sz="3500" dirty="0" err="1" smtClean="0"/>
              <a:t>cs.wikipedia.org</a:t>
            </a:r>
            <a:r>
              <a:rPr lang="cs-CZ" sz="3500" dirty="0" smtClean="0"/>
              <a:t>/</a:t>
            </a:r>
            <a:r>
              <a:rPr lang="cs-CZ" sz="3500" dirty="0" err="1" smtClean="0"/>
              <a:t>wiki</a:t>
            </a:r>
            <a:r>
              <a:rPr lang="cs-CZ" sz="3500" dirty="0" smtClean="0"/>
              <a:t>/</a:t>
            </a:r>
            <a:r>
              <a:rPr lang="cs-CZ" sz="3500" dirty="0" err="1" smtClean="0"/>
              <a:t>Tholos</a:t>
            </a:r>
            <a:endParaRPr lang="cs-CZ" sz="3500" dirty="0" smtClean="0"/>
          </a:p>
          <a:p>
            <a:r>
              <a:rPr lang="cs-CZ" sz="3500" dirty="0" err="1" smtClean="0"/>
              <a:t>LOOPZILLA</a:t>
            </a:r>
            <a:r>
              <a:rPr lang="cs-CZ" sz="3500" dirty="0"/>
              <a:t>. </a:t>
            </a:r>
            <a:r>
              <a:rPr lang="cs-CZ" sz="3500" i="1" dirty="0" err="1"/>
              <a:t>Tholos</a:t>
            </a:r>
            <a:r>
              <a:rPr lang="cs-CZ" sz="3500" dirty="0"/>
              <a:t> [online]. [cit. 28.10.2013]. Dostupný na WWW: http://</a:t>
            </a:r>
            <a:r>
              <a:rPr lang="cs-CZ" sz="3500" dirty="0" err="1"/>
              <a:t>cs.wikipedia.org</a:t>
            </a:r>
            <a:r>
              <a:rPr lang="cs-CZ" sz="3500" dirty="0"/>
              <a:t>/</a:t>
            </a:r>
            <a:r>
              <a:rPr lang="cs-CZ" sz="3500" dirty="0" err="1"/>
              <a:t>wiki</a:t>
            </a:r>
            <a:r>
              <a:rPr lang="cs-CZ" sz="3500" dirty="0"/>
              <a:t>/Soubor:</a:t>
            </a:r>
            <a:r>
              <a:rPr lang="cs-CZ" sz="3500" dirty="0" err="1"/>
              <a:t>Treasure</a:t>
            </a:r>
            <a:r>
              <a:rPr lang="cs-CZ" sz="3500" dirty="0"/>
              <a:t>_</a:t>
            </a:r>
            <a:r>
              <a:rPr lang="cs-CZ" sz="3500" dirty="0" err="1"/>
              <a:t>of</a:t>
            </a:r>
            <a:r>
              <a:rPr lang="cs-CZ" sz="3500" dirty="0"/>
              <a:t>_</a:t>
            </a:r>
            <a:r>
              <a:rPr lang="cs-CZ" sz="3500" dirty="0" err="1"/>
              <a:t>Atreus.jpg</a:t>
            </a:r>
            <a:endParaRPr lang="cs-CZ" sz="3500" dirty="0"/>
          </a:p>
          <a:p>
            <a:r>
              <a:rPr lang="cs-CZ" sz="3500" dirty="0"/>
              <a:t>NEZNÁMÝ. </a:t>
            </a:r>
            <a:r>
              <a:rPr lang="cs-CZ" sz="3500" i="1" dirty="0"/>
              <a:t>Heinrich </a:t>
            </a:r>
            <a:r>
              <a:rPr lang="cs-CZ" sz="3500" i="1" dirty="0" err="1"/>
              <a:t>Schliemann</a:t>
            </a:r>
            <a:r>
              <a:rPr lang="cs-CZ" sz="3500" dirty="0"/>
              <a:t> [online]. [cit. 28.10.2013]. Dostupný na WWW: http://</a:t>
            </a:r>
            <a:r>
              <a:rPr lang="cs-CZ" sz="3500" dirty="0" err="1"/>
              <a:t>cs.wikipedia.org</a:t>
            </a:r>
            <a:r>
              <a:rPr lang="cs-CZ" sz="3500" dirty="0"/>
              <a:t>/</a:t>
            </a:r>
            <a:r>
              <a:rPr lang="cs-CZ" sz="3500" dirty="0" err="1"/>
              <a:t>wiki</a:t>
            </a:r>
            <a:r>
              <a:rPr lang="cs-CZ" sz="3500" dirty="0"/>
              <a:t>/Heinrich_</a:t>
            </a:r>
            <a:r>
              <a:rPr lang="cs-CZ" sz="3500" dirty="0" err="1"/>
              <a:t>Schliemann</a:t>
            </a:r>
            <a:endParaRPr lang="cs-CZ" sz="3500" dirty="0"/>
          </a:p>
          <a:p>
            <a:r>
              <a:rPr lang="en-US" sz="3500" dirty="0" err="1"/>
              <a:t>ROSEMANIA</a:t>
            </a:r>
            <a:r>
              <a:rPr lang="en-US" sz="3500" dirty="0"/>
              <a:t>. </a:t>
            </a:r>
            <a:r>
              <a:rPr lang="en-US" sz="3500" i="1" dirty="0"/>
              <a:t>Mask of Agamemnon</a:t>
            </a:r>
            <a:r>
              <a:rPr lang="en-US" sz="3500" dirty="0"/>
              <a:t> [online]. [cit. 28.10.2013]. </a:t>
            </a:r>
            <a:r>
              <a:rPr lang="en-US" sz="3500" dirty="0" err="1"/>
              <a:t>Dostupný</a:t>
            </a:r>
            <a:r>
              <a:rPr lang="en-US" sz="3500" dirty="0"/>
              <a:t> </a:t>
            </a:r>
            <a:r>
              <a:rPr lang="en-US" sz="3500" dirty="0" err="1"/>
              <a:t>na</a:t>
            </a:r>
            <a:r>
              <a:rPr lang="en-US" sz="3500" dirty="0"/>
              <a:t> WWW: http://commons.wikimedia.org/wiki/File:MaskOfAgamemnon.jpg?uselang=cs</a:t>
            </a:r>
          </a:p>
          <a:p>
            <a:r>
              <a:rPr lang="cs-CZ" sz="3500" dirty="0" err="1"/>
              <a:t>JASTROW</a:t>
            </a:r>
            <a:r>
              <a:rPr lang="cs-CZ" sz="3500" dirty="0"/>
              <a:t>. </a:t>
            </a:r>
            <a:r>
              <a:rPr lang="cs-CZ" sz="3500" i="1" dirty="0" err="1"/>
              <a:t>Mycenaean</a:t>
            </a:r>
            <a:r>
              <a:rPr lang="cs-CZ" sz="3500" i="1" dirty="0"/>
              <a:t> </a:t>
            </a:r>
            <a:r>
              <a:rPr lang="cs-CZ" sz="3500" i="1" dirty="0" err="1"/>
              <a:t>gold</a:t>
            </a:r>
            <a:r>
              <a:rPr lang="cs-CZ" sz="3500" i="1" dirty="0"/>
              <a:t> </a:t>
            </a:r>
            <a:r>
              <a:rPr lang="cs-CZ" sz="3500" i="1" dirty="0" err="1"/>
              <a:t>goblet</a:t>
            </a:r>
            <a:r>
              <a:rPr lang="cs-CZ" sz="3500" dirty="0"/>
              <a:t> [online]. [cit. 28.10.2013]. Dostupný na WWW: http://</a:t>
            </a:r>
            <a:r>
              <a:rPr lang="cs-CZ" sz="3500" dirty="0" err="1"/>
              <a:t>commons.wikimedia.org</a:t>
            </a:r>
            <a:r>
              <a:rPr lang="cs-CZ" sz="3500" dirty="0"/>
              <a:t>/</a:t>
            </a:r>
            <a:r>
              <a:rPr lang="cs-CZ" sz="3500" dirty="0" err="1"/>
              <a:t>wiki</a:t>
            </a:r>
            <a:r>
              <a:rPr lang="cs-CZ" sz="3500" dirty="0"/>
              <a:t>/</a:t>
            </a:r>
            <a:r>
              <a:rPr lang="cs-CZ" sz="3500" dirty="0" err="1"/>
              <a:t>File</a:t>
            </a:r>
            <a:r>
              <a:rPr lang="cs-CZ" sz="3500" dirty="0"/>
              <a:t>:</a:t>
            </a:r>
            <a:r>
              <a:rPr lang="cs-CZ" sz="3500" dirty="0" err="1"/>
              <a:t>Mycenaean</a:t>
            </a:r>
            <a:r>
              <a:rPr lang="cs-CZ" sz="3500" dirty="0"/>
              <a:t>_</a:t>
            </a:r>
            <a:r>
              <a:rPr lang="cs-CZ" sz="3500" dirty="0" err="1"/>
              <a:t>gold</a:t>
            </a:r>
            <a:r>
              <a:rPr lang="cs-CZ" sz="3500" dirty="0"/>
              <a:t>_</a:t>
            </a:r>
            <a:r>
              <a:rPr lang="cs-CZ" sz="3500" dirty="0" err="1"/>
              <a:t>goblet</a:t>
            </a:r>
            <a:r>
              <a:rPr lang="cs-CZ" sz="3500" dirty="0"/>
              <a:t>_</a:t>
            </a:r>
            <a:r>
              <a:rPr lang="cs-CZ" sz="3500" dirty="0" err="1"/>
              <a:t>BM</a:t>
            </a:r>
            <a:r>
              <a:rPr lang="cs-CZ" sz="3500" dirty="0"/>
              <a:t>_</a:t>
            </a:r>
            <a:r>
              <a:rPr lang="cs-CZ" sz="3500" dirty="0" err="1"/>
              <a:t>820.jpg</a:t>
            </a:r>
            <a:r>
              <a:rPr lang="cs-CZ" sz="3500" dirty="0"/>
              <a:t>?</a:t>
            </a:r>
            <a:r>
              <a:rPr lang="cs-CZ" sz="3500" dirty="0" err="1"/>
              <a:t>uselang</a:t>
            </a:r>
            <a:r>
              <a:rPr lang="cs-CZ" sz="3500" dirty="0"/>
              <a:t>=</a:t>
            </a:r>
            <a:r>
              <a:rPr lang="cs-CZ" sz="3500" dirty="0" err="1"/>
              <a:t>cs</a:t>
            </a:r>
            <a:endParaRPr lang="cs-CZ" sz="3500" dirty="0"/>
          </a:p>
          <a:p>
            <a:r>
              <a:rPr lang="pl-PL" sz="3500" dirty="0"/>
              <a:t>HOUSEN, Jean. </a:t>
            </a:r>
            <a:r>
              <a:rPr lang="pl-PL" sz="3500" i="1" dirty="0"/>
              <a:t>http://commons.wikimedia.org/wiki/File:20100408_mykines83.JPG?uselang=cs</a:t>
            </a:r>
            <a:r>
              <a:rPr lang="pl-PL" sz="3500" dirty="0"/>
              <a:t> [online]. [cit. 28.10.2013]. Dostupný na WWW: http://commons.wikimedia.org/wiki/File:20100408_mykines83.JPG?uselang=cs</a:t>
            </a:r>
          </a:p>
          <a:p>
            <a:pPr>
              <a:buNone/>
            </a:pPr>
            <a:r>
              <a:rPr lang="pl-PL" sz="3500" dirty="0" smtClean="0"/>
              <a:t/>
            </a:r>
            <a:br>
              <a:rPr lang="pl-PL" sz="35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Mycenae_lion_gate_dsc0638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6707" y="332656"/>
            <a:ext cx="8427781" cy="63928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Schatzhaus_des_Atreus,_Querschnitt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692696"/>
            <a:ext cx="9089283" cy="53285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Treasure_of_Atreu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Myken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2671" y="332656"/>
            <a:ext cx="8619809" cy="60820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220px-Heinrich_Schliemann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23728" y="0"/>
            <a:ext cx="4752528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600px-MaskOfAgamemnon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91680" y="476672"/>
            <a:ext cx="5832648" cy="590678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630px-Mycenaean_gold_goblet_BM_820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620688"/>
            <a:ext cx="6336704" cy="57606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20100408_mykines83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620688"/>
            <a:ext cx="7704856" cy="5400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253</Words>
  <Application>Microsoft Office PowerPoint</Application>
  <PresentationFormat>Předvádění na obrazovce (4:3)</PresentationFormat>
  <Paragraphs>76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Předřecké civilizace</vt:lpstr>
      <vt:lpstr>Mykénská civilizace</vt:lpstr>
      <vt:lpstr>Architektura</vt:lpstr>
      <vt:lpstr>Hrobky</vt:lpstr>
      <vt:lpstr>Umělecké řemeslo</vt:lpstr>
      <vt:lpstr>Která tvrzení jsou pravdivá?</vt:lpstr>
      <vt:lpstr>Pojmenujte následující památky:</vt:lpstr>
      <vt:lpstr>Zdroje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Předřecké civilizace</dc:title>
  <dc:creator>Radka</dc:creator>
  <cp:lastModifiedBy>Radka</cp:lastModifiedBy>
  <cp:revision>48</cp:revision>
  <dcterms:created xsi:type="dcterms:W3CDTF">2013-10-28T18:48:13Z</dcterms:created>
  <dcterms:modified xsi:type="dcterms:W3CDTF">2014-05-05T19:34:38Z</dcterms:modified>
</cp:coreProperties>
</file>