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87" r:id="rId4"/>
    <p:sldId id="257" r:id="rId5"/>
    <p:sldId id="267" r:id="rId6"/>
    <p:sldId id="258" r:id="rId7"/>
    <p:sldId id="262" r:id="rId8"/>
    <p:sldId id="259" r:id="rId9"/>
    <p:sldId id="278" r:id="rId10"/>
    <p:sldId id="283" r:id="rId11"/>
    <p:sldId id="265" r:id="rId12"/>
    <p:sldId id="285" r:id="rId13"/>
    <p:sldId id="286" r:id="rId14"/>
    <p:sldId id="294" r:id="rId15"/>
    <p:sldId id="298" r:id="rId16"/>
    <p:sldId id="299" r:id="rId17"/>
    <p:sldId id="300" r:id="rId18"/>
    <p:sldId id="301" r:id="rId19"/>
    <p:sldId id="260" r:id="rId20"/>
    <p:sldId id="272" r:id="rId21"/>
    <p:sldId id="276" r:id="rId22"/>
    <p:sldId id="291" r:id="rId23"/>
    <p:sldId id="266" r:id="rId24"/>
    <p:sldId id="268" r:id="rId25"/>
    <p:sldId id="269" r:id="rId26"/>
    <p:sldId id="271" r:id="rId27"/>
    <p:sldId id="273" r:id="rId28"/>
    <p:sldId id="274" r:id="rId29"/>
    <p:sldId id="275" r:id="rId30"/>
    <p:sldId id="277" r:id="rId31"/>
    <p:sldId id="279" r:id="rId32"/>
    <p:sldId id="280" r:id="rId33"/>
    <p:sldId id="281" r:id="rId34"/>
    <p:sldId id="282" r:id="rId35"/>
    <p:sldId id="284" r:id="rId36"/>
    <p:sldId id="288" r:id="rId37"/>
    <p:sldId id="289" r:id="rId38"/>
    <p:sldId id="290" r:id="rId39"/>
    <p:sldId id="292" r:id="rId40"/>
    <p:sldId id="293" r:id="rId41"/>
    <p:sldId id="295" r:id="rId42"/>
    <p:sldId id="296" r:id="rId43"/>
    <p:sldId id="297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adka" initials="R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7C176-5749-44EF-943B-26EE7C17CCE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15195E-F478-4704-ADED-8B2CED1AB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slide" Target="slide23.xml"/><Relationship Id="rId4" Type="http://schemas.openxmlformats.org/officeDocument/2006/relationships/slide" Target="slide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slide" Target="slide31.xml"/><Relationship Id="rId4" Type="http://schemas.openxmlformats.org/officeDocument/2006/relationships/slide" Target="slide3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slide" Target="slide30.xml"/><Relationship Id="rId4" Type="http://schemas.openxmlformats.org/officeDocument/2006/relationships/slide" Target="slide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slide" Target="slide3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slide" Target="slide4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7/75/Greek_columns.GIF?uselang=c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thena_ciste.jpg" TargetMode="External"/><Relationship Id="rId2" Type="http://schemas.openxmlformats.org/officeDocument/2006/relationships/hyperlink" Target="http://cs.wikipedia.org/wiki/Apoll%C3%B3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DSC00277_-_Lotta_per_il_tripode_-_Sec._VI-V_a.C._-_Foto_di_G._Dall'Orto.jpg?uselang=cs" TargetMode="External"/><Relationship Id="rId4" Type="http://schemas.openxmlformats.org/officeDocument/2006/relationships/hyperlink" Target="http://commons.wikimedia.org/wiki/File:Greek_-_Fikellura_Amphora_-_Walters_482114.jpg?uselang=cs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0/Acropolis_from_Areopagus.jpg" TargetMode="External"/><Relationship Id="rId2" Type="http://schemas.openxmlformats.org/officeDocument/2006/relationships/hyperlink" Target="http://commons.wikimedia.org/wiki/File:Paestum_Hera's_and_Neptune's_Temples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Kien_truc_symbol.JPG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Venus_de_Milo-Louvre-Paris400.jp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5090715"/>
              </p:ext>
            </p:extLst>
          </p:nvPr>
        </p:nvGraphicFramePr>
        <p:xfrm>
          <a:off x="614363" y="2816225"/>
          <a:ext cx="8137525" cy="2967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Gymnázium</a:t>
                      </a:r>
                      <a:r>
                        <a:rPr lang="cs-CZ" sz="1800" baseline="0" dirty="0" smtClean="0"/>
                        <a:t> Lovosice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_04_Řecko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umění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30.10.2013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04665"/>
            <a:ext cx="7414592" cy="1440159"/>
          </a:xfrm>
        </p:spPr>
        <p:txBody>
          <a:bodyPr/>
          <a:lstStyle/>
          <a:p>
            <a:r>
              <a:rPr lang="cs-CZ" dirty="0" smtClean="0"/>
              <a:t>Starověké Řecko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170px-112307-BritishMuseum-Perikl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412776"/>
            <a:ext cx="3168352" cy="48245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43808" y="6237312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400" dirty="0" err="1" smtClean="0"/>
              <a:t>Perikles</a:t>
            </a:r>
            <a:r>
              <a:rPr lang="cs-CZ" sz="2400" dirty="0" smtClean="0"/>
              <a:t> – klasické období</a:t>
            </a:r>
            <a:endParaRPr lang="cs-CZ" sz="2400" dirty="0"/>
          </a:p>
        </p:txBody>
      </p:sp>
      <p:pic>
        <p:nvPicPr>
          <p:cNvPr id="6" name="Obrázek 5" descr="120px-2361_-_Milano_-_Museo_archeologico_-_Mosaico_romano_(sec._I_a.C.)_-_Foto_Giovanni_Dall'Orto,_30-Oct-2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501008"/>
            <a:ext cx="3131840" cy="1872208"/>
          </a:xfrm>
          <a:prstGeom prst="rect">
            <a:avLst/>
          </a:prstGeom>
        </p:spPr>
      </p:pic>
      <p:pic>
        <p:nvPicPr>
          <p:cNvPr id="7" name="Obrázek 6" descr="120px-2361_-_Milano_-_Museo_archeologico_-_Mosaico_romano_(sec._I_a.C.)_-_Foto_Giovanni_Dall'Orto,_30-Oct-2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3501008"/>
            <a:ext cx="2843808" cy="180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slouží jako osnova výkladu učitele, podklad k tvorbě zápisků žáka, pro utřídění a strukturaci poznatků o starověkém řeckém umění</a:t>
            </a:r>
          </a:p>
          <a:p>
            <a:r>
              <a:rPr lang="cs-CZ" dirty="0" smtClean="0"/>
              <a:t>Interaktivní odkazy jsou funkční i bez on-line připojení, kliknutím na obrázek se vrátíte zpět do prezentace</a:t>
            </a:r>
          </a:p>
          <a:p>
            <a:r>
              <a:rPr lang="cs-CZ" dirty="0" smtClean="0"/>
              <a:t>Obsahuje aktivační úkoly  - odpovědi se objeví po kliknutí</a:t>
            </a:r>
          </a:p>
          <a:p>
            <a:r>
              <a:rPr lang="cs-CZ" dirty="0" smtClean="0"/>
              <a:t>Zakončen je krátkým testem a poznávací soutěží</a:t>
            </a:r>
          </a:p>
          <a:p>
            <a:r>
              <a:rPr lang="cs-CZ" dirty="0" smtClean="0"/>
              <a:t>Podporuje mezipředmětové vztahy (výtvarná výchova, český jazyk, dějepis, zeměpis)</a:t>
            </a:r>
          </a:p>
          <a:p>
            <a:r>
              <a:rPr lang="cs-CZ" dirty="0" smtClean="0"/>
              <a:t>Je primárně určen pro předmět výtvarná výchova v </a:t>
            </a:r>
            <a:r>
              <a:rPr lang="cs-CZ" dirty="0" err="1" smtClean="0"/>
              <a:t>1.ročníku</a:t>
            </a:r>
            <a:r>
              <a:rPr lang="cs-CZ" dirty="0" smtClean="0"/>
              <a:t> gymnázia a kvintě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Společensko</a:t>
            </a:r>
            <a:r>
              <a:rPr lang="cs-CZ" dirty="0" smtClean="0"/>
              <a:t> – historické pozadí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Řecké kmeny osidlují egejskou oblast a pobřeží Malé Asie ve 2. tisíciletí př.n.l.</a:t>
            </a:r>
          </a:p>
          <a:p>
            <a:r>
              <a:rPr lang="cs-CZ" dirty="0" err="1" smtClean="0"/>
              <a:t>Achajové</a:t>
            </a:r>
            <a:r>
              <a:rPr lang="cs-CZ" dirty="0" smtClean="0"/>
              <a:t>  (mykénská kultura)</a:t>
            </a:r>
          </a:p>
          <a:p>
            <a:r>
              <a:rPr lang="cs-CZ" dirty="0" err="1" smtClean="0"/>
              <a:t>Aiolové</a:t>
            </a:r>
            <a:r>
              <a:rPr lang="cs-CZ" dirty="0" smtClean="0"/>
              <a:t> – severní Řecko</a:t>
            </a:r>
          </a:p>
          <a:p>
            <a:r>
              <a:rPr lang="cs-CZ" dirty="0" smtClean="0"/>
              <a:t>Iónové – střední Řecko</a:t>
            </a:r>
          </a:p>
          <a:p>
            <a:r>
              <a:rPr lang="cs-CZ" dirty="0" smtClean="0"/>
              <a:t>Dórové </a:t>
            </a:r>
          </a:p>
          <a:p>
            <a:r>
              <a:rPr lang="cs-CZ" dirty="0" smtClean="0"/>
              <a:t>Severozápadní kmeny</a:t>
            </a:r>
          </a:p>
          <a:p>
            <a:r>
              <a:rPr lang="cs-CZ" dirty="0" smtClean="0">
                <a:hlinkClick r:id="rId2" action="ppaction://hlinksldjump"/>
              </a:rPr>
              <a:t>Městské státy – polis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4" name="Obrázek 3" descr="Prisamfor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4293096"/>
            <a:ext cx="1060704" cy="1499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Městské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Sparta – </a:t>
            </a:r>
            <a:r>
              <a:rPr lang="cs-CZ" dirty="0" err="1" smtClean="0"/>
              <a:t>Lakonika</a:t>
            </a:r>
            <a:endParaRPr lang="cs-CZ" dirty="0" smtClean="0"/>
          </a:p>
          <a:p>
            <a:r>
              <a:rPr lang="cs-CZ" dirty="0" smtClean="0"/>
              <a:t>Elis – Olympie</a:t>
            </a:r>
          </a:p>
          <a:p>
            <a:r>
              <a:rPr lang="cs-CZ" dirty="0" err="1" smtClean="0"/>
              <a:t>Attika</a:t>
            </a:r>
            <a:r>
              <a:rPr lang="cs-CZ" dirty="0" smtClean="0"/>
              <a:t> - Athény</a:t>
            </a:r>
          </a:p>
          <a:p>
            <a:r>
              <a:rPr lang="cs-CZ" dirty="0" err="1" smtClean="0"/>
              <a:t>Fócie</a:t>
            </a:r>
            <a:r>
              <a:rPr lang="cs-CZ" dirty="0" smtClean="0"/>
              <a:t> – Delfy</a:t>
            </a:r>
          </a:p>
          <a:p>
            <a:r>
              <a:rPr lang="cs-CZ" dirty="0" err="1" smtClean="0"/>
              <a:t>Boiotie</a:t>
            </a:r>
            <a:r>
              <a:rPr lang="cs-CZ" dirty="0" smtClean="0"/>
              <a:t> – Théby</a:t>
            </a:r>
          </a:p>
          <a:p>
            <a:r>
              <a:rPr lang="cs-CZ" dirty="0" err="1" smtClean="0"/>
              <a:t>Korint</a:t>
            </a:r>
            <a:endParaRPr lang="cs-CZ" dirty="0" smtClean="0"/>
          </a:p>
          <a:p>
            <a:r>
              <a:rPr lang="cs-CZ" dirty="0" smtClean="0"/>
              <a:t>Spojují je: </a:t>
            </a:r>
            <a:r>
              <a:rPr lang="cs-CZ" dirty="0" smtClean="0">
                <a:hlinkClick r:id="rId3" action="ppaction://hlinksldjump"/>
              </a:rPr>
              <a:t>společní bohové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věštírna v Delfách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olympijské hry </a:t>
            </a:r>
            <a:r>
              <a:rPr lang="cs-CZ" dirty="0" smtClean="0"/>
              <a:t>(od r. 776 př.n.l. každý 4. rok), další všeřecké hry – </a:t>
            </a:r>
            <a:r>
              <a:rPr lang="cs-CZ" dirty="0" err="1" smtClean="0"/>
              <a:t>Korint</a:t>
            </a:r>
            <a:r>
              <a:rPr lang="cs-CZ" dirty="0" smtClean="0"/>
              <a:t>, Delfy</a:t>
            </a:r>
          </a:p>
        </p:txBody>
      </p:sp>
      <p:pic>
        <p:nvPicPr>
          <p:cNvPr id="4" name="Obrázek 3" descr="Prisamfor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84168" y="2276872"/>
            <a:ext cx="1060704" cy="1499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nejstarší období – 1100-800 př.n.l.</a:t>
            </a:r>
          </a:p>
          <a:p>
            <a:r>
              <a:rPr lang="cs-CZ" b="1" dirty="0" smtClean="0"/>
              <a:t>doba archaická 800 – 500 př.n.l.</a:t>
            </a:r>
          </a:p>
          <a:p>
            <a:r>
              <a:rPr lang="cs-CZ" b="1" dirty="0" smtClean="0"/>
              <a:t>doba klasická  (</a:t>
            </a:r>
            <a:r>
              <a:rPr lang="cs-CZ" b="1" dirty="0" err="1" smtClean="0"/>
              <a:t>attická</a:t>
            </a:r>
            <a:r>
              <a:rPr lang="cs-CZ" b="1" dirty="0" smtClean="0"/>
              <a:t>) – 500-338 př.n.l.</a:t>
            </a:r>
          </a:p>
          <a:p>
            <a:r>
              <a:rPr lang="cs-CZ" b="1" dirty="0" smtClean="0"/>
              <a:t>Doba helénistická – 338 – 146 př.n.l.</a:t>
            </a:r>
          </a:p>
          <a:p>
            <a:r>
              <a:rPr lang="cs-CZ" dirty="0" smtClean="0"/>
              <a:t>Původní království nahrazeno vládou rodové šlechty (aristokracie), </a:t>
            </a:r>
          </a:p>
          <a:p>
            <a:r>
              <a:rPr lang="cs-CZ" dirty="0" smtClean="0"/>
              <a:t>Vláda jedince (tyranie)</a:t>
            </a:r>
          </a:p>
          <a:p>
            <a:r>
              <a:rPr lang="cs-CZ" dirty="0" smtClean="0"/>
              <a:t>Otrokářská demokracie</a:t>
            </a:r>
          </a:p>
          <a:p>
            <a:r>
              <a:rPr lang="cs-CZ" dirty="0" smtClean="0"/>
              <a:t>Plný vývoj pouze v Athénách</a:t>
            </a:r>
          </a:p>
          <a:p>
            <a:r>
              <a:rPr lang="cs-CZ" dirty="0" smtClean="0"/>
              <a:t>Návrat ke království s neomezenou vládou panovníka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Prisamfo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1196752"/>
            <a:ext cx="1060704" cy="1499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 řecké kultury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 evropské vzdělanosti</a:t>
            </a:r>
          </a:p>
          <a:p>
            <a:r>
              <a:rPr lang="cs-CZ" dirty="0" smtClean="0"/>
              <a:t>Vysoká životní úroveň svobodných občanů – uvolnění pro intelektuální život, umění i vysoce specializovaná řemesla</a:t>
            </a:r>
          </a:p>
          <a:p>
            <a:r>
              <a:rPr lang="cs-CZ" dirty="0" smtClean="0"/>
              <a:t>Humanismus</a:t>
            </a:r>
          </a:p>
          <a:p>
            <a:r>
              <a:rPr lang="cs-CZ" dirty="0" err="1" smtClean="0"/>
              <a:t>Kalokagathia</a:t>
            </a:r>
            <a:endParaRPr lang="cs-CZ" dirty="0" smtClean="0"/>
          </a:p>
          <a:p>
            <a:r>
              <a:rPr lang="cs-CZ" dirty="0" smtClean="0"/>
              <a:t>Humanistický charakter náboženství</a:t>
            </a:r>
            <a:endParaRPr lang="cs-CZ" dirty="0"/>
          </a:p>
        </p:txBody>
      </p:sp>
      <p:pic>
        <p:nvPicPr>
          <p:cNvPr id="4" name="Obrázek 3" descr="Prisamfo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36296" y="3789040"/>
            <a:ext cx="1060704" cy="1499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Architektonické slohy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929411"/>
          </a:xfrm>
        </p:spPr>
        <p:txBody>
          <a:bodyPr/>
          <a:lstStyle/>
          <a:p>
            <a:r>
              <a:rPr lang="cs-CZ" b="1" dirty="0" smtClean="0"/>
              <a:t>Dórský  </a:t>
            </a:r>
          </a:p>
          <a:p>
            <a:r>
              <a:rPr lang="cs-CZ" b="1" dirty="0" smtClean="0"/>
              <a:t>Iónský</a:t>
            </a:r>
          </a:p>
          <a:p>
            <a:r>
              <a:rPr lang="cs-CZ" b="1" dirty="0" smtClean="0"/>
              <a:t>Korintský</a:t>
            </a:r>
          </a:p>
          <a:p>
            <a:r>
              <a:rPr lang="cs-CZ" sz="2800" dirty="0" smtClean="0"/>
              <a:t>Liší se zejména tvarem hlavice sloupu, ale i dalšími znaky (patka, dřík sloupu)</a:t>
            </a:r>
          </a:p>
          <a:p>
            <a:r>
              <a:rPr lang="cs-CZ" sz="2800" b="1" dirty="0" smtClean="0"/>
              <a:t>Určete druhy sloupu (architekt. slohy):</a:t>
            </a:r>
            <a:endParaRPr lang="cs-CZ" sz="2800" b="1" dirty="0"/>
          </a:p>
        </p:txBody>
      </p:sp>
      <p:pic>
        <p:nvPicPr>
          <p:cNvPr id="6" name="Obrázek 5" descr="Greek_columns.GIF"/>
          <p:cNvPicPr>
            <a:picLocks noChangeAspect="1"/>
          </p:cNvPicPr>
          <p:nvPr/>
        </p:nvPicPr>
        <p:blipFill>
          <a:blip r:embed="rId2" cstate="print"/>
          <a:srcRect l="1136" b="16667"/>
          <a:stretch>
            <a:fillRect/>
          </a:stretch>
        </p:blipFill>
        <p:spPr>
          <a:xfrm>
            <a:off x="755576" y="4437112"/>
            <a:ext cx="6264696" cy="18722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6237312"/>
            <a:ext cx="64087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dórský        aiolský	        iónský	  korintský</a:t>
            </a:r>
            <a:r>
              <a:rPr lang="cs-CZ" sz="2000" dirty="0" smtClean="0"/>
              <a:t>			</a:t>
            </a:r>
            <a:endParaRPr lang="cs-CZ" sz="2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Chrámy zprvu dřevěné, později kamenné</a:t>
            </a:r>
          </a:p>
          <a:p>
            <a:pPr>
              <a:buNone/>
            </a:pPr>
            <a:r>
              <a:rPr lang="cs-CZ" dirty="0" smtClean="0"/>
              <a:t>Některé architektonické články barevné</a:t>
            </a:r>
          </a:p>
          <a:p>
            <a:pPr>
              <a:buNone/>
            </a:pPr>
            <a:r>
              <a:rPr lang="cs-CZ" dirty="0" smtClean="0"/>
              <a:t>Héřin chrám v Olympii (dórský sloh)</a:t>
            </a:r>
          </a:p>
          <a:p>
            <a:pPr>
              <a:buNone/>
            </a:pPr>
            <a:r>
              <a:rPr lang="cs-CZ" dirty="0" smtClean="0"/>
              <a:t>Nejznámější památky:</a:t>
            </a:r>
          </a:p>
          <a:p>
            <a:pPr>
              <a:buNone/>
            </a:pPr>
            <a:r>
              <a:rPr lang="cs-CZ" dirty="0" smtClean="0">
                <a:hlinkClick r:id="rId2" action="ppaction://hlinksldjump"/>
              </a:rPr>
              <a:t>Athénská Akropole </a:t>
            </a:r>
            <a:r>
              <a:rPr lang="cs-CZ" dirty="0" smtClean="0"/>
              <a:t>– </a:t>
            </a:r>
            <a:r>
              <a:rPr lang="cs-CZ" dirty="0" err="1" smtClean="0">
                <a:hlinkClick r:id="rId3" action="ppaction://hlinksldjump"/>
              </a:rPr>
              <a:t>Parhenon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(vrchol iónského a dórského slohu) – výzdoba - </a:t>
            </a:r>
            <a:r>
              <a:rPr lang="cs-CZ" dirty="0" err="1" smtClean="0">
                <a:hlinkClick r:id="rId4" action="ppaction://hlinksldjump"/>
              </a:rPr>
              <a:t>Feidiás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5" action="ppaction://hlinksldjump"/>
              </a:rPr>
              <a:t>Héřin chrám v </a:t>
            </a:r>
            <a:r>
              <a:rPr lang="cs-CZ" dirty="0" err="1" smtClean="0">
                <a:hlinkClick r:id="rId5" action="ppaction://hlinksldjump"/>
              </a:rPr>
              <a:t>Paestru</a:t>
            </a:r>
            <a:r>
              <a:rPr lang="cs-CZ" dirty="0" smtClean="0">
                <a:hlinkClick r:id="rId5" action="ppaction://hlinksldjump"/>
              </a:rPr>
              <a:t> (jižní Itálie)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2006_01_21_Athènes_Parthéno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20272" y="404664"/>
            <a:ext cx="1524000" cy="1143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Aischilos</a:t>
            </a:r>
            <a:r>
              <a:rPr lang="cs-CZ" dirty="0" smtClean="0"/>
              <a:t>, </a:t>
            </a:r>
            <a:r>
              <a:rPr lang="cs-CZ" dirty="0" err="1" smtClean="0"/>
              <a:t>Sofokles</a:t>
            </a:r>
            <a:r>
              <a:rPr lang="cs-CZ" dirty="0" smtClean="0"/>
              <a:t>, </a:t>
            </a:r>
            <a:r>
              <a:rPr lang="cs-CZ" dirty="0" err="1" smtClean="0"/>
              <a:t>Euripides</a:t>
            </a:r>
            <a:endParaRPr lang="cs-CZ" dirty="0" smtClean="0"/>
          </a:p>
          <a:p>
            <a:r>
              <a:rPr lang="cs-CZ" dirty="0" smtClean="0"/>
              <a:t>Tragédie</a:t>
            </a:r>
          </a:p>
          <a:p>
            <a:r>
              <a:rPr lang="cs-CZ" dirty="0" smtClean="0"/>
              <a:t>Komedie</a:t>
            </a:r>
          </a:p>
          <a:p>
            <a:r>
              <a:rPr lang="cs-CZ" dirty="0" smtClean="0"/>
              <a:t>Satyrské drama</a:t>
            </a:r>
          </a:p>
          <a:p>
            <a:r>
              <a:rPr lang="cs-CZ" dirty="0" smtClean="0">
                <a:hlinkClick r:id="rId2" action="ppaction://hlinksldjump"/>
              </a:rPr>
              <a:t>Herci v maskách</a:t>
            </a:r>
            <a:r>
              <a:rPr lang="cs-CZ" dirty="0" smtClean="0"/>
              <a:t>, vycpávky, </a:t>
            </a:r>
            <a:r>
              <a:rPr lang="cs-CZ" dirty="0" err="1" smtClean="0"/>
              <a:t>kothurny</a:t>
            </a:r>
            <a:r>
              <a:rPr lang="cs-CZ" dirty="0" smtClean="0"/>
              <a:t>- jen muži</a:t>
            </a:r>
          </a:p>
          <a:p>
            <a:r>
              <a:rPr lang="cs-CZ" dirty="0" smtClean="0"/>
              <a:t>Hlediště na přírodním svahu</a:t>
            </a:r>
          </a:p>
          <a:p>
            <a:r>
              <a:rPr lang="cs-CZ" dirty="0" err="1" smtClean="0"/>
              <a:t>Epidaurum</a:t>
            </a:r>
            <a:r>
              <a:rPr lang="cs-CZ" dirty="0" smtClean="0"/>
              <a:t>, </a:t>
            </a:r>
            <a:r>
              <a:rPr lang="cs-CZ" dirty="0" err="1" smtClean="0">
                <a:hlinkClick r:id="rId3" action="ppaction://hlinksldjump"/>
              </a:rPr>
              <a:t>Milet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MosaicoVerdiales.jpg"/>
          <p:cNvPicPr>
            <a:picLocks noChangeAspect="1"/>
          </p:cNvPicPr>
          <p:nvPr/>
        </p:nvPicPr>
        <p:blipFill>
          <a:blip r:embed="rId4" cstate="print"/>
          <a:srcRect l="60549"/>
          <a:stretch>
            <a:fillRect/>
          </a:stretch>
        </p:blipFill>
        <p:spPr>
          <a:xfrm>
            <a:off x="6588224" y="332656"/>
            <a:ext cx="2016224" cy="37444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Původní nástěnná díla se většinou nezachovala – známá </a:t>
            </a:r>
            <a:r>
              <a:rPr lang="cs-CZ" dirty="0" smtClean="0">
                <a:hlinkClick r:id="rId2" action="ppaction://hlinksldjump"/>
              </a:rPr>
              <a:t>z římských kopií </a:t>
            </a:r>
            <a:r>
              <a:rPr lang="cs-CZ" dirty="0" smtClean="0"/>
              <a:t>a písemných pramenů</a:t>
            </a:r>
          </a:p>
          <a:p>
            <a:endParaRPr lang="cs-CZ" dirty="0" smtClean="0"/>
          </a:p>
          <a:p>
            <a:r>
              <a:rPr lang="cs-CZ" dirty="0" smtClean="0"/>
              <a:t>Vázové malířství	</a:t>
            </a:r>
            <a:r>
              <a:rPr lang="cs-CZ" dirty="0" smtClean="0">
                <a:hlinkClick r:id="rId3" action="ppaction://hlinksldjump"/>
              </a:rPr>
              <a:t>keramika abstrakt. vzorů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dirty="0" err="1" smtClean="0">
                <a:hlinkClick r:id="rId4" action="ppaction://hlinksldjump"/>
              </a:rPr>
              <a:t>černofigurová</a:t>
            </a:r>
            <a:r>
              <a:rPr lang="cs-CZ" dirty="0" smtClean="0">
                <a:hlinkClick r:id="rId4" action="ppaction://hlinksldjump"/>
              </a:rPr>
              <a:t> keramika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dirty="0" err="1" smtClean="0">
                <a:hlinkClick r:id="rId5" action="ppaction://hlinksldjump"/>
              </a:rPr>
              <a:t>červenofigurová</a:t>
            </a:r>
            <a:r>
              <a:rPr lang="cs-CZ" dirty="0" smtClean="0">
                <a:hlinkClick r:id="rId5" action="ppaction://hlinksldjump"/>
              </a:rPr>
              <a:t> keramika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Tvary: amfora, </a:t>
            </a:r>
            <a:r>
              <a:rPr lang="cs-CZ" dirty="0" err="1" smtClean="0"/>
              <a:t>hydria</a:t>
            </a:r>
            <a:r>
              <a:rPr lang="cs-CZ" dirty="0" smtClean="0"/>
              <a:t>, kráter, </a:t>
            </a:r>
            <a:r>
              <a:rPr lang="cs-CZ" dirty="0" err="1" smtClean="0"/>
              <a:t>kylix</a:t>
            </a:r>
            <a:r>
              <a:rPr lang="cs-CZ" dirty="0" smtClean="0"/>
              <a:t>, </a:t>
            </a:r>
            <a:r>
              <a:rPr lang="cs-CZ" dirty="0" err="1" smtClean="0"/>
              <a:t>lékythos</a:t>
            </a:r>
            <a:endParaRPr lang="cs-CZ" dirty="0" smtClean="0"/>
          </a:p>
          <a:p>
            <a:pPr lvl="8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 </a:t>
            </a:r>
            <a:endParaRPr lang="cs-CZ" dirty="0"/>
          </a:p>
        </p:txBody>
      </p:sp>
      <p:pic>
        <p:nvPicPr>
          <p:cNvPr id="4" name="Obrázek 3" descr="Prisamfor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452320" y="4797152"/>
            <a:ext cx="1060704" cy="14996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Sochařství </a:t>
            </a:r>
            <a:br>
              <a:rPr lang="cs-CZ" dirty="0" smtClean="0"/>
            </a:br>
            <a:r>
              <a:rPr lang="cs-CZ" dirty="0" smtClean="0"/>
              <a:t>archaické období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Nejstarší památky – 7. století př.n.l. – </a:t>
            </a:r>
          </a:p>
          <a:p>
            <a:r>
              <a:rPr lang="cs-CZ" dirty="0" smtClean="0"/>
              <a:t>Souvislost s Egyptem</a:t>
            </a:r>
          </a:p>
          <a:p>
            <a:r>
              <a:rPr lang="cs-CZ" dirty="0" err="1" smtClean="0">
                <a:hlinkClick r:id="rId2" action="ppaction://hlinksldjump"/>
              </a:rPr>
              <a:t>Kúros</a:t>
            </a:r>
            <a:r>
              <a:rPr lang="cs-CZ" dirty="0" smtClean="0"/>
              <a:t> – mladík, </a:t>
            </a:r>
            <a:r>
              <a:rPr lang="cs-CZ" dirty="0" err="1" smtClean="0">
                <a:hlinkClick r:id="rId2" action="ppaction://hlinksldjump"/>
              </a:rPr>
              <a:t>kóré</a:t>
            </a:r>
            <a:r>
              <a:rPr lang="cs-CZ" dirty="0" smtClean="0"/>
              <a:t> - dívka</a:t>
            </a:r>
          </a:p>
          <a:p>
            <a:r>
              <a:rPr lang="cs-CZ" dirty="0" smtClean="0"/>
              <a:t>Nejstarší sochy vysoké přes 3 m, postupně životní velikost – bohové, hrdinové, olympijští vítězové</a:t>
            </a:r>
          </a:p>
          <a:p>
            <a:r>
              <a:rPr lang="cs-CZ" dirty="0" smtClean="0"/>
              <a:t>Úsměv nepřítomný, později nabývá živosti, vývoj zpracování anatomie</a:t>
            </a:r>
          </a:p>
          <a:p>
            <a:r>
              <a:rPr lang="cs-CZ" dirty="0" smtClean="0"/>
              <a:t>Mramor, bronz, polychromie</a:t>
            </a:r>
            <a:endParaRPr lang="cs-CZ" dirty="0"/>
          </a:p>
        </p:txBody>
      </p:sp>
      <p:pic>
        <p:nvPicPr>
          <p:cNvPr id="5" name="Obrázek 4" descr="ACMA_679_Kore_1.JPG"/>
          <p:cNvPicPr>
            <a:picLocks noChangeAspect="1"/>
          </p:cNvPicPr>
          <p:nvPr/>
        </p:nvPicPr>
        <p:blipFill>
          <a:blip r:embed="rId3" cstate="print"/>
          <a:srcRect l="16099" t="2751" r="21749" b="62599"/>
          <a:stretch>
            <a:fillRect/>
          </a:stretch>
        </p:blipFill>
        <p:spPr>
          <a:xfrm>
            <a:off x="6948264" y="548680"/>
            <a:ext cx="1584176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Sochařství 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2" action="ppaction://hlinksldjump"/>
              </a:rPr>
              <a:t>klasické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Vyjádření řeckého ideálu krásy</a:t>
            </a:r>
          </a:p>
          <a:p>
            <a:r>
              <a:rPr lang="cs-CZ" dirty="0" smtClean="0"/>
              <a:t>Zachovalo se málo originálů, známe spíše římské kopie  - mramor, originály byly převážně z bronzu</a:t>
            </a:r>
          </a:p>
          <a:p>
            <a:r>
              <a:rPr lang="cs-CZ" dirty="0" smtClean="0"/>
              <a:t>Nepřítomnost individuálních rysů (ideál)</a:t>
            </a:r>
          </a:p>
          <a:p>
            <a:r>
              <a:rPr lang="cs-CZ" dirty="0" smtClean="0"/>
              <a:t>Stírání rozdílů mezi mužskou a ženskou tváří</a:t>
            </a:r>
          </a:p>
          <a:p>
            <a:r>
              <a:rPr lang="cs-CZ" dirty="0" smtClean="0"/>
              <a:t>Vážný výraz, uměřenost, vyrovnanost</a:t>
            </a:r>
          </a:p>
          <a:p>
            <a:r>
              <a:rPr lang="cs-CZ" dirty="0" err="1" smtClean="0"/>
              <a:t>Feidias</a:t>
            </a:r>
            <a:r>
              <a:rPr lang="cs-CZ" dirty="0" smtClean="0"/>
              <a:t> – výzdoba chrámu v Olympii – </a:t>
            </a:r>
            <a:r>
              <a:rPr lang="cs-CZ" dirty="0" smtClean="0">
                <a:hlinkClick r:id="rId3" action="ppaction://hlinksldjump"/>
              </a:rPr>
              <a:t>Zeus</a:t>
            </a:r>
            <a:r>
              <a:rPr lang="cs-CZ" dirty="0" smtClean="0"/>
              <a:t>, </a:t>
            </a:r>
            <a:r>
              <a:rPr lang="cs-CZ" dirty="0" err="1" smtClean="0">
                <a:hlinkClick r:id="rId3" action="ppaction://hlinksldjump"/>
              </a:rPr>
              <a:t>Pallas</a:t>
            </a:r>
            <a:r>
              <a:rPr lang="cs-CZ" dirty="0" smtClean="0">
                <a:hlinkClick r:id="rId3" action="ppaction://hlinksldjump"/>
              </a:rPr>
              <a:t> Athéna</a:t>
            </a:r>
            <a:r>
              <a:rPr lang="cs-CZ" dirty="0" smtClean="0"/>
              <a:t> - </a:t>
            </a:r>
            <a:r>
              <a:rPr lang="cs-CZ" dirty="0" err="1" smtClean="0"/>
              <a:t>Parhenon</a:t>
            </a:r>
            <a:endParaRPr lang="cs-CZ" dirty="0" smtClean="0"/>
          </a:p>
          <a:p>
            <a:r>
              <a:rPr lang="cs-CZ" dirty="0" smtClean="0"/>
              <a:t>technika </a:t>
            </a:r>
            <a:r>
              <a:rPr lang="cs-CZ" dirty="0" err="1" smtClean="0"/>
              <a:t>chrýzelefantiny</a:t>
            </a:r>
            <a:r>
              <a:rPr lang="cs-CZ" dirty="0" smtClean="0"/>
              <a:t> – zlato a slonová kost</a:t>
            </a:r>
          </a:p>
          <a:p>
            <a:r>
              <a:rPr lang="cs-CZ" dirty="0" smtClean="0"/>
              <a:t> známy jen z římských kopií</a:t>
            </a:r>
          </a:p>
          <a:p>
            <a:r>
              <a:rPr lang="cs-CZ" dirty="0" err="1" smtClean="0">
                <a:hlinkClick r:id="rId4" action="ppaction://hlinksldjump"/>
              </a:rPr>
              <a:t>Myrón</a:t>
            </a:r>
            <a:r>
              <a:rPr lang="cs-CZ" dirty="0" smtClean="0">
                <a:hlinkClick r:id="rId4" action="ppaction://hlinksldjump"/>
              </a:rPr>
              <a:t> – Diskobolos </a:t>
            </a:r>
            <a:r>
              <a:rPr lang="cs-CZ" dirty="0" smtClean="0"/>
              <a:t>(římská mramorová kopie)</a:t>
            </a:r>
            <a:endParaRPr lang="cs-CZ" dirty="0"/>
          </a:p>
        </p:txBody>
      </p:sp>
      <p:pic>
        <p:nvPicPr>
          <p:cNvPr id="10" name="Obrázek 9" descr="170px-112307-BritishMuseum-Perikle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64288" y="188640"/>
            <a:ext cx="1152128" cy="1656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Sochařství</a:t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Helénistické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Sílí realistický zájem o nemocné a zraněné lidi, starce, děti </a:t>
            </a:r>
          </a:p>
          <a:p>
            <a:r>
              <a:rPr lang="cs-CZ" dirty="0" smtClean="0"/>
              <a:t>Často portrét nebo sousoší</a:t>
            </a:r>
          </a:p>
          <a:p>
            <a:r>
              <a:rPr lang="cs-CZ" dirty="0" smtClean="0"/>
              <a:t>Nadsazení tvarů a proporcí</a:t>
            </a:r>
          </a:p>
          <a:p>
            <a:r>
              <a:rPr lang="cs-CZ" dirty="0" smtClean="0"/>
              <a:t>Dramatičnost</a:t>
            </a:r>
          </a:p>
          <a:p>
            <a:r>
              <a:rPr lang="cs-CZ" dirty="0" smtClean="0"/>
              <a:t>Složitá trojrozměrná kompozice</a:t>
            </a:r>
          </a:p>
          <a:p>
            <a:r>
              <a:rPr lang="cs-CZ" dirty="0" smtClean="0"/>
              <a:t>Na helénistickou tvorbu navazuje římské sochařství (portrétní), později renesance</a:t>
            </a:r>
          </a:p>
          <a:p>
            <a:r>
              <a:rPr lang="cs-CZ" dirty="0" err="1" smtClean="0">
                <a:hlinkClick r:id="rId3" action="ppaction://hlinksldjump"/>
              </a:rPr>
              <a:t>Pergamonský</a:t>
            </a:r>
            <a:r>
              <a:rPr lang="cs-CZ" dirty="0" smtClean="0">
                <a:hlinkClick r:id="rId3" action="ppaction://hlinksldjump"/>
              </a:rPr>
              <a:t> oltář</a:t>
            </a:r>
            <a:r>
              <a:rPr lang="cs-CZ" dirty="0" smtClean="0"/>
              <a:t>, </a:t>
            </a:r>
            <a:r>
              <a:rPr lang="cs-CZ" dirty="0" err="1" smtClean="0">
                <a:hlinkClick r:id="rId4" action="ppaction://hlinksldjump"/>
              </a:rPr>
              <a:t>Láokoón</a:t>
            </a:r>
            <a:r>
              <a:rPr lang="cs-CZ" dirty="0" smtClean="0"/>
              <a:t>, Niké </a:t>
            </a:r>
            <a:r>
              <a:rPr lang="cs-CZ" dirty="0" err="1" smtClean="0"/>
              <a:t>Samothrácká</a:t>
            </a:r>
            <a:r>
              <a:rPr lang="cs-CZ" dirty="0" smtClean="0"/>
              <a:t>, Venuše </a:t>
            </a:r>
            <a:r>
              <a:rPr lang="cs-CZ" dirty="0" err="1" smtClean="0"/>
              <a:t>Mélská</a:t>
            </a:r>
            <a:endParaRPr lang="cs-CZ" dirty="0" smtClean="0"/>
          </a:p>
        </p:txBody>
      </p:sp>
      <p:pic>
        <p:nvPicPr>
          <p:cNvPr id="4" name="Obrázek 3" descr="220px-Laokoon-Gruppe-0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2060848"/>
            <a:ext cx="1872208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Jmenujte historické etapy starověkého Řecka.</a:t>
            </a:r>
          </a:p>
          <a:p>
            <a:r>
              <a:rPr lang="cs-CZ" dirty="0" smtClean="0"/>
              <a:t>Jaké architektonické slohy se vystřídaly a Řecku a čím se lišily?</a:t>
            </a:r>
          </a:p>
          <a:p>
            <a:r>
              <a:rPr lang="cs-CZ" dirty="0" smtClean="0"/>
              <a:t>Jak se vyvíjelo zdobení keramiky? Jmenujte některé typy nádob.</a:t>
            </a:r>
          </a:p>
          <a:p>
            <a:r>
              <a:rPr lang="cs-CZ" dirty="0" smtClean="0"/>
              <a:t>Charakterizujte  jednotlivé etapy vývoje sochařství.</a:t>
            </a:r>
          </a:p>
          <a:p>
            <a:r>
              <a:rPr lang="cs-CZ" dirty="0" smtClean="0"/>
              <a:t>Jmenujte některé významné starověké řecké umělce.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Nejstarší období – 1100-800 př.n.l., doba archaická 800 – 500 př.n.l., doba klasická  (</a:t>
            </a:r>
            <a:r>
              <a:rPr lang="cs-CZ" sz="2400" dirty="0" err="1" smtClean="0"/>
              <a:t>attická</a:t>
            </a:r>
            <a:r>
              <a:rPr lang="cs-CZ" sz="2400" dirty="0" smtClean="0"/>
              <a:t>) – 500-338 př.n.l.,</a:t>
            </a:r>
          </a:p>
          <a:p>
            <a:pPr>
              <a:buNone/>
            </a:pPr>
            <a:r>
              <a:rPr lang="cs-CZ" sz="2400" dirty="0" smtClean="0"/>
              <a:t>	doba helénistická – 338 – 146 př.n.l.</a:t>
            </a:r>
          </a:p>
          <a:p>
            <a:r>
              <a:rPr lang="cs-CZ" sz="2400" dirty="0" smtClean="0"/>
              <a:t>Dórský, iónský, korintský – liší se zejména tvarem hlavice sloupu</a:t>
            </a:r>
          </a:p>
          <a:p>
            <a:r>
              <a:rPr lang="cs-CZ" sz="2400" dirty="0" smtClean="0"/>
              <a:t>Keramika s ornamentálními či abstrahujícími vzory, </a:t>
            </a:r>
            <a:r>
              <a:rPr lang="cs-CZ" sz="2400" dirty="0" err="1" smtClean="0"/>
              <a:t>černofigurová</a:t>
            </a:r>
            <a:r>
              <a:rPr lang="cs-CZ" sz="2400" dirty="0" smtClean="0"/>
              <a:t> keramika, </a:t>
            </a:r>
            <a:r>
              <a:rPr lang="cs-CZ" sz="2400" dirty="0" err="1" smtClean="0"/>
              <a:t>červenofigurová</a:t>
            </a:r>
            <a:r>
              <a:rPr lang="cs-CZ" sz="2400" dirty="0" smtClean="0"/>
              <a:t> keramika</a:t>
            </a:r>
          </a:p>
          <a:p>
            <a:pPr>
              <a:buNone/>
            </a:pPr>
            <a:r>
              <a:rPr lang="cs-CZ" sz="2400" dirty="0" smtClean="0"/>
              <a:t>	Například amfora, </a:t>
            </a:r>
            <a:r>
              <a:rPr lang="cs-CZ" sz="2400" dirty="0" err="1" smtClean="0"/>
              <a:t>kylix</a:t>
            </a:r>
            <a:r>
              <a:rPr lang="cs-CZ" sz="2400" dirty="0" smtClean="0"/>
              <a:t>, </a:t>
            </a:r>
            <a:r>
              <a:rPr lang="cs-CZ" sz="2400" dirty="0" err="1" smtClean="0"/>
              <a:t>lékythos</a:t>
            </a:r>
            <a:r>
              <a:rPr lang="cs-CZ" sz="2400" dirty="0" smtClean="0"/>
              <a:t>, </a:t>
            </a:r>
            <a:r>
              <a:rPr lang="cs-CZ" sz="2400" dirty="0" err="1" smtClean="0"/>
              <a:t>hydria</a:t>
            </a:r>
            <a:r>
              <a:rPr lang="cs-CZ" sz="2400" dirty="0" smtClean="0"/>
              <a:t>, kráter…</a:t>
            </a:r>
          </a:p>
          <a:p>
            <a:r>
              <a:rPr lang="cs-CZ" sz="2400" dirty="0" smtClean="0"/>
              <a:t>Sochařství archaického, klasického a helénistického období</a:t>
            </a:r>
          </a:p>
          <a:p>
            <a:pPr>
              <a:buNone/>
            </a:pPr>
            <a:r>
              <a:rPr lang="cs-CZ" sz="2400" dirty="0" smtClean="0"/>
              <a:t>	sochy se liší výškou, postojem, výrazem tváře, zachycením pohybu či jeho absencí,  dramatičností, námětem, deformací </a:t>
            </a:r>
          </a:p>
          <a:p>
            <a:r>
              <a:rPr lang="cs-CZ" sz="2400" dirty="0" err="1" smtClean="0"/>
              <a:t>Feidiás</a:t>
            </a:r>
            <a:r>
              <a:rPr lang="cs-CZ" sz="2400" dirty="0" smtClean="0"/>
              <a:t>, </a:t>
            </a:r>
            <a:r>
              <a:rPr lang="cs-CZ" sz="2400" dirty="0" err="1" smtClean="0"/>
              <a:t>Myrón</a:t>
            </a:r>
            <a:r>
              <a:rPr lang="cs-CZ" sz="2400" dirty="0" smtClean="0"/>
              <a:t>, </a:t>
            </a:r>
            <a:r>
              <a:rPr lang="cs-CZ" sz="2400" dirty="0" err="1" smtClean="0"/>
              <a:t>Praxiteles</a:t>
            </a:r>
            <a:r>
              <a:rPr lang="cs-CZ" sz="2400" dirty="0" smtClean="0"/>
              <a:t>…</a:t>
            </a:r>
          </a:p>
          <a:p>
            <a:pPr>
              <a:buNone/>
            </a:pPr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endParaRPr lang="cs-CZ" sz="2000" b="1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umělecká díla?</a:t>
            </a:r>
            <a:endParaRPr lang="cs-CZ" dirty="0"/>
          </a:p>
        </p:txBody>
      </p:sp>
      <p:pic>
        <p:nvPicPr>
          <p:cNvPr id="4" name="Zástupný symbol pro obsah 3" descr="0038MAN_Poseidon---Zeu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1124744"/>
            <a:ext cx="2664296" cy="4104456"/>
          </a:xfrm>
        </p:spPr>
      </p:pic>
      <p:pic>
        <p:nvPicPr>
          <p:cNvPr id="5" name="Obrázek 4" descr="220px-Laokoon-Gruppe-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1124744"/>
            <a:ext cx="3096344" cy="4104456"/>
          </a:xfrm>
          <a:prstGeom prst="rect">
            <a:avLst/>
          </a:prstGeom>
        </p:spPr>
      </p:pic>
      <p:pic>
        <p:nvPicPr>
          <p:cNvPr id="11" name="Obrázek 10" descr="800px-Athen_Kuros_Anavyssos_-_2008-09-15.jpg"/>
          <p:cNvPicPr>
            <a:picLocks noChangeAspect="1"/>
          </p:cNvPicPr>
          <p:nvPr/>
        </p:nvPicPr>
        <p:blipFill>
          <a:blip r:embed="rId4" cstate="print"/>
          <a:srcRect l="34728" t="3390" r="32895" b="3390"/>
          <a:stretch>
            <a:fillRect/>
          </a:stretch>
        </p:blipFill>
        <p:spPr>
          <a:xfrm>
            <a:off x="611560" y="1124744"/>
            <a:ext cx="2016224" cy="410445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95536" y="566124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Kúros</a:t>
            </a:r>
            <a:r>
              <a:rPr lang="cs-CZ" dirty="0" smtClean="0"/>
              <a:t> – archaické </a:t>
            </a:r>
            <a:r>
              <a:rPr lang="cs-CZ" dirty="0" err="1" smtClean="0"/>
              <a:t>obd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Zeus – klasické období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573325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Láokoón</a:t>
            </a:r>
            <a:r>
              <a:rPr lang="cs-CZ" dirty="0" smtClean="0"/>
              <a:t> – helénistické období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4" grpId="0" build="p"/>
      <p:bldP spid="1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umělecká díla?</a:t>
            </a:r>
            <a:endParaRPr lang="cs-CZ" dirty="0"/>
          </a:p>
        </p:txBody>
      </p:sp>
      <p:pic>
        <p:nvPicPr>
          <p:cNvPr id="6" name="Zástupný symbol pro obsah 5" descr="800px-Delphi-temple-to-appolo1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340768"/>
            <a:ext cx="3528392" cy="3196951"/>
          </a:xfrm>
        </p:spPr>
      </p:pic>
      <p:pic>
        <p:nvPicPr>
          <p:cNvPr id="7" name="Obrázek 6" descr="2006_01_21_Athènes_Parthéno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1340768"/>
            <a:ext cx="3528392" cy="3168352"/>
          </a:xfrm>
          <a:prstGeom prst="rect">
            <a:avLst/>
          </a:prstGeom>
        </p:spPr>
      </p:pic>
      <p:pic>
        <p:nvPicPr>
          <p:cNvPr id="8" name="Obrázek 7" descr="800px-Pergamon_Museum_Berlin_h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55776" y="4653136"/>
            <a:ext cx="3600400" cy="168899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51520" y="4869160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Apollonův</a:t>
            </a:r>
            <a:r>
              <a:rPr lang="cs-CZ" dirty="0" smtClean="0"/>
              <a:t> chrám Delfy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79715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Parthenon</a:t>
            </a:r>
            <a:r>
              <a:rPr lang="cs-CZ" dirty="0" smtClean="0"/>
              <a:t>  Athény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6381328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Pergamonský</a:t>
            </a:r>
            <a:r>
              <a:rPr lang="cs-CZ" dirty="0" smtClean="0"/>
              <a:t> oltář – muzeum Berlín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build="p"/>
      <p:bldP spid="11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r>
              <a:rPr lang="cs-CZ" sz="5600" dirty="0" smtClean="0"/>
              <a:t>ČERNÁ, Marie. </a:t>
            </a:r>
            <a:r>
              <a:rPr lang="cs-CZ" sz="5600" i="1" dirty="0" smtClean="0"/>
              <a:t>Dějiny výtvarného umění</a:t>
            </a:r>
            <a:r>
              <a:rPr lang="cs-CZ" sz="5600" dirty="0" smtClean="0"/>
              <a:t>. Praha: Idea Servis, 1996, </a:t>
            </a:r>
            <a:r>
              <a:rPr lang="cs-CZ" sz="5600" dirty="0" err="1" smtClean="0"/>
              <a:t>ISBN</a:t>
            </a:r>
            <a:r>
              <a:rPr lang="cs-CZ" sz="5600" dirty="0" smtClean="0"/>
              <a:t> 1866-034-96.</a:t>
            </a:r>
          </a:p>
          <a:p>
            <a:r>
              <a:rPr lang="cs-CZ" sz="5600" dirty="0" err="1" smtClean="0"/>
              <a:t>GOMBRICH</a:t>
            </a:r>
            <a:r>
              <a:rPr lang="cs-CZ" sz="5600" dirty="0" smtClean="0"/>
              <a:t>, Erich. </a:t>
            </a:r>
            <a:r>
              <a:rPr lang="cs-CZ" sz="5600" i="1" dirty="0" smtClean="0"/>
              <a:t>Příběh umění</a:t>
            </a:r>
            <a:r>
              <a:rPr lang="cs-CZ" sz="5600" dirty="0" smtClean="0"/>
              <a:t>. Praha: Odeon, 1992, </a:t>
            </a:r>
            <a:r>
              <a:rPr lang="cs-CZ" sz="5600" dirty="0" err="1" smtClean="0"/>
              <a:t>ISBN</a:t>
            </a:r>
            <a:r>
              <a:rPr lang="cs-CZ" sz="5600" dirty="0" smtClean="0"/>
              <a:t> 80-207-0416-7.</a:t>
            </a:r>
          </a:p>
          <a:p>
            <a:r>
              <a:rPr lang="it-IT" sz="5600" dirty="0" smtClean="0"/>
              <a:t>DALL'ORTO., Giovanni. </a:t>
            </a:r>
            <a:r>
              <a:rPr lang="it-IT" sz="5600" i="1" dirty="0" smtClean="0"/>
              <a:t>Wikimedia Commons</a:t>
            </a:r>
            <a:r>
              <a:rPr lang="it-IT" sz="5600" dirty="0" smtClean="0"/>
              <a:t> [online]. [cit. 3.11.2013]. Dostupný na WWW: http://commons.wikimedia.org/wiki/File:2361_-_Milano_-_Museo_archeologico_-_Mosaico_romano_(sec._I_a.C.)_-_Foto_Giovanni_Dall%27Orto,_30-Oct-2008.jpg?uselang=cs</a:t>
            </a:r>
            <a:endParaRPr lang="cs-CZ" sz="5600" dirty="0" smtClean="0"/>
          </a:p>
          <a:p>
            <a:r>
              <a:rPr lang="cs-CZ" sz="5600" dirty="0" smtClean="0"/>
              <a:t>NEZNÁMÝ. </a:t>
            </a:r>
            <a:r>
              <a:rPr lang="cs-CZ" sz="5600" i="1" dirty="0" err="1" smtClean="0"/>
              <a:t>Láokoón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cs.wikipedia.org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/L%</a:t>
            </a:r>
            <a:r>
              <a:rPr lang="cs-CZ" sz="5600" dirty="0" err="1" smtClean="0"/>
              <a:t>C3</a:t>
            </a:r>
            <a:r>
              <a:rPr lang="cs-CZ" sz="5600" dirty="0" smtClean="0"/>
              <a:t>%</a:t>
            </a:r>
            <a:r>
              <a:rPr lang="cs-CZ" sz="5600" dirty="0" err="1" smtClean="0"/>
              <a:t>A1oko</a:t>
            </a:r>
            <a:r>
              <a:rPr lang="cs-CZ" sz="5600" dirty="0" smtClean="0"/>
              <a:t>%</a:t>
            </a:r>
            <a:r>
              <a:rPr lang="cs-CZ" sz="5600" dirty="0" err="1" smtClean="0"/>
              <a:t>C3</a:t>
            </a:r>
            <a:r>
              <a:rPr lang="cs-CZ" sz="5600" dirty="0" smtClean="0"/>
              <a:t>%</a:t>
            </a:r>
            <a:r>
              <a:rPr lang="cs-CZ" sz="5600" dirty="0" err="1" smtClean="0"/>
              <a:t>B3n</a:t>
            </a:r>
            <a:endParaRPr lang="cs-CZ" sz="5600" dirty="0" smtClean="0"/>
          </a:p>
          <a:p>
            <a:r>
              <a:rPr lang="cs-CZ" sz="5600" dirty="0" err="1" smtClean="0"/>
              <a:t>BOBAK</a:t>
            </a:r>
            <a:r>
              <a:rPr lang="cs-CZ" sz="5600" dirty="0" smtClean="0"/>
              <a:t>, Ha'</a:t>
            </a:r>
            <a:r>
              <a:rPr lang="cs-CZ" sz="5600" dirty="0" err="1" smtClean="0"/>
              <a:t>eri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Wikipedia</a:t>
            </a:r>
            <a:r>
              <a:rPr lang="cs-CZ" sz="5600" i="1" dirty="0" smtClean="0"/>
              <a:t>, </a:t>
            </a:r>
            <a:r>
              <a:rPr lang="cs-CZ" sz="5600" i="1" dirty="0" err="1" smtClean="0"/>
              <a:t>the</a:t>
            </a:r>
            <a:r>
              <a:rPr lang="cs-CZ" sz="5600" i="1" dirty="0" smtClean="0"/>
              <a:t> free </a:t>
            </a:r>
            <a:r>
              <a:rPr lang="cs-CZ" sz="5600" i="1" dirty="0" err="1" smtClean="0"/>
              <a:t>encyclopedia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cs.wikipedia.org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/Soubor:112307-</a:t>
            </a:r>
            <a:r>
              <a:rPr lang="cs-CZ" sz="5600" dirty="0" err="1" smtClean="0"/>
              <a:t>BritishMuseum</a:t>
            </a:r>
            <a:r>
              <a:rPr lang="cs-CZ" sz="5600" dirty="0" smtClean="0"/>
              <a:t>-</a:t>
            </a:r>
            <a:r>
              <a:rPr lang="cs-CZ" sz="5600" dirty="0" err="1" smtClean="0"/>
              <a:t>Perikles.jpg</a:t>
            </a:r>
            <a:endParaRPr lang="cs-CZ" sz="5600" dirty="0" smtClean="0"/>
          </a:p>
          <a:p>
            <a:r>
              <a:rPr lang="cs-CZ" sz="5600" dirty="0" err="1" smtClean="0"/>
              <a:t>MUSTAFIN</a:t>
            </a:r>
            <a:r>
              <a:rPr lang="cs-CZ" sz="5600" dirty="0" smtClean="0"/>
              <a:t>.</a:t>
            </a:r>
            <a:r>
              <a:rPr lang="cs-CZ" sz="5600" dirty="0"/>
              <a:t> </a:t>
            </a:r>
            <a:r>
              <a:rPr lang="cs-CZ" sz="5600" i="1" dirty="0" err="1"/>
              <a:t>greek</a:t>
            </a:r>
            <a:r>
              <a:rPr lang="cs-CZ" sz="5600" i="1" dirty="0"/>
              <a:t> </a:t>
            </a:r>
            <a:r>
              <a:rPr lang="cs-CZ" sz="5600" i="1" dirty="0" err="1"/>
              <a:t>columns</a:t>
            </a:r>
            <a:r>
              <a:rPr lang="cs-CZ" sz="5600" dirty="0"/>
              <a:t> [online]. [cit. 30.10.2013]. Dostupný na WWW: </a:t>
            </a:r>
            <a:r>
              <a:rPr lang="cs-CZ" sz="5600" dirty="0">
                <a:hlinkClick r:id="rId2"/>
              </a:rPr>
              <a:t>http://</a:t>
            </a:r>
            <a:r>
              <a:rPr lang="cs-CZ" sz="5600" dirty="0" err="1" smtClean="0">
                <a:hlinkClick r:id="rId2"/>
              </a:rPr>
              <a:t>upload.wikimedia.org</a:t>
            </a:r>
            <a:r>
              <a:rPr lang="cs-CZ" sz="5600" dirty="0" smtClean="0">
                <a:hlinkClick r:id="rId2"/>
              </a:rPr>
              <a:t>/</a:t>
            </a:r>
            <a:r>
              <a:rPr lang="cs-CZ" sz="5600" dirty="0" err="1" smtClean="0">
                <a:hlinkClick r:id="rId2"/>
              </a:rPr>
              <a:t>wikipedia</a:t>
            </a:r>
            <a:r>
              <a:rPr lang="cs-CZ" sz="5600" dirty="0" smtClean="0">
                <a:hlinkClick r:id="rId2"/>
              </a:rPr>
              <a:t>/</a:t>
            </a:r>
            <a:r>
              <a:rPr lang="cs-CZ" sz="5600" dirty="0" err="1" smtClean="0">
                <a:hlinkClick r:id="rId2"/>
              </a:rPr>
              <a:t>commons</a:t>
            </a:r>
            <a:r>
              <a:rPr lang="cs-CZ" sz="5600" dirty="0" smtClean="0">
                <a:hlinkClick r:id="rId2"/>
              </a:rPr>
              <a:t>/7/75/</a:t>
            </a:r>
            <a:r>
              <a:rPr lang="cs-CZ" sz="5600" dirty="0" err="1" smtClean="0">
                <a:hlinkClick r:id="rId2"/>
              </a:rPr>
              <a:t>Greek</a:t>
            </a:r>
            <a:r>
              <a:rPr lang="cs-CZ" sz="5600" dirty="0" smtClean="0">
                <a:hlinkClick r:id="rId2"/>
              </a:rPr>
              <a:t>_</a:t>
            </a:r>
            <a:r>
              <a:rPr lang="cs-CZ" sz="5600" dirty="0" err="1" smtClean="0">
                <a:hlinkClick r:id="rId2"/>
              </a:rPr>
              <a:t>columns.GIF</a:t>
            </a:r>
            <a:r>
              <a:rPr lang="cs-CZ" sz="5600" dirty="0" smtClean="0">
                <a:hlinkClick r:id="rId2"/>
              </a:rPr>
              <a:t>?</a:t>
            </a:r>
            <a:r>
              <a:rPr lang="cs-CZ" sz="5600" dirty="0" err="1" smtClean="0">
                <a:hlinkClick r:id="rId2"/>
              </a:rPr>
              <a:t>uselang</a:t>
            </a:r>
            <a:r>
              <a:rPr lang="cs-CZ" sz="5600" dirty="0" smtClean="0">
                <a:hlinkClick r:id="rId2"/>
              </a:rPr>
              <a:t>=</a:t>
            </a:r>
            <a:r>
              <a:rPr lang="cs-CZ" sz="5600" dirty="0" err="1" smtClean="0">
                <a:hlinkClick r:id="rId2"/>
              </a:rPr>
              <a:t>cs</a:t>
            </a:r>
            <a:endParaRPr lang="cs-CZ" sz="5600" dirty="0" smtClean="0"/>
          </a:p>
          <a:p>
            <a:r>
              <a:rPr lang="cs-CZ" sz="5600" dirty="0"/>
              <a:t>ADAM </a:t>
            </a:r>
            <a:r>
              <a:rPr lang="cs-CZ" sz="5600" dirty="0" err="1"/>
              <a:t>CS</a:t>
            </a:r>
            <a:r>
              <a:rPr lang="cs-CZ" sz="5600" dirty="0"/>
              <a:t>. </a:t>
            </a:r>
            <a:r>
              <a:rPr lang="cs-CZ" sz="5600" i="1" dirty="0"/>
              <a:t>Genealogie řeckých bohů</a:t>
            </a:r>
            <a:r>
              <a:rPr lang="cs-CZ" sz="5600" dirty="0"/>
              <a:t> [online]. [cit. 30.10.2013]. Dostupný na WWW: http://</a:t>
            </a:r>
            <a:r>
              <a:rPr lang="cs-CZ" sz="5600" dirty="0" err="1"/>
              <a:t>commons.wikimedia.org</a:t>
            </a:r>
            <a:r>
              <a:rPr lang="cs-CZ" sz="5600" dirty="0"/>
              <a:t>/</a:t>
            </a:r>
            <a:r>
              <a:rPr lang="cs-CZ" sz="5600" dirty="0" err="1"/>
              <a:t>wiki</a:t>
            </a:r>
            <a:r>
              <a:rPr lang="cs-CZ" sz="5600" dirty="0"/>
              <a:t>/</a:t>
            </a:r>
            <a:r>
              <a:rPr lang="cs-CZ" sz="5600" dirty="0" err="1"/>
              <a:t>File</a:t>
            </a:r>
            <a:r>
              <a:rPr lang="cs-CZ" sz="5600" dirty="0"/>
              <a:t>:Genealogie_%</a:t>
            </a:r>
            <a:r>
              <a:rPr lang="cs-CZ" sz="5600" dirty="0" err="1"/>
              <a:t>C5</a:t>
            </a:r>
            <a:r>
              <a:rPr lang="cs-CZ" sz="5600" dirty="0"/>
              <a:t>%</a:t>
            </a:r>
            <a:r>
              <a:rPr lang="cs-CZ" sz="5600" dirty="0" err="1"/>
              <a:t>99eck</a:t>
            </a:r>
            <a:r>
              <a:rPr lang="cs-CZ" sz="5600" dirty="0"/>
              <a:t>%</a:t>
            </a:r>
            <a:r>
              <a:rPr lang="cs-CZ" sz="5600" dirty="0" err="1"/>
              <a:t>C3</a:t>
            </a:r>
            <a:r>
              <a:rPr lang="cs-CZ" sz="5600" dirty="0"/>
              <a:t>%</a:t>
            </a:r>
            <a:r>
              <a:rPr lang="cs-CZ" sz="5600" dirty="0" err="1"/>
              <a:t>BDch</a:t>
            </a:r>
            <a:r>
              <a:rPr lang="cs-CZ" sz="5600" dirty="0"/>
              <a:t>_</a:t>
            </a:r>
            <a:r>
              <a:rPr lang="cs-CZ" sz="5600" dirty="0" err="1"/>
              <a:t>boh</a:t>
            </a:r>
            <a:r>
              <a:rPr lang="cs-CZ" sz="5600" dirty="0"/>
              <a:t>%</a:t>
            </a:r>
            <a:r>
              <a:rPr lang="cs-CZ" sz="5600" dirty="0" err="1"/>
              <a:t>C5</a:t>
            </a:r>
            <a:r>
              <a:rPr lang="cs-CZ" sz="5600" dirty="0"/>
              <a:t>%</a:t>
            </a:r>
            <a:r>
              <a:rPr lang="cs-CZ" sz="5600" dirty="0" err="1"/>
              <a:t>AF.png</a:t>
            </a:r>
            <a:r>
              <a:rPr lang="cs-CZ" sz="5600" dirty="0"/>
              <a:t>?</a:t>
            </a:r>
            <a:r>
              <a:rPr lang="cs-CZ" sz="5600" dirty="0" err="1"/>
              <a:t>uselang</a:t>
            </a:r>
            <a:r>
              <a:rPr lang="cs-CZ" sz="5600" dirty="0"/>
              <a:t>=</a:t>
            </a:r>
            <a:r>
              <a:rPr lang="cs-CZ" sz="5600" dirty="0" err="1"/>
              <a:t>cs</a:t>
            </a:r>
            <a:endParaRPr lang="cs-CZ" sz="5600" dirty="0"/>
          </a:p>
          <a:p>
            <a:r>
              <a:rPr lang="cs-CZ" sz="5600" dirty="0" err="1"/>
              <a:t>JASTROW</a:t>
            </a:r>
            <a:r>
              <a:rPr lang="cs-CZ" sz="5600" dirty="0"/>
              <a:t>. </a:t>
            </a:r>
            <a:r>
              <a:rPr lang="cs-CZ" sz="5600" i="1" dirty="0" err="1"/>
              <a:t>Discobolus</a:t>
            </a:r>
            <a:r>
              <a:rPr lang="cs-CZ" sz="5600" i="1" dirty="0"/>
              <a:t> </a:t>
            </a:r>
            <a:r>
              <a:rPr lang="cs-CZ" sz="5600" i="1" dirty="0" err="1"/>
              <a:t>red</a:t>
            </a:r>
            <a:r>
              <a:rPr lang="cs-CZ" sz="5600" i="1" dirty="0"/>
              <a:t> </a:t>
            </a:r>
            <a:r>
              <a:rPr lang="cs-CZ" sz="5600" i="1" dirty="0" err="1"/>
              <a:t>figure</a:t>
            </a:r>
            <a:r>
              <a:rPr lang="cs-CZ" sz="5600" i="1" dirty="0"/>
              <a:t> Louvre</a:t>
            </a:r>
            <a:r>
              <a:rPr lang="cs-CZ" sz="5600" dirty="0"/>
              <a:t> [online]. [cit. 30.10.2013]. Dostupný na WWW: http://</a:t>
            </a:r>
            <a:r>
              <a:rPr lang="cs-CZ" sz="5600" dirty="0" err="1"/>
              <a:t>commons.wikimedia.org</a:t>
            </a:r>
            <a:r>
              <a:rPr lang="cs-CZ" sz="5600" dirty="0"/>
              <a:t>/</a:t>
            </a:r>
            <a:r>
              <a:rPr lang="cs-CZ" sz="5600" dirty="0" err="1"/>
              <a:t>wiki</a:t>
            </a:r>
            <a:r>
              <a:rPr lang="cs-CZ" sz="5600" dirty="0"/>
              <a:t>/</a:t>
            </a:r>
            <a:r>
              <a:rPr lang="cs-CZ" sz="5600" dirty="0" err="1"/>
              <a:t>File</a:t>
            </a:r>
            <a:r>
              <a:rPr lang="cs-CZ" sz="5600" dirty="0"/>
              <a:t>:</a:t>
            </a:r>
            <a:r>
              <a:rPr lang="cs-CZ" sz="5600" dirty="0" err="1"/>
              <a:t>Discobolus</a:t>
            </a:r>
            <a:r>
              <a:rPr lang="cs-CZ" sz="5600" dirty="0"/>
              <a:t>_</a:t>
            </a:r>
            <a:r>
              <a:rPr lang="cs-CZ" sz="5600" dirty="0" err="1"/>
              <a:t>red</a:t>
            </a:r>
            <a:r>
              <a:rPr lang="cs-CZ" sz="5600" dirty="0"/>
              <a:t>_</a:t>
            </a:r>
            <a:r>
              <a:rPr lang="cs-CZ" sz="5600" dirty="0" err="1"/>
              <a:t>figure</a:t>
            </a:r>
            <a:r>
              <a:rPr lang="cs-CZ" sz="5600" dirty="0"/>
              <a:t>_Louvre_</a:t>
            </a:r>
            <a:r>
              <a:rPr lang="cs-CZ" sz="5600" dirty="0" err="1"/>
              <a:t>G292</a:t>
            </a:r>
            <a:r>
              <a:rPr lang="cs-CZ" sz="5600" dirty="0"/>
              <a:t>_</a:t>
            </a:r>
            <a:r>
              <a:rPr lang="cs-CZ" sz="5600" dirty="0" err="1"/>
              <a:t>full.jpg</a:t>
            </a:r>
            <a:r>
              <a:rPr lang="cs-CZ" sz="5600" dirty="0"/>
              <a:t>?</a:t>
            </a:r>
            <a:r>
              <a:rPr lang="cs-CZ" sz="5600" dirty="0" err="1"/>
              <a:t>uselang</a:t>
            </a:r>
            <a:r>
              <a:rPr lang="cs-CZ" sz="5600" dirty="0"/>
              <a:t>=</a:t>
            </a:r>
            <a:r>
              <a:rPr lang="cs-CZ" sz="5600" dirty="0" err="1"/>
              <a:t>cs</a:t>
            </a:r>
            <a:endParaRPr lang="cs-CZ" sz="5600" dirty="0"/>
          </a:p>
          <a:p>
            <a:r>
              <a:rPr lang="cs-CZ" sz="5600" dirty="0" err="1" smtClean="0"/>
              <a:t>MATTES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:M%</a:t>
            </a:r>
            <a:r>
              <a:rPr lang="cs-CZ" sz="5600" dirty="0" err="1" smtClean="0"/>
              <a:t>C3</a:t>
            </a:r>
            <a:r>
              <a:rPr lang="cs-CZ" sz="5600" dirty="0" smtClean="0"/>
              <a:t>%</a:t>
            </a:r>
            <a:r>
              <a:rPr lang="cs-CZ" sz="5600" dirty="0" err="1" smtClean="0"/>
              <a:t>BCnchen</a:t>
            </a:r>
            <a:r>
              <a:rPr lang="cs-CZ" sz="5600" dirty="0" smtClean="0"/>
              <a:t>_%</a:t>
            </a:r>
            <a:r>
              <a:rPr lang="cs-CZ" sz="5600" dirty="0" err="1" smtClean="0"/>
              <a:t>E2</a:t>
            </a:r>
            <a:r>
              <a:rPr lang="cs-CZ" sz="5600" dirty="0" smtClean="0"/>
              <a:t>%80%94_</a:t>
            </a:r>
            <a:r>
              <a:rPr lang="cs-CZ" sz="5600" dirty="0" err="1" smtClean="0"/>
              <a:t>Staatliche</a:t>
            </a:r>
            <a:r>
              <a:rPr lang="cs-CZ" sz="5600" dirty="0" smtClean="0"/>
              <a:t>_</a:t>
            </a:r>
            <a:r>
              <a:rPr lang="cs-CZ" sz="5600" dirty="0" err="1" smtClean="0"/>
              <a:t>Antikensammlungen</a:t>
            </a:r>
            <a:r>
              <a:rPr lang="cs-CZ" sz="5600" dirty="0" smtClean="0"/>
              <a:t>_%</a:t>
            </a:r>
            <a:r>
              <a:rPr lang="cs-CZ" sz="5600" dirty="0" err="1" smtClean="0"/>
              <a:t>E2</a:t>
            </a:r>
            <a:r>
              <a:rPr lang="cs-CZ" sz="5600" dirty="0" smtClean="0"/>
              <a:t>%80%94_2013-05-12_</a:t>
            </a:r>
            <a:r>
              <a:rPr lang="cs-CZ" sz="5600" dirty="0" err="1" smtClean="0"/>
              <a:t>Mattes</a:t>
            </a:r>
            <a:r>
              <a:rPr lang="cs-CZ" sz="5600" dirty="0" smtClean="0"/>
              <a:t>_(22).</a:t>
            </a:r>
            <a:r>
              <a:rPr lang="cs-CZ" sz="5600" dirty="0" err="1" smtClean="0"/>
              <a:t>JPG</a:t>
            </a:r>
            <a:endParaRPr lang="cs-CZ" sz="5600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sz="5600" dirty="0" smtClean="0"/>
          </a:p>
          <a:p>
            <a:r>
              <a:rPr lang="cs-CZ" sz="6400" dirty="0" smtClean="0"/>
              <a:t>NEZNÁMÝ. </a:t>
            </a:r>
            <a:r>
              <a:rPr lang="cs-CZ" sz="6400" i="1" dirty="0" err="1" smtClean="0"/>
              <a:t>Wikimedia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Commons</a:t>
            </a:r>
            <a:r>
              <a:rPr lang="cs-CZ" sz="6400" dirty="0" smtClean="0"/>
              <a:t> [online]. [cit. 3.11.2013].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Prisamfora.jpg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8000" dirty="0" smtClean="0"/>
          </a:p>
          <a:p>
            <a:r>
              <a:rPr lang="cs-CZ" sz="6400" dirty="0" smtClean="0"/>
              <a:t>NEZNÁMÝ. </a:t>
            </a:r>
            <a:r>
              <a:rPr lang="cs-CZ" sz="6400" i="1" dirty="0" smtClean="0"/>
              <a:t>Zeus</a:t>
            </a:r>
            <a:r>
              <a:rPr lang="cs-CZ" sz="6400" dirty="0" smtClean="0"/>
              <a:t> [online]. [cit. 30.10.2013]. Dostupný na WWW: http://</a:t>
            </a:r>
            <a:r>
              <a:rPr lang="cs-CZ" sz="6400" dirty="0" err="1" smtClean="0"/>
              <a:t>cs.m.wikipedia.org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/Zeus</a:t>
            </a:r>
          </a:p>
          <a:p>
            <a:r>
              <a:rPr lang="cs-CZ" sz="6400" dirty="0" smtClean="0"/>
              <a:t>NEZNÁMÝ. </a:t>
            </a:r>
            <a:r>
              <a:rPr lang="cs-CZ" sz="6400" i="1" dirty="0" smtClean="0"/>
              <a:t>Apollón</a:t>
            </a:r>
            <a:r>
              <a:rPr lang="cs-CZ" sz="6400" dirty="0" smtClean="0"/>
              <a:t> [online]. [cit. 30.10.2013]. Dostupný na WWW: </a:t>
            </a:r>
            <a:r>
              <a:rPr lang="cs-CZ" sz="6400" dirty="0" smtClean="0">
                <a:hlinkClick r:id="rId2"/>
              </a:rPr>
              <a:t>http://</a:t>
            </a:r>
            <a:r>
              <a:rPr lang="cs-CZ" sz="6400" dirty="0" err="1" smtClean="0">
                <a:hlinkClick r:id="rId2"/>
              </a:rPr>
              <a:t>cs.wikipedia.org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wiki</a:t>
            </a:r>
            <a:r>
              <a:rPr lang="cs-CZ" sz="6400" dirty="0" smtClean="0">
                <a:hlinkClick r:id="rId2"/>
              </a:rPr>
              <a:t>/</a:t>
            </a:r>
            <a:r>
              <a:rPr lang="cs-CZ" sz="6400" dirty="0" err="1" smtClean="0">
                <a:hlinkClick r:id="rId2"/>
              </a:rPr>
              <a:t>Apoll</a:t>
            </a:r>
            <a:r>
              <a:rPr lang="cs-CZ" sz="6400" dirty="0" smtClean="0">
                <a:hlinkClick r:id="rId2"/>
              </a:rPr>
              <a:t>%</a:t>
            </a:r>
            <a:r>
              <a:rPr lang="cs-CZ" sz="6400" dirty="0" err="1" smtClean="0">
                <a:hlinkClick r:id="rId2"/>
              </a:rPr>
              <a:t>C3</a:t>
            </a:r>
            <a:r>
              <a:rPr lang="cs-CZ" sz="6400" dirty="0" smtClean="0">
                <a:hlinkClick r:id="rId2"/>
              </a:rPr>
              <a:t>%</a:t>
            </a:r>
            <a:r>
              <a:rPr lang="cs-CZ" sz="6400" dirty="0" err="1" smtClean="0">
                <a:hlinkClick r:id="rId2"/>
              </a:rPr>
              <a:t>B3n</a:t>
            </a:r>
            <a:endParaRPr lang="cs-CZ" sz="6400" dirty="0" smtClean="0"/>
          </a:p>
          <a:p>
            <a:r>
              <a:rPr lang="fr-FR" sz="6400" dirty="0" smtClean="0"/>
              <a:t>NGUYEN, Marie-Lan. </a:t>
            </a:r>
            <a:r>
              <a:rPr lang="fr-FR" sz="6400" i="1" dirty="0" smtClean="0"/>
              <a:t>Athena</a:t>
            </a:r>
            <a:r>
              <a:rPr lang="fr-FR" sz="6400" dirty="0" smtClean="0"/>
              <a:t> [online]. [cit. 30.10.2013]. Dostupný na WWW: </a:t>
            </a:r>
            <a:r>
              <a:rPr lang="fr-FR" sz="6400" dirty="0" smtClean="0">
                <a:hlinkClick r:id="rId3"/>
              </a:rPr>
              <a:t>http://cs.wikipedia.org/wiki/Soubor:Athena_ciste.jpg</a:t>
            </a:r>
            <a:endParaRPr lang="fr-FR" sz="6400" dirty="0" smtClean="0"/>
          </a:p>
          <a:p>
            <a:r>
              <a:rPr lang="cs-CZ" sz="6400" dirty="0" err="1" smtClean="0"/>
              <a:t>MAGRIPPA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Alexandermosaic</a:t>
            </a:r>
            <a:r>
              <a:rPr lang="cs-CZ" sz="6400" dirty="0" smtClean="0"/>
              <a:t> [online]. [cit. 30.10.2013].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Alexandermosaic.jpg</a:t>
            </a:r>
            <a:r>
              <a:rPr lang="cs-CZ" sz="6400" dirty="0" smtClean="0"/>
              <a:t>?</a:t>
            </a:r>
            <a:r>
              <a:rPr lang="cs-CZ" sz="6400" dirty="0" err="1" smtClean="0"/>
              <a:t>uselang</a:t>
            </a:r>
            <a:r>
              <a:rPr lang="cs-CZ" sz="6400" dirty="0" smtClean="0"/>
              <a:t>=</a:t>
            </a:r>
            <a:r>
              <a:rPr lang="cs-CZ" sz="6400" dirty="0" err="1" smtClean="0"/>
              <a:t>cs</a:t>
            </a:r>
            <a:endParaRPr lang="cs-CZ" sz="6400" dirty="0" smtClean="0"/>
          </a:p>
          <a:p>
            <a:r>
              <a:rPr lang="cs-CZ" sz="6400" dirty="0" err="1" smtClean="0"/>
              <a:t>WALTERS</a:t>
            </a:r>
            <a:r>
              <a:rPr lang="cs-CZ" sz="6400" dirty="0" smtClean="0"/>
              <a:t> </a:t>
            </a:r>
            <a:r>
              <a:rPr lang="cs-CZ" sz="6400" dirty="0" err="1" smtClean="0"/>
              <a:t>ART</a:t>
            </a:r>
            <a:r>
              <a:rPr lang="cs-CZ" sz="6400" dirty="0" smtClean="0"/>
              <a:t> MUSEUM. </a:t>
            </a:r>
            <a:r>
              <a:rPr lang="cs-CZ" sz="6400" i="1" dirty="0" err="1" smtClean="0"/>
              <a:t>Greek</a:t>
            </a:r>
            <a:r>
              <a:rPr lang="cs-CZ" sz="6400" i="1" dirty="0" smtClean="0"/>
              <a:t> - </a:t>
            </a:r>
            <a:r>
              <a:rPr lang="cs-CZ" sz="6400" i="1" dirty="0" err="1" smtClean="0"/>
              <a:t>Fikellura</a:t>
            </a:r>
            <a:r>
              <a:rPr lang="cs-CZ" sz="6400" i="1" dirty="0" smtClean="0"/>
              <a:t> </a:t>
            </a:r>
            <a:r>
              <a:rPr lang="cs-CZ" sz="6400" i="1" dirty="0" err="1" smtClean="0"/>
              <a:t>Amphora</a:t>
            </a:r>
            <a:r>
              <a:rPr lang="cs-CZ" sz="6400" i="1" dirty="0" smtClean="0"/>
              <a:t> - </a:t>
            </a:r>
            <a:r>
              <a:rPr lang="cs-CZ" sz="6400" i="1" dirty="0" err="1" smtClean="0"/>
              <a:t>Walters</a:t>
            </a:r>
            <a:r>
              <a:rPr lang="cs-CZ" sz="6400" dirty="0" smtClean="0"/>
              <a:t> [online]. [cit. 30.10.2013]. Dostupný na WWW: </a:t>
            </a:r>
            <a:r>
              <a:rPr lang="cs-CZ" sz="6400" dirty="0" smtClean="0">
                <a:hlinkClick r:id="rId4"/>
              </a:rPr>
              <a:t>http://</a:t>
            </a:r>
            <a:r>
              <a:rPr lang="cs-CZ" sz="6400" dirty="0" err="1" smtClean="0">
                <a:hlinkClick r:id="rId4"/>
              </a:rPr>
              <a:t>commons.wikimedia.org</a:t>
            </a:r>
            <a:r>
              <a:rPr lang="cs-CZ" sz="6400" dirty="0" smtClean="0">
                <a:hlinkClick r:id="rId4"/>
              </a:rPr>
              <a:t>/</a:t>
            </a:r>
            <a:r>
              <a:rPr lang="cs-CZ" sz="6400" dirty="0" err="1" smtClean="0">
                <a:hlinkClick r:id="rId4"/>
              </a:rPr>
              <a:t>wiki</a:t>
            </a:r>
            <a:r>
              <a:rPr lang="cs-CZ" sz="6400" dirty="0" smtClean="0">
                <a:hlinkClick r:id="rId4"/>
              </a:rPr>
              <a:t>/</a:t>
            </a:r>
            <a:r>
              <a:rPr lang="cs-CZ" sz="6400" dirty="0" err="1" smtClean="0">
                <a:hlinkClick r:id="rId4"/>
              </a:rPr>
              <a:t>File</a:t>
            </a:r>
            <a:r>
              <a:rPr lang="cs-CZ" sz="6400" dirty="0" smtClean="0">
                <a:hlinkClick r:id="rId4"/>
              </a:rPr>
              <a:t>:</a:t>
            </a:r>
            <a:r>
              <a:rPr lang="cs-CZ" sz="6400" dirty="0" err="1" smtClean="0">
                <a:hlinkClick r:id="rId4"/>
              </a:rPr>
              <a:t>Greek</a:t>
            </a:r>
            <a:r>
              <a:rPr lang="cs-CZ" sz="6400" dirty="0" smtClean="0">
                <a:hlinkClick r:id="rId4"/>
              </a:rPr>
              <a:t>_-_</a:t>
            </a:r>
            <a:r>
              <a:rPr lang="cs-CZ" sz="6400" dirty="0" err="1" smtClean="0">
                <a:hlinkClick r:id="rId4"/>
              </a:rPr>
              <a:t>Fikellura</a:t>
            </a:r>
            <a:r>
              <a:rPr lang="cs-CZ" sz="6400" dirty="0" smtClean="0">
                <a:hlinkClick r:id="rId4"/>
              </a:rPr>
              <a:t>_</a:t>
            </a:r>
            <a:r>
              <a:rPr lang="cs-CZ" sz="6400" dirty="0" err="1" smtClean="0">
                <a:hlinkClick r:id="rId4"/>
              </a:rPr>
              <a:t>Amphora</a:t>
            </a:r>
            <a:r>
              <a:rPr lang="cs-CZ" sz="6400" dirty="0" smtClean="0">
                <a:hlinkClick r:id="rId4"/>
              </a:rPr>
              <a:t>_-_</a:t>
            </a:r>
            <a:r>
              <a:rPr lang="cs-CZ" sz="6400" dirty="0" err="1" smtClean="0">
                <a:hlinkClick r:id="rId4"/>
              </a:rPr>
              <a:t>Walters</a:t>
            </a:r>
            <a:r>
              <a:rPr lang="cs-CZ" sz="6400" dirty="0" smtClean="0">
                <a:hlinkClick r:id="rId4"/>
              </a:rPr>
              <a:t>_</a:t>
            </a:r>
            <a:r>
              <a:rPr lang="cs-CZ" sz="6400" dirty="0" err="1" smtClean="0">
                <a:hlinkClick r:id="rId4"/>
              </a:rPr>
              <a:t>482114.jpg</a:t>
            </a:r>
            <a:r>
              <a:rPr lang="cs-CZ" sz="6400" dirty="0" smtClean="0">
                <a:hlinkClick r:id="rId4"/>
              </a:rPr>
              <a:t>?</a:t>
            </a:r>
            <a:r>
              <a:rPr lang="cs-CZ" sz="6400" dirty="0" err="1" smtClean="0">
                <a:hlinkClick r:id="rId4"/>
              </a:rPr>
              <a:t>uselang</a:t>
            </a:r>
            <a:r>
              <a:rPr lang="cs-CZ" sz="6400" dirty="0" smtClean="0">
                <a:hlinkClick r:id="rId4"/>
              </a:rPr>
              <a:t>=</a:t>
            </a:r>
            <a:r>
              <a:rPr lang="cs-CZ" sz="6400" dirty="0" err="1" smtClean="0">
                <a:hlinkClick r:id="rId4"/>
              </a:rPr>
              <a:t>cs</a:t>
            </a:r>
            <a:endParaRPr lang="cs-CZ" sz="6400" dirty="0" smtClean="0"/>
          </a:p>
          <a:p>
            <a:r>
              <a:rPr lang="it-IT" sz="6400" dirty="0" smtClean="0"/>
              <a:t>DALL'ORTO, G.. </a:t>
            </a:r>
            <a:r>
              <a:rPr lang="it-IT" sz="6400" i="1" dirty="0" smtClean="0"/>
              <a:t>DSC00277 - Lotta per il tripode - Sec. VI-V a.C.</a:t>
            </a:r>
            <a:r>
              <a:rPr lang="it-IT" sz="6400" dirty="0" smtClean="0"/>
              <a:t> [online]. [cit. 30.10.2013]. Dostupný na WWW: </a:t>
            </a:r>
            <a:r>
              <a:rPr lang="it-IT" sz="6400" dirty="0" smtClean="0">
                <a:hlinkClick r:id="rId5"/>
              </a:rPr>
              <a:t>http://commons.wikimedia.org/wiki/File:DSC00277_-_Lotta_per_il_tripode_-_Sec._VI-V_a.C._-_Foto_di_G._Dall%27Orto.jpg?uselang=cs</a:t>
            </a:r>
            <a:endParaRPr lang="cs-CZ" sz="6400" dirty="0" smtClean="0"/>
          </a:p>
          <a:p>
            <a:pPr>
              <a:buNone/>
            </a:pPr>
            <a:r>
              <a:rPr lang="cs-CZ" sz="1600" dirty="0" smtClean="0"/>
              <a:t> </a:t>
            </a: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sz="6400" dirty="0" smtClean="0"/>
              <a:t> </a:t>
            </a:r>
            <a:r>
              <a:rPr lang="it-IT" dirty="0" smtClean="0"/>
              <a:t/>
            </a:r>
            <a:br>
              <a:rPr lang="it-IT" dirty="0" smtClean="0"/>
            </a:br>
            <a:r>
              <a:rPr lang="it-IT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fr-FR" dirty="0" smtClean="0"/>
              <a:t/>
            </a:r>
            <a:br>
              <a:rPr lang="fr-FR" dirty="0" smtClean="0"/>
            </a:br>
            <a:r>
              <a:rPr lang="fr-FR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5600" dirty="0" err="1" smtClean="0"/>
              <a:t>MARRA</a:t>
            </a:r>
            <a:r>
              <a:rPr lang="cs-CZ" sz="5600" dirty="0" smtClean="0"/>
              <a:t>, </a:t>
            </a:r>
            <a:r>
              <a:rPr lang="cs-CZ" sz="5600" dirty="0" err="1" smtClean="0"/>
              <a:t>Chiara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Paestum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Hera</a:t>
            </a:r>
            <a:r>
              <a:rPr lang="cs-CZ" sz="5600" i="1" dirty="0" smtClean="0"/>
              <a:t>'s </a:t>
            </a:r>
            <a:r>
              <a:rPr lang="cs-CZ" sz="5600" i="1" dirty="0" err="1" smtClean="0"/>
              <a:t>and</a:t>
            </a:r>
            <a:r>
              <a:rPr lang="cs-CZ" sz="5600" i="1" dirty="0" smtClean="0"/>
              <a:t> Neptune's </a:t>
            </a:r>
            <a:r>
              <a:rPr lang="cs-CZ" sz="5600" i="1" dirty="0" err="1" smtClean="0"/>
              <a:t>Temples</a:t>
            </a:r>
            <a:r>
              <a:rPr lang="cs-CZ" sz="5600" dirty="0" smtClean="0"/>
              <a:t> [online]. [cit. 30.10.2013]. Dostupný na WWW: </a:t>
            </a:r>
            <a:r>
              <a:rPr lang="cs-CZ" sz="5600" dirty="0" smtClean="0">
                <a:hlinkClick r:id="rId2"/>
              </a:rPr>
              <a:t>http://</a:t>
            </a:r>
            <a:r>
              <a:rPr lang="cs-CZ" sz="5600" dirty="0" err="1" smtClean="0">
                <a:hlinkClick r:id="rId2"/>
              </a:rPr>
              <a:t>commons.wikimedia.org</a:t>
            </a:r>
            <a:r>
              <a:rPr lang="cs-CZ" sz="5600" dirty="0" smtClean="0">
                <a:hlinkClick r:id="rId2"/>
              </a:rPr>
              <a:t>/</a:t>
            </a:r>
            <a:r>
              <a:rPr lang="cs-CZ" sz="5600" dirty="0" err="1" smtClean="0">
                <a:hlinkClick r:id="rId2"/>
              </a:rPr>
              <a:t>wiki</a:t>
            </a:r>
            <a:r>
              <a:rPr lang="cs-CZ" sz="5600" dirty="0" smtClean="0">
                <a:hlinkClick r:id="rId2"/>
              </a:rPr>
              <a:t>/</a:t>
            </a:r>
            <a:r>
              <a:rPr lang="cs-CZ" sz="5600" dirty="0" err="1" smtClean="0">
                <a:hlinkClick r:id="rId2"/>
              </a:rPr>
              <a:t>File</a:t>
            </a:r>
            <a:r>
              <a:rPr lang="cs-CZ" sz="5600" dirty="0" smtClean="0">
                <a:hlinkClick r:id="rId2"/>
              </a:rPr>
              <a:t>:</a:t>
            </a:r>
            <a:r>
              <a:rPr lang="cs-CZ" sz="5600" dirty="0" err="1" smtClean="0">
                <a:hlinkClick r:id="rId2"/>
              </a:rPr>
              <a:t>Paestum</a:t>
            </a:r>
            <a:r>
              <a:rPr lang="cs-CZ" sz="5600" dirty="0" smtClean="0">
                <a:hlinkClick r:id="rId2"/>
              </a:rPr>
              <a:t>_</a:t>
            </a:r>
            <a:r>
              <a:rPr lang="cs-CZ" sz="5600" dirty="0" err="1" smtClean="0">
                <a:hlinkClick r:id="rId2"/>
              </a:rPr>
              <a:t>Hera</a:t>
            </a:r>
            <a:r>
              <a:rPr lang="cs-CZ" sz="5600" dirty="0" smtClean="0">
                <a:hlinkClick r:id="rId2"/>
              </a:rPr>
              <a:t>%</a:t>
            </a:r>
            <a:r>
              <a:rPr lang="cs-CZ" sz="5600" dirty="0" err="1" smtClean="0">
                <a:hlinkClick r:id="rId2"/>
              </a:rPr>
              <a:t>27s</a:t>
            </a:r>
            <a:r>
              <a:rPr lang="cs-CZ" sz="5600" dirty="0" smtClean="0">
                <a:hlinkClick r:id="rId2"/>
              </a:rPr>
              <a:t>_</a:t>
            </a:r>
            <a:r>
              <a:rPr lang="cs-CZ" sz="5600" dirty="0" err="1" smtClean="0">
                <a:hlinkClick r:id="rId2"/>
              </a:rPr>
              <a:t>and</a:t>
            </a:r>
            <a:r>
              <a:rPr lang="cs-CZ" sz="5600" dirty="0" smtClean="0">
                <a:hlinkClick r:id="rId2"/>
              </a:rPr>
              <a:t>_Neptune%</a:t>
            </a:r>
            <a:r>
              <a:rPr lang="cs-CZ" sz="5600" dirty="0" err="1" smtClean="0">
                <a:hlinkClick r:id="rId2"/>
              </a:rPr>
              <a:t>27s</a:t>
            </a:r>
            <a:r>
              <a:rPr lang="cs-CZ" sz="5600" dirty="0" smtClean="0">
                <a:hlinkClick r:id="rId2"/>
              </a:rPr>
              <a:t>_</a:t>
            </a:r>
            <a:r>
              <a:rPr lang="cs-CZ" sz="5600" dirty="0" err="1" smtClean="0">
                <a:hlinkClick r:id="rId2"/>
              </a:rPr>
              <a:t>Temples.jpg</a:t>
            </a:r>
            <a:r>
              <a:rPr lang="cs-CZ" sz="5600" dirty="0" smtClean="0">
                <a:hlinkClick r:id="rId2"/>
              </a:rPr>
              <a:t>?</a:t>
            </a:r>
            <a:r>
              <a:rPr lang="cs-CZ" sz="5600" dirty="0" err="1" smtClean="0">
                <a:hlinkClick r:id="rId2"/>
              </a:rPr>
              <a:t>uselang</a:t>
            </a:r>
            <a:r>
              <a:rPr lang="cs-CZ" sz="5600" dirty="0" smtClean="0">
                <a:hlinkClick r:id="rId2"/>
              </a:rPr>
              <a:t>=</a:t>
            </a:r>
            <a:r>
              <a:rPr lang="cs-CZ" sz="5600" dirty="0" err="1" smtClean="0">
                <a:hlinkClick r:id="rId2"/>
              </a:rPr>
              <a:t>cs</a:t>
            </a:r>
            <a:endParaRPr lang="cs-CZ" sz="5600" dirty="0" smtClean="0"/>
          </a:p>
          <a:p>
            <a:r>
              <a:rPr lang="cs-CZ" sz="5600" dirty="0" err="1" smtClean="0"/>
              <a:t>GFMICHAUD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30.10.2013]. Dostupný na WWW: </a:t>
            </a:r>
            <a:r>
              <a:rPr lang="cs-CZ" sz="5600" dirty="0" smtClean="0">
                <a:hlinkClick r:id="rId3"/>
              </a:rPr>
              <a:t>http://</a:t>
            </a:r>
            <a:r>
              <a:rPr lang="cs-CZ" sz="5600" dirty="0" err="1" smtClean="0">
                <a:hlinkClick r:id="rId3"/>
              </a:rPr>
              <a:t>upload.wikimedia.org</a:t>
            </a:r>
            <a:r>
              <a:rPr lang="cs-CZ" sz="5600" dirty="0" smtClean="0">
                <a:hlinkClick r:id="rId3"/>
              </a:rPr>
              <a:t>/</a:t>
            </a:r>
            <a:r>
              <a:rPr lang="cs-CZ" sz="5600" dirty="0" err="1" smtClean="0">
                <a:hlinkClick r:id="rId3"/>
              </a:rPr>
              <a:t>wikipedia</a:t>
            </a:r>
            <a:r>
              <a:rPr lang="cs-CZ" sz="5600" dirty="0" smtClean="0">
                <a:hlinkClick r:id="rId3"/>
              </a:rPr>
              <a:t>/</a:t>
            </a:r>
            <a:r>
              <a:rPr lang="cs-CZ" sz="5600" dirty="0" err="1" smtClean="0">
                <a:hlinkClick r:id="rId3"/>
              </a:rPr>
              <a:t>commons</a:t>
            </a:r>
            <a:r>
              <a:rPr lang="cs-CZ" sz="5600" dirty="0" smtClean="0">
                <a:hlinkClick r:id="rId3"/>
              </a:rPr>
              <a:t>/3/30/</a:t>
            </a:r>
            <a:r>
              <a:rPr lang="cs-CZ" sz="5600" dirty="0" err="1" smtClean="0">
                <a:hlinkClick r:id="rId3"/>
              </a:rPr>
              <a:t>Acropolis</a:t>
            </a:r>
            <a:r>
              <a:rPr lang="cs-CZ" sz="5600" dirty="0" smtClean="0">
                <a:hlinkClick r:id="rId3"/>
              </a:rPr>
              <a:t>_</a:t>
            </a:r>
            <a:r>
              <a:rPr lang="cs-CZ" sz="5600" dirty="0" err="1" smtClean="0">
                <a:hlinkClick r:id="rId3"/>
              </a:rPr>
              <a:t>from</a:t>
            </a:r>
            <a:r>
              <a:rPr lang="cs-CZ" sz="5600" dirty="0" smtClean="0">
                <a:hlinkClick r:id="rId3"/>
              </a:rPr>
              <a:t>_</a:t>
            </a:r>
            <a:r>
              <a:rPr lang="cs-CZ" sz="5600" dirty="0" err="1" smtClean="0">
                <a:hlinkClick r:id="rId3"/>
              </a:rPr>
              <a:t>Areopagus.jpg</a:t>
            </a:r>
            <a:endParaRPr lang="cs-CZ" sz="5600" dirty="0" smtClean="0"/>
          </a:p>
          <a:p>
            <a:r>
              <a:rPr lang="cs-CZ" sz="5600" dirty="0" err="1" smtClean="0"/>
              <a:t>TIENG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30.10.2013].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</a:t>
            </a:r>
            <a:r>
              <a:rPr lang="cs-CZ" sz="5600" dirty="0" err="1" smtClean="0"/>
              <a:t>Kien</a:t>
            </a:r>
            <a:r>
              <a:rPr lang="cs-CZ" sz="5600" dirty="0" smtClean="0"/>
              <a:t>_truc_symbol.</a:t>
            </a:r>
            <a:r>
              <a:rPr lang="cs-CZ" sz="5600" dirty="0" err="1" smtClean="0"/>
              <a:t>JPG</a:t>
            </a:r>
            <a:endParaRPr lang="cs-CZ" sz="5600" dirty="0" smtClean="0"/>
          </a:p>
          <a:p>
            <a:r>
              <a:rPr lang="cs-CZ" sz="5600" dirty="0" smtClean="0"/>
              <a:t>NEZNÁMÝ.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30.10.2013]. Dostupný na WWW: </a:t>
            </a:r>
            <a:r>
              <a:rPr lang="cs-CZ" sz="5600" dirty="0" err="1" smtClean="0"/>
              <a:t>TIENG</a:t>
            </a:r>
            <a:r>
              <a:rPr lang="cs-CZ" sz="5600" dirty="0" smtClean="0"/>
              <a:t>. </a:t>
            </a:r>
            <a:r>
              <a:rPr lang="cs-CZ" sz="5600" dirty="0" err="1" smtClean="0"/>
              <a:t>Wkimedia</a:t>
            </a:r>
            <a:r>
              <a:rPr lang="cs-CZ" sz="5600" dirty="0" smtClean="0"/>
              <a:t> </a:t>
            </a:r>
            <a:r>
              <a:rPr lang="cs-CZ" sz="5600" dirty="0" err="1" smtClean="0"/>
              <a:t>commons</a:t>
            </a:r>
            <a:r>
              <a:rPr lang="cs-CZ" sz="5600" dirty="0" smtClean="0"/>
              <a:t> [online]. [cit. 30.10.2013]. Dostupný na WWW: </a:t>
            </a:r>
            <a:r>
              <a:rPr lang="cs-CZ" sz="5600" dirty="0" smtClean="0">
                <a:hlinkClick r:id="rId4"/>
              </a:rPr>
              <a:t>http://</a:t>
            </a:r>
            <a:r>
              <a:rPr lang="cs-CZ" sz="5600" dirty="0" err="1" smtClean="0">
                <a:hlinkClick r:id="rId4"/>
              </a:rPr>
              <a:t>commons.wikimedia.org</a:t>
            </a:r>
            <a:r>
              <a:rPr lang="cs-CZ" sz="5600" dirty="0" smtClean="0">
                <a:hlinkClick r:id="rId4"/>
              </a:rPr>
              <a:t>/</a:t>
            </a:r>
            <a:r>
              <a:rPr lang="cs-CZ" sz="5600" dirty="0" err="1" smtClean="0">
                <a:hlinkClick r:id="rId4"/>
              </a:rPr>
              <a:t>wiki</a:t>
            </a:r>
            <a:r>
              <a:rPr lang="cs-CZ" sz="5600" dirty="0" smtClean="0">
                <a:hlinkClick r:id="rId4"/>
              </a:rPr>
              <a:t>/</a:t>
            </a:r>
            <a:r>
              <a:rPr lang="cs-CZ" sz="5600" dirty="0" err="1" smtClean="0">
                <a:hlinkClick r:id="rId4"/>
              </a:rPr>
              <a:t>File</a:t>
            </a:r>
            <a:r>
              <a:rPr lang="cs-CZ" sz="5600" dirty="0" smtClean="0">
                <a:hlinkClick r:id="rId4"/>
              </a:rPr>
              <a:t>:</a:t>
            </a:r>
            <a:r>
              <a:rPr lang="cs-CZ" sz="5600" dirty="0" err="1" smtClean="0">
                <a:hlinkClick r:id="rId4"/>
              </a:rPr>
              <a:t>Kien</a:t>
            </a:r>
            <a:r>
              <a:rPr lang="cs-CZ" sz="5600" dirty="0" smtClean="0">
                <a:hlinkClick r:id="rId4"/>
              </a:rPr>
              <a:t>_truc_symbol.</a:t>
            </a:r>
            <a:r>
              <a:rPr lang="cs-CZ" sz="5600" dirty="0" err="1" smtClean="0">
                <a:hlinkClick r:id="rId4"/>
              </a:rPr>
              <a:t>JPG</a:t>
            </a:r>
            <a:endParaRPr lang="cs-CZ" sz="5600" dirty="0" smtClean="0"/>
          </a:p>
          <a:p>
            <a:r>
              <a:rPr lang="cs-CZ" sz="5600" dirty="0" err="1" smtClean="0"/>
              <a:t>DUNN</a:t>
            </a:r>
            <a:r>
              <a:rPr lang="cs-CZ" sz="5600" dirty="0" smtClean="0"/>
              <a:t>, </a:t>
            </a:r>
            <a:r>
              <a:rPr lang="cs-CZ" sz="5600" dirty="0" err="1" smtClean="0"/>
              <a:t>Andrew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30.10.2013]. Dostupný na WWW: http://</a:t>
            </a:r>
            <a:r>
              <a:rPr lang="cs-CZ" sz="5600" dirty="0" err="1" smtClean="0"/>
              <a:t>cs.wikipedia.org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/Soubor:</a:t>
            </a:r>
            <a:r>
              <a:rPr lang="cs-CZ" sz="5600" dirty="0" err="1" smtClean="0"/>
              <a:t>Elgin</a:t>
            </a:r>
            <a:r>
              <a:rPr lang="cs-CZ" sz="5600" dirty="0" smtClean="0"/>
              <a:t>_</a:t>
            </a:r>
            <a:r>
              <a:rPr lang="cs-CZ" sz="5600" dirty="0" err="1" smtClean="0"/>
              <a:t>Marbles</a:t>
            </a:r>
            <a:r>
              <a:rPr lang="cs-CZ" sz="5600" dirty="0" smtClean="0"/>
              <a:t>_</a:t>
            </a:r>
            <a:r>
              <a:rPr lang="cs-CZ" sz="5600" dirty="0" err="1" smtClean="0"/>
              <a:t>east</a:t>
            </a:r>
            <a:r>
              <a:rPr lang="cs-CZ" sz="5600" dirty="0" smtClean="0"/>
              <a:t>_</a:t>
            </a:r>
            <a:r>
              <a:rPr lang="cs-CZ" sz="5600" dirty="0" err="1" smtClean="0"/>
              <a:t>pediment.jpg</a:t>
            </a:r>
            <a:endParaRPr lang="cs-CZ" sz="5600" dirty="0" smtClean="0"/>
          </a:p>
          <a:p>
            <a:r>
              <a:rPr lang="cs-CZ" sz="5600" dirty="0" smtClean="0"/>
              <a:t>RADOMIL.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30.10.2013]. Dostupný na WWW: http://</a:t>
            </a:r>
            <a:r>
              <a:rPr lang="cs-CZ" sz="5600" dirty="0" err="1" smtClean="0"/>
              <a:t>upload.wikimedia.org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wikipedia</a:t>
            </a:r>
            <a:r>
              <a:rPr lang="cs-CZ" sz="5600" dirty="0" smtClean="0"/>
              <a:t>/</a:t>
            </a:r>
            <a:r>
              <a:rPr lang="cs-CZ" sz="5600" dirty="0" err="1" smtClean="0"/>
              <a:t>commons</a:t>
            </a:r>
            <a:r>
              <a:rPr lang="cs-CZ" sz="5600" dirty="0" smtClean="0"/>
              <a:t>/2/25/</a:t>
            </a:r>
            <a:r>
              <a:rPr lang="cs-CZ" sz="5600" dirty="0" err="1" smtClean="0"/>
              <a:t>Milet</a:t>
            </a:r>
            <a:r>
              <a:rPr lang="cs-CZ" sz="5600" dirty="0" smtClean="0"/>
              <a:t>_</a:t>
            </a:r>
            <a:r>
              <a:rPr lang="cs-CZ" sz="5600" dirty="0" err="1" smtClean="0"/>
              <a:t>amfiteatr</a:t>
            </a:r>
            <a:r>
              <a:rPr lang="cs-CZ" sz="5600" dirty="0" smtClean="0"/>
              <a:t>_</a:t>
            </a:r>
            <a:r>
              <a:rPr lang="cs-CZ" sz="5600" dirty="0" err="1" smtClean="0"/>
              <a:t>RB.jpg</a:t>
            </a:r>
            <a:r>
              <a:rPr lang="cs-CZ" sz="5600" dirty="0" smtClean="0"/>
              <a:t>?</a:t>
            </a:r>
            <a:r>
              <a:rPr lang="cs-CZ" sz="5600" dirty="0" err="1" smtClean="0"/>
              <a:t>uselang</a:t>
            </a:r>
            <a:r>
              <a:rPr lang="cs-CZ" sz="5600" dirty="0" smtClean="0"/>
              <a:t>=</a:t>
            </a:r>
            <a:r>
              <a:rPr lang="cs-CZ" sz="5600" dirty="0" err="1" smtClean="0"/>
              <a:t>cs</a:t>
            </a:r>
            <a:endParaRPr lang="cs-CZ" sz="5600" dirty="0" smtClean="0"/>
          </a:p>
          <a:p>
            <a:r>
              <a:rPr lang="cs-CZ" sz="5600" dirty="0" err="1" smtClean="0"/>
              <a:t>MIKKIMOS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</a:t>
            </a:r>
            <a:r>
              <a:rPr lang="cs-CZ" sz="5600" dirty="0" err="1" smtClean="0"/>
              <a:t>MATTES</a:t>
            </a:r>
            <a:r>
              <a:rPr lang="cs-CZ" sz="5600" dirty="0" smtClean="0"/>
              <a:t>. </a:t>
            </a:r>
            <a:r>
              <a:rPr lang="cs-CZ" sz="5600" dirty="0" err="1" smtClean="0"/>
              <a:t>Wikimedia</a:t>
            </a:r>
            <a:r>
              <a:rPr lang="cs-CZ" sz="5600" dirty="0" smtClean="0"/>
              <a:t> </a:t>
            </a:r>
            <a:r>
              <a:rPr lang="cs-CZ" sz="5600" dirty="0" err="1" smtClean="0"/>
              <a:t>Commons</a:t>
            </a:r>
            <a:r>
              <a:rPr lang="cs-CZ" sz="5600" dirty="0" smtClean="0"/>
              <a:t> 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:M%</a:t>
            </a:r>
            <a:r>
              <a:rPr lang="cs-CZ" sz="5600" dirty="0" err="1" smtClean="0"/>
              <a:t>C3</a:t>
            </a:r>
            <a:r>
              <a:rPr lang="cs-CZ" sz="5600" dirty="0" smtClean="0"/>
              <a:t>%</a:t>
            </a:r>
            <a:r>
              <a:rPr lang="cs-CZ" sz="5600" dirty="0" err="1" smtClean="0"/>
              <a:t>BCnchen</a:t>
            </a:r>
            <a:r>
              <a:rPr lang="cs-CZ" sz="5600" dirty="0" smtClean="0"/>
              <a:t>_%</a:t>
            </a:r>
            <a:r>
              <a:rPr lang="cs-CZ" sz="5600" dirty="0" err="1" smtClean="0"/>
              <a:t>E2</a:t>
            </a:r>
            <a:r>
              <a:rPr lang="cs-CZ" sz="5600" dirty="0" smtClean="0"/>
              <a:t>%80%94_</a:t>
            </a:r>
            <a:r>
              <a:rPr lang="cs-CZ" sz="5600" dirty="0" err="1" smtClean="0"/>
              <a:t>Staatliche</a:t>
            </a:r>
            <a:r>
              <a:rPr lang="cs-CZ" sz="5600" dirty="0" smtClean="0"/>
              <a:t>_</a:t>
            </a:r>
            <a:r>
              <a:rPr lang="cs-CZ" sz="5600" dirty="0" err="1" smtClean="0"/>
              <a:t>Antikensammlungen</a:t>
            </a:r>
            <a:r>
              <a:rPr lang="cs-CZ" sz="5600" dirty="0" smtClean="0"/>
              <a:t>_%</a:t>
            </a:r>
            <a:r>
              <a:rPr lang="cs-CZ" sz="5600" dirty="0" err="1" smtClean="0"/>
              <a:t>E2</a:t>
            </a:r>
            <a:r>
              <a:rPr lang="cs-CZ" sz="5600" dirty="0" smtClean="0"/>
              <a:t>%80%94_2013-05-12_</a:t>
            </a:r>
            <a:r>
              <a:rPr lang="cs-CZ" sz="5600" dirty="0" err="1" smtClean="0"/>
              <a:t>Mattes</a:t>
            </a:r>
            <a:r>
              <a:rPr lang="cs-CZ" sz="5600" dirty="0" smtClean="0"/>
              <a:t>_(22).</a:t>
            </a:r>
            <a:r>
              <a:rPr lang="cs-CZ" sz="5600" dirty="0" err="1" smtClean="0"/>
              <a:t>JPG</a:t>
            </a:r>
            <a:endParaRPr lang="cs-CZ" sz="5600" dirty="0" smtClean="0"/>
          </a:p>
          <a:p>
            <a:r>
              <a:rPr lang="cs-CZ" sz="5600" dirty="0" err="1" smtClean="0"/>
              <a:t>MEHNERT</a:t>
            </a:r>
            <a:r>
              <a:rPr lang="cs-CZ" sz="5600" dirty="0" smtClean="0"/>
              <a:t>, Michael F..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</a:t>
            </a:r>
            <a:r>
              <a:rPr lang="cs-CZ" sz="5600" dirty="0" err="1" smtClean="0"/>
              <a:t>Athen</a:t>
            </a:r>
            <a:r>
              <a:rPr lang="cs-CZ" sz="5600" dirty="0" smtClean="0"/>
              <a:t>_</a:t>
            </a:r>
            <a:r>
              <a:rPr lang="cs-CZ" sz="5600" dirty="0" err="1" smtClean="0"/>
              <a:t>Kuros</a:t>
            </a:r>
            <a:r>
              <a:rPr lang="cs-CZ" sz="5600" dirty="0" smtClean="0"/>
              <a:t>_</a:t>
            </a:r>
            <a:r>
              <a:rPr lang="cs-CZ" sz="5600" dirty="0" err="1" smtClean="0"/>
              <a:t>Anavyssos</a:t>
            </a:r>
            <a:r>
              <a:rPr lang="cs-CZ" sz="5600" dirty="0" smtClean="0"/>
              <a:t>_-_2008-09-</a:t>
            </a:r>
            <a:r>
              <a:rPr lang="cs-CZ" sz="5600" dirty="0" err="1" smtClean="0"/>
              <a:t>15.jpg</a:t>
            </a:r>
            <a:r>
              <a:rPr lang="cs-CZ" sz="5600" dirty="0" smtClean="0"/>
              <a:t>?</a:t>
            </a:r>
            <a:r>
              <a:rPr lang="cs-CZ" sz="5600" dirty="0" err="1" smtClean="0"/>
              <a:t>uselang</a:t>
            </a:r>
            <a:r>
              <a:rPr lang="cs-CZ" sz="5600" dirty="0" smtClean="0"/>
              <a:t>=</a:t>
            </a:r>
            <a:r>
              <a:rPr lang="cs-CZ" sz="5600" dirty="0" err="1" smtClean="0"/>
              <a:t>cs</a:t>
            </a:r>
            <a:endParaRPr lang="cs-CZ" sz="5600" dirty="0" smtClean="0"/>
          </a:p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en-US" sz="5600" dirty="0" err="1" smtClean="0"/>
              <a:t>MARSYAS</a:t>
            </a:r>
            <a:r>
              <a:rPr lang="en-US" sz="5600" dirty="0" smtClean="0"/>
              <a:t>. </a:t>
            </a:r>
            <a:r>
              <a:rPr lang="en-US" sz="5600" i="1" dirty="0" smtClean="0"/>
              <a:t>Wikimedia Commons</a:t>
            </a:r>
            <a:r>
              <a:rPr lang="en-US" sz="5600" dirty="0" smtClean="0"/>
              <a:t> [online]. [cit. 3.11.2013]. </a:t>
            </a:r>
            <a:r>
              <a:rPr lang="en-US" sz="5600" dirty="0" err="1" smtClean="0"/>
              <a:t>Dostupný</a:t>
            </a:r>
            <a:r>
              <a:rPr lang="en-US" sz="5600" dirty="0" smtClean="0"/>
              <a:t> </a:t>
            </a:r>
            <a:r>
              <a:rPr lang="en-US" sz="5600" dirty="0" err="1" smtClean="0"/>
              <a:t>na</a:t>
            </a:r>
            <a:r>
              <a:rPr lang="en-US" sz="5600" dirty="0" smtClean="0"/>
              <a:t> WWW: http://commons.wikimedia.org/wiki/File:ACMA_679_Kore_1.JPG?uselang=cs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5600" dirty="0" err="1" smtClean="0"/>
              <a:t>MATTES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:M%</a:t>
            </a:r>
            <a:r>
              <a:rPr lang="cs-CZ" sz="5600" dirty="0" err="1" smtClean="0"/>
              <a:t>C3</a:t>
            </a:r>
            <a:r>
              <a:rPr lang="cs-CZ" sz="5600" dirty="0" smtClean="0"/>
              <a:t>%</a:t>
            </a:r>
            <a:r>
              <a:rPr lang="cs-CZ" sz="5600" dirty="0" err="1" smtClean="0"/>
              <a:t>BCnchen</a:t>
            </a:r>
            <a:r>
              <a:rPr lang="cs-CZ" sz="5600" dirty="0" smtClean="0"/>
              <a:t>_%</a:t>
            </a:r>
            <a:r>
              <a:rPr lang="cs-CZ" sz="5600" dirty="0" err="1" smtClean="0"/>
              <a:t>E2</a:t>
            </a:r>
            <a:r>
              <a:rPr lang="cs-CZ" sz="5600" dirty="0" smtClean="0"/>
              <a:t>%80%94_</a:t>
            </a:r>
            <a:r>
              <a:rPr lang="cs-CZ" sz="5600" dirty="0" err="1" smtClean="0"/>
              <a:t>Staatliche</a:t>
            </a:r>
            <a:r>
              <a:rPr lang="cs-CZ" sz="5600" dirty="0" smtClean="0"/>
              <a:t>_</a:t>
            </a:r>
            <a:r>
              <a:rPr lang="cs-CZ" sz="5600" dirty="0" err="1" smtClean="0"/>
              <a:t>Antikensammlungen</a:t>
            </a:r>
            <a:r>
              <a:rPr lang="cs-CZ" sz="5600" dirty="0" smtClean="0"/>
              <a:t>_%</a:t>
            </a:r>
            <a:r>
              <a:rPr lang="cs-CZ" sz="5600" dirty="0" err="1" smtClean="0"/>
              <a:t>E2</a:t>
            </a:r>
            <a:r>
              <a:rPr lang="cs-CZ" sz="5600" dirty="0" smtClean="0"/>
              <a:t>%80%94_2013-05-12_</a:t>
            </a:r>
            <a:r>
              <a:rPr lang="cs-CZ" sz="5600" dirty="0" err="1" smtClean="0"/>
              <a:t>Mattes</a:t>
            </a:r>
            <a:r>
              <a:rPr lang="cs-CZ" sz="5600" dirty="0" smtClean="0"/>
              <a:t>_(22).</a:t>
            </a:r>
            <a:r>
              <a:rPr lang="cs-CZ" sz="5600" dirty="0" err="1" smtClean="0"/>
              <a:t>JPG</a:t>
            </a:r>
            <a:r>
              <a:rPr lang="cs-CZ" sz="5600" dirty="0" smtClean="0"/>
              <a:t>?</a:t>
            </a:r>
            <a:r>
              <a:rPr lang="cs-CZ" sz="5600" dirty="0" err="1" smtClean="0"/>
              <a:t>uselang</a:t>
            </a:r>
            <a:r>
              <a:rPr lang="cs-CZ" sz="5600" dirty="0" smtClean="0"/>
              <a:t>=</a:t>
            </a:r>
            <a:r>
              <a:rPr lang="cs-CZ" sz="5600" dirty="0" err="1" smtClean="0"/>
              <a:t>cs</a:t>
            </a:r>
            <a:endParaRPr lang="cs-CZ" sz="5600" dirty="0" smtClean="0"/>
          </a:p>
          <a:p>
            <a:r>
              <a:rPr lang="cs-CZ" sz="5600" dirty="0" err="1" smtClean="0"/>
              <a:t>SMIT</a:t>
            </a:r>
            <a:r>
              <a:rPr lang="cs-CZ" sz="5600" dirty="0" smtClean="0"/>
              <a:t>, </a:t>
            </a:r>
            <a:r>
              <a:rPr lang="cs-CZ" sz="5600" dirty="0" err="1" smtClean="0"/>
              <a:t>Sanne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:Zeus_</a:t>
            </a:r>
            <a:r>
              <a:rPr lang="cs-CZ" sz="5600" dirty="0" err="1" smtClean="0"/>
              <a:t>Hermitage</a:t>
            </a:r>
            <a:r>
              <a:rPr lang="cs-CZ" sz="5600" dirty="0" smtClean="0"/>
              <a:t>_St._</a:t>
            </a:r>
            <a:r>
              <a:rPr lang="cs-CZ" sz="5600" dirty="0" err="1" smtClean="0"/>
              <a:t>Petersburg</a:t>
            </a:r>
            <a:r>
              <a:rPr lang="cs-CZ" sz="5600" dirty="0" smtClean="0"/>
              <a:t>_</a:t>
            </a:r>
            <a:r>
              <a:rPr lang="cs-CZ" sz="5600" dirty="0" err="1" smtClean="0"/>
              <a:t>20021009.jpg</a:t>
            </a:r>
            <a:endParaRPr lang="cs-CZ" sz="5600" dirty="0" smtClean="0"/>
          </a:p>
          <a:p>
            <a:r>
              <a:rPr lang="cs-CZ" sz="5600" dirty="0" err="1" smtClean="0"/>
              <a:t>PERTICONE</a:t>
            </a:r>
            <a:r>
              <a:rPr lang="cs-CZ" sz="5600" dirty="0" smtClean="0"/>
              <a:t>, </a:t>
            </a:r>
            <a:r>
              <a:rPr lang="cs-CZ" sz="5600" dirty="0" err="1" smtClean="0"/>
              <a:t>Valerio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upload.wikimedia.org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wikipedia</a:t>
            </a:r>
            <a:r>
              <a:rPr lang="cs-CZ" sz="5600" dirty="0" smtClean="0"/>
              <a:t>/</a:t>
            </a:r>
            <a:r>
              <a:rPr lang="cs-CZ" sz="5600" dirty="0" err="1" smtClean="0"/>
              <a:t>commons</a:t>
            </a:r>
            <a:r>
              <a:rPr lang="cs-CZ" sz="5600" dirty="0" smtClean="0"/>
              <a:t>/b/</a:t>
            </a:r>
            <a:r>
              <a:rPr lang="cs-CZ" sz="5600" dirty="0" err="1" smtClean="0"/>
              <a:t>b8</a:t>
            </a:r>
            <a:r>
              <a:rPr lang="cs-CZ" sz="5600" dirty="0" smtClean="0"/>
              <a:t>/</a:t>
            </a:r>
            <a:r>
              <a:rPr lang="cs-CZ" sz="5600" dirty="0" err="1" smtClean="0"/>
              <a:t>Discobulus.jpg</a:t>
            </a:r>
            <a:r>
              <a:rPr lang="cs-CZ" sz="5600" dirty="0" smtClean="0"/>
              <a:t>?</a:t>
            </a:r>
            <a:r>
              <a:rPr lang="cs-CZ" sz="5600" dirty="0" err="1" smtClean="0"/>
              <a:t>uselang</a:t>
            </a:r>
            <a:r>
              <a:rPr lang="cs-CZ" sz="5600" dirty="0" smtClean="0"/>
              <a:t>=</a:t>
            </a:r>
            <a:r>
              <a:rPr lang="cs-CZ" sz="5600" dirty="0" err="1" smtClean="0"/>
              <a:t>cs</a:t>
            </a:r>
            <a:endParaRPr lang="cs-CZ" sz="5600" dirty="0" smtClean="0"/>
          </a:p>
          <a:p>
            <a:r>
              <a:rPr lang="pt-BR" sz="5600" dirty="0" smtClean="0"/>
              <a:t>DORIEO. </a:t>
            </a:r>
            <a:r>
              <a:rPr lang="pt-BR" sz="5600" i="1" dirty="0" smtClean="0"/>
              <a:t>Wikimedia Commons</a:t>
            </a:r>
            <a:r>
              <a:rPr lang="pt-BR" sz="5600" dirty="0" smtClean="0"/>
              <a:t> [online]. [cit. 3.11.2013]. Dostupný na WWW: http://commons.wikimedia.org/wiki/File:Discobolo_10.jpg?uselang=cs</a:t>
            </a:r>
          </a:p>
          <a:p>
            <a:r>
              <a:rPr lang="cs-CZ" sz="5600" dirty="0" err="1" smtClean="0"/>
              <a:t>MONNIAUX</a:t>
            </a:r>
            <a:r>
              <a:rPr lang="cs-CZ" sz="5600" dirty="0" smtClean="0"/>
              <a:t>, David.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</a:t>
            </a:r>
            <a:r>
              <a:rPr lang="cs-CZ" sz="5600" dirty="0" err="1" smtClean="0"/>
              <a:t>Delphi</a:t>
            </a:r>
            <a:r>
              <a:rPr lang="cs-CZ" sz="5600" dirty="0" smtClean="0"/>
              <a:t>_</a:t>
            </a:r>
            <a:r>
              <a:rPr lang="cs-CZ" sz="5600" dirty="0" err="1" smtClean="0"/>
              <a:t>charioteer</a:t>
            </a:r>
            <a:r>
              <a:rPr lang="cs-CZ" sz="5600" dirty="0" smtClean="0"/>
              <a:t>_front_</a:t>
            </a:r>
            <a:r>
              <a:rPr lang="cs-CZ" sz="5600" dirty="0" err="1" smtClean="0"/>
              <a:t>DSC06255.JPG</a:t>
            </a:r>
            <a:endParaRPr lang="cs-CZ" sz="5600" dirty="0" smtClean="0"/>
          </a:p>
          <a:p>
            <a:r>
              <a:rPr lang="cs-CZ" sz="5600" dirty="0" err="1" smtClean="0"/>
              <a:t>DAY</a:t>
            </a:r>
            <a:r>
              <a:rPr lang="cs-CZ" sz="5600" dirty="0" smtClean="0"/>
              <a:t>, </a:t>
            </a:r>
            <a:r>
              <a:rPr lang="cs-CZ" sz="5600" dirty="0" err="1" smtClean="0"/>
              <a:t>Dottie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</a:t>
            </a:r>
            <a:r>
              <a:rPr lang="cs-CZ" sz="5600" dirty="0" err="1" smtClean="0"/>
              <a:t>Sculpture</a:t>
            </a:r>
            <a:r>
              <a:rPr lang="cs-CZ" sz="5600" dirty="0" smtClean="0"/>
              <a:t>_</a:t>
            </a:r>
            <a:r>
              <a:rPr lang="cs-CZ" sz="5600" dirty="0" err="1" smtClean="0"/>
              <a:t>Eyelashes.jpg</a:t>
            </a:r>
            <a:endParaRPr lang="cs-CZ" sz="5600" dirty="0" smtClean="0"/>
          </a:p>
          <a:p>
            <a:r>
              <a:rPr lang="cs-CZ" sz="5600" dirty="0" err="1" smtClean="0"/>
              <a:t>NGUYEN</a:t>
            </a:r>
            <a:r>
              <a:rPr lang="cs-CZ" sz="5600" dirty="0" smtClean="0"/>
              <a:t>, Marie -Lan.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</a:t>
            </a:r>
            <a:r>
              <a:rPr lang="cs-CZ" sz="5600" dirty="0" err="1" smtClean="0"/>
              <a:t>Nike</a:t>
            </a:r>
            <a:r>
              <a:rPr lang="cs-CZ" sz="5600" dirty="0" smtClean="0"/>
              <a:t>_</a:t>
            </a:r>
            <a:r>
              <a:rPr lang="cs-CZ" sz="5600" dirty="0" err="1" smtClean="0"/>
              <a:t>of</a:t>
            </a:r>
            <a:r>
              <a:rPr lang="cs-CZ" sz="5600" dirty="0" smtClean="0"/>
              <a:t>_</a:t>
            </a:r>
            <a:r>
              <a:rPr lang="cs-CZ" sz="5600" dirty="0" err="1" smtClean="0"/>
              <a:t>Samothrake</a:t>
            </a:r>
            <a:r>
              <a:rPr lang="cs-CZ" sz="5600" dirty="0" smtClean="0"/>
              <a:t>_Louvre_</a:t>
            </a:r>
            <a:r>
              <a:rPr lang="cs-CZ" sz="5600" dirty="0" err="1" smtClean="0"/>
              <a:t>Ma2369.jpg</a:t>
            </a:r>
            <a:r>
              <a:rPr lang="cs-CZ" sz="5600" dirty="0" smtClean="0"/>
              <a:t>?</a:t>
            </a:r>
            <a:r>
              <a:rPr lang="cs-CZ" sz="5600" dirty="0" err="1" smtClean="0"/>
              <a:t>uselang</a:t>
            </a:r>
            <a:r>
              <a:rPr lang="cs-CZ" sz="5600" dirty="0" smtClean="0"/>
              <a:t>=</a:t>
            </a:r>
            <a:r>
              <a:rPr lang="cs-CZ" sz="5600" dirty="0" err="1" smtClean="0"/>
              <a:t>cs</a:t>
            </a:r>
            <a:endParaRPr lang="cs-CZ" sz="5600" dirty="0" smtClean="0"/>
          </a:p>
          <a:p>
            <a:r>
              <a:rPr lang="cs-CZ" sz="5600" dirty="0" smtClean="0"/>
              <a:t>NEZNÁMÝ.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</a:t>
            </a:r>
            <a:r>
              <a:rPr lang="cs-CZ" sz="5600" dirty="0" smtClean="0">
                <a:hlinkClick r:id="rId2"/>
              </a:rPr>
              <a:t>http://</a:t>
            </a:r>
            <a:r>
              <a:rPr lang="cs-CZ" sz="5600" dirty="0" err="1" smtClean="0">
                <a:hlinkClick r:id="rId2"/>
              </a:rPr>
              <a:t>commons.wikimedia.org</a:t>
            </a:r>
            <a:r>
              <a:rPr lang="cs-CZ" sz="5600" dirty="0" smtClean="0">
                <a:hlinkClick r:id="rId2"/>
              </a:rPr>
              <a:t>/</a:t>
            </a:r>
            <a:r>
              <a:rPr lang="cs-CZ" sz="5600" dirty="0" err="1" smtClean="0">
                <a:hlinkClick r:id="rId2"/>
              </a:rPr>
              <a:t>wiki</a:t>
            </a:r>
            <a:r>
              <a:rPr lang="cs-CZ" sz="5600" dirty="0" smtClean="0">
                <a:hlinkClick r:id="rId2"/>
              </a:rPr>
              <a:t>/</a:t>
            </a:r>
            <a:r>
              <a:rPr lang="cs-CZ" sz="5600" dirty="0" err="1" smtClean="0">
                <a:hlinkClick r:id="rId2"/>
              </a:rPr>
              <a:t>File</a:t>
            </a:r>
            <a:r>
              <a:rPr lang="cs-CZ" sz="5600" dirty="0" smtClean="0">
                <a:hlinkClick r:id="rId2"/>
              </a:rPr>
              <a:t>:</a:t>
            </a:r>
            <a:r>
              <a:rPr lang="cs-CZ" sz="5600" dirty="0" err="1" smtClean="0">
                <a:hlinkClick r:id="rId2"/>
              </a:rPr>
              <a:t>Venus</a:t>
            </a:r>
            <a:r>
              <a:rPr lang="cs-CZ" sz="5600" dirty="0" smtClean="0">
                <a:hlinkClick r:id="rId2"/>
              </a:rPr>
              <a:t>_de_</a:t>
            </a:r>
            <a:r>
              <a:rPr lang="cs-CZ" sz="5600" dirty="0" err="1" smtClean="0">
                <a:hlinkClick r:id="rId2"/>
              </a:rPr>
              <a:t>Milo</a:t>
            </a:r>
            <a:r>
              <a:rPr lang="cs-CZ" sz="5600" dirty="0" smtClean="0">
                <a:hlinkClick r:id="rId2"/>
              </a:rPr>
              <a:t>-</a:t>
            </a:r>
            <a:r>
              <a:rPr lang="cs-CZ" sz="5600" dirty="0" err="1" smtClean="0">
                <a:hlinkClick r:id="rId2"/>
              </a:rPr>
              <a:t>Louvre</a:t>
            </a:r>
            <a:r>
              <a:rPr lang="cs-CZ" sz="5600" dirty="0" smtClean="0">
                <a:hlinkClick r:id="rId2"/>
              </a:rPr>
              <a:t>-</a:t>
            </a:r>
            <a:r>
              <a:rPr lang="cs-CZ" sz="5600" dirty="0" err="1" smtClean="0">
                <a:hlinkClick r:id="rId2"/>
              </a:rPr>
              <a:t>Paris400.jpg</a:t>
            </a:r>
            <a:endParaRPr lang="cs-CZ" sz="5600" dirty="0" smtClean="0"/>
          </a:p>
          <a:p>
            <a:r>
              <a:rPr lang="cs-CZ" sz="5600" dirty="0" smtClean="0"/>
              <a:t>NEZNÁMÝ. </a:t>
            </a:r>
            <a:r>
              <a:rPr lang="cs-CZ" sz="5600" i="1" dirty="0" err="1" smtClean="0"/>
              <a:t>Wikipedia</a:t>
            </a:r>
            <a:r>
              <a:rPr lang="cs-CZ" sz="5600" i="1" dirty="0" smtClean="0"/>
              <a:t>, </a:t>
            </a:r>
            <a:r>
              <a:rPr lang="cs-CZ" sz="5600" i="1" dirty="0" err="1" smtClean="0"/>
              <a:t>the</a:t>
            </a:r>
            <a:r>
              <a:rPr lang="cs-CZ" sz="5600" i="1" dirty="0" smtClean="0"/>
              <a:t> free </a:t>
            </a:r>
            <a:r>
              <a:rPr lang="cs-CZ" sz="5600" i="1" dirty="0" err="1" smtClean="0"/>
              <a:t>encyclopedia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cs.wikipedia.org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/Soubor:</a:t>
            </a:r>
            <a:r>
              <a:rPr lang="cs-CZ" sz="5600" dirty="0" err="1" smtClean="0"/>
              <a:t>Laokoon</a:t>
            </a:r>
            <a:r>
              <a:rPr lang="cs-CZ" sz="5600" dirty="0" smtClean="0"/>
              <a:t>-</a:t>
            </a:r>
            <a:r>
              <a:rPr lang="cs-CZ" sz="5600" dirty="0" err="1" smtClean="0"/>
              <a:t>Gruppe</a:t>
            </a:r>
            <a:r>
              <a:rPr lang="cs-CZ" sz="5600" dirty="0" smtClean="0"/>
              <a:t>-</a:t>
            </a:r>
            <a:r>
              <a:rPr lang="cs-CZ" sz="5600" dirty="0" err="1" smtClean="0"/>
              <a:t>02.jpg</a:t>
            </a:r>
            <a:endParaRPr lang="cs-CZ" sz="5600" dirty="0" smtClean="0"/>
          </a:p>
          <a:p>
            <a:r>
              <a:rPr lang="cs-CZ" sz="5600" dirty="0" err="1" smtClean="0"/>
              <a:t>GRYFFINDOR</a:t>
            </a:r>
            <a:r>
              <a:rPr lang="cs-CZ" sz="5600" dirty="0" smtClean="0"/>
              <a:t>. </a:t>
            </a:r>
            <a:r>
              <a:rPr lang="cs-CZ" sz="5600" i="1" dirty="0" err="1" smtClean="0"/>
              <a:t>Wikimedia</a:t>
            </a:r>
            <a:r>
              <a:rPr lang="cs-CZ" sz="5600" i="1" dirty="0" smtClean="0"/>
              <a:t> </a:t>
            </a:r>
            <a:r>
              <a:rPr lang="cs-CZ" sz="5600" i="1" dirty="0" err="1" smtClean="0"/>
              <a:t>Commons</a:t>
            </a:r>
            <a:r>
              <a:rPr lang="cs-CZ" sz="5600" dirty="0" smtClean="0"/>
              <a:t> [online]. [cit. 3.11.2013]. Dostupný na WWW: http://</a:t>
            </a:r>
            <a:r>
              <a:rPr lang="cs-CZ" sz="5600" dirty="0" err="1" smtClean="0"/>
              <a:t>commons.wikimedia.org</a:t>
            </a:r>
            <a:r>
              <a:rPr lang="cs-CZ" sz="5600" dirty="0" smtClean="0"/>
              <a:t>/</a:t>
            </a:r>
            <a:r>
              <a:rPr lang="cs-CZ" sz="5600" dirty="0" err="1" smtClean="0"/>
              <a:t>wiki</a:t>
            </a:r>
            <a:r>
              <a:rPr lang="cs-CZ" sz="5600" dirty="0" smtClean="0"/>
              <a:t>/</a:t>
            </a:r>
            <a:r>
              <a:rPr lang="cs-CZ" sz="5600" dirty="0" err="1" smtClean="0"/>
              <a:t>File</a:t>
            </a:r>
            <a:r>
              <a:rPr lang="cs-CZ" sz="5600" dirty="0" smtClean="0"/>
              <a:t>:Pergamon_Museum_Berlin_hm.</a:t>
            </a:r>
            <a:r>
              <a:rPr lang="cs-CZ" sz="5600" dirty="0" err="1" smtClean="0"/>
              <a:t>jpg</a:t>
            </a:r>
            <a:endParaRPr lang="cs-CZ" sz="5600" dirty="0" smtClean="0"/>
          </a:p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5600" dirty="0" smtClean="0"/>
              <a:t/>
            </a:r>
            <a:br>
              <a:rPr lang="cs-CZ" sz="5600" dirty="0" smtClean="0"/>
            </a:br>
            <a:endParaRPr lang="cs-CZ" sz="5600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pt-BR" dirty="0" smtClean="0"/>
              <a:t/>
            </a:r>
            <a:br>
              <a:rPr lang="pt-BR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611px-Discobolus_red_figure_Louvre_G292_full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188640"/>
            <a:ext cx="6552728" cy="6415258"/>
          </a:xfrm>
        </p:spPr>
      </p:pic>
      <p:sp>
        <p:nvSpPr>
          <p:cNvPr id="6" name="TextovéPole 5"/>
          <p:cNvSpPr txBox="1"/>
          <p:nvPr/>
        </p:nvSpPr>
        <p:spPr>
          <a:xfrm rot="10800000" flipV="1">
            <a:off x="7020272" y="5401092"/>
            <a:ext cx="212372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Discobolos</a:t>
            </a:r>
            <a:r>
              <a:rPr lang="cs-CZ" dirty="0" smtClean="0"/>
              <a:t>  - Louvre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Apollonův</a:t>
            </a:r>
            <a:r>
              <a:rPr lang="cs-CZ" dirty="0" smtClean="0"/>
              <a:t> chrám – Delfy</a:t>
            </a:r>
            <a:endParaRPr lang="cs-CZ" dirty="0"/>
          </a:p>
        </p:txBody>
      </p:sp>
      <p:pic>
        <p:nvPicPr>
          <p:cNvPr id="4" name="Zástupný symbol pro obsah 3" descr="800px-Delphi-temple-to-appolo1 (1)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Starověké Řecko</a:t>
            </a:r>
            <a:endParaRPr lang="cs-CZ" dirty="0"/>
          </a:p>
        </p:txBody>
      </p:sp>
      <p:pic>
        <p:nvPicPr>
          <p:cNvPr id="4" name="Zástupný symbol pro obsah 3" descr="Akcij (1).pn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332656"/>
            <a:ext cx="7128792" cy="652534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Olympští bohové</a:t>
            </a:r>
            <a:br>
              <a:rPr lang="cs-CZ" dirty="0" smtClean="0"/>
            </a:br>
            <a:r>
              <a:rPr lang="cs-CZ" dirty="0" smtClean="0"/>
              <a:t>Pojmenujte zobrazené bohy:</a:t>
            </a:r>
            <a:endParaRPr lang="cs-CZ" dirty="0"/>
          </a:p>
        </p:txBody>
      </p:sp>
      <p:pic>
        <p:nvPicPr>
          <p:cNvPr id="4" name="Zástupný symbol pro obsah 3" descr="0038MAN_Poseidon---Zeu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556792"/>
            <a:ext cx="2915816" cy="4248472"/>
          </a:xfrm>
        </p:spPr>
      </p:pic>
      <p:pic>
        <p:nvPicPr>
          <p:cNvPr id="5" name="Obrázek 4" descr="220px-Lycian_Apollo_Louvre_left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75856" y="1556792"/>
            <a:ext cx="1800200" cy="4248472"/>
          </a:xfrm>
          <a:prstGeom prst="rect">
            <a:avLst/>
          </a:prstGeom>
        </p:spPr>
      </p:pic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NGUYEN, Marie-Lan.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Athena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30.10.2013]. Dostupný na WWW: http://cs.wikipedia.org/wiki/Soubor:Athena_ciste.jpg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499px-Athena_ciste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76056" y="1556792"/>
            <a:ext cx="3720642" cy="4464496"/>
          </a:xfrm>
          <a:prstGeom prst="rect">
            <a:avLst/>
          </a:prstGeom>
        </p:spPr>
      </p:pic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NGUYEN, Marie-Lan.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Athena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30.10.2013]. Dostupný na WWW: http://cs.wikipedia.org/wiki/Soubor:Athena_ciste.jpg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9064" y="594928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Zeus		      Apollón		</a:t>
            </a:r>
            <a:r>
              <a:rPr lang="cs-CZ" sz="2400" dirty="0" err="1" smtClean="0"/>
              <a:t>Pallas</a:t>
            </a:r>
            <a:r>
              <a:rPr lang="cs-CZ" sz="2400" dirty="0" smtClean="0"/>
              <a:t> Athéna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800px-Alexandermosaic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309320"/>
          </a:xfrm>
        </p:spPr>
      </p:pic>
      <p:sp>
        <p:nvSpPr>
          <p:cNvPr id="5" name="TextovéPole 4"/>
          <p:cNvSpPr txBox="1"/>
          <p:nvPr/>
        </p:nvSpPr>
        <p:spPr>
          <a:xfrm>
            <a:off x="0" y="638132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Alexandr Veliký s </a:t>
            </a:r>
            <a:r>
              <a:rPr lang="cs-CZ" sz="2400" dirty="0" err="1" smtClean="0"/>
              <a:t>Dareem</a:t>
            </a:r>
            <a:r>
              <a:rPr lang="cs-CZ" sz="2400" dirty="0" smtClean="0"/>
              <a:t> – odhadněte výtvarnou techniku: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6309320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mozaika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413px-Greek_-_Fikellura_Amphora_-_Walters_482114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88640"/>
            <a:ext cx="4968552" cy="6480720"/>
          </a:xfrm>
        </p:spPr>
      </p:pic>
      <p:sp>
        <p:nvSpPr>
          <p:cNvPr id="5" name="TextovéPole 4"/>
          <p:cNvSpPr txBox="1"/>
          <p:nvPr/>
        </p:nvSpPr>
        <p:spPr>
          <a:xfrm>
            <a:off x="5580112" y="5229200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Amfora - archaické období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334px-DSC00277_-_Lotta_per_il_tripode_-_Sec._VI-V_a.C._-_Foto_di_G._Dall'Orto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99592" y="260648"/>
            <a:ext cx="4104456" cy="6597352"/>
          </a:xfrm>
        </p:spPr>
      </p:pic>
      <p:sp>
        <p:nvSpPr>
          <p:cNvPr id="5" name="TextovéPole 4"/>
          <p:cNvSpPr txBox="1"/>
          <p:nvPr/>
        </p:nvSpPr>
        <p:spPr>
          <a:xfrm>
            <a:off x="5148064" y="573325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</a:t>
            </a:r>
            <a:r>
              <a:rPr lang="cs-CZ" sz="2400" dirty="0" err="1" smtClean="0"/>
              <a:t>Lekythos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Attic_red_figure_kylix_-_NAMA_Inv._1666_(01)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6" y="188640"/>
            <a:ext cx="6768752" cy="5832648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6237312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		</a:t>
            </a:r>
            <a:r>
              <a:rPr lang="cs-CZ" sz="2800" dirty="0" err="1" smtClean="0"/>
              <a:t>Kylix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aestum_Hera's_and_Neptune's_Temple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3528" y="332656"/>
            <a:ext cx="8424936" cy="5832648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6237312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Héřin chrám v </a:t>
            </a:r>
            <a:r>
              <a:rPr lang="cs-CZ" sz="2400" dirty="0" err="1" smtClean="0"/>
              <a:t>Paestru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Acropolis_from_Areopagu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88641"/>
            <a:ext cx="8424935" cy="5688632"/>
          </a:xfrm>
        </p:spPr>
      </p:pic>
      <p:sp>
        <p:nvSpPr>
          <p:cNvPr id="5" name="TextovéPole 4"/>
          <p:cNvSpPr txBox="1"/>
          <p:nvPr/>
        </p:nvSpPr>
        <p:spPr>
          <a:xfrm>
            <a:off x="539552" y="630932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Athénská Akropole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Kien_truc_symbol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88640"/>
            <a:ext cx="7920880" cy="59046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Elgin_Marbles_east_pediment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332656"/>
            <a:ext cx="9144000" cy="5760640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6237312"/>
            <a:ext cx="7200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Zlomky soch z jižního rohu východního štítu – Britské muzeum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Milet_amfiteatr_RB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3568" y="332656"/>
            <a:ext cx="7920880" cy="61206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Herci v maskách – římská mozaika</a:t>
            </a:r>
            <a:endParaRPr lang="cs-CZ" dirty="0"/>
          </a:p>
        </p:txBody>
      </p:sp>
      <p:pic>
        <p:nvPicPr>
          <p:cNvPr id="4" name="Zástupný symbol pro obsah 3" descr="MosaicoVerdiale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03649" y="1196752"/>
            <a:ext cx="6408712" cy="50405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42992" cy="114300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Popište znaky archaických řeckých soch a najděte rozdíly a shody s egyptským  sochařským kánonem:</a:t>
            </a:r>
            <a:endParaRPr lang="cs-CZ" sz="2400" dirty="0"/>
          </a:p>
        </p:txBody>
      </p:sp>
      <p:pic>
        <p:nvPicPr>
          <p:cNvPr id="4" name="Zástupný symbol pro obsah 3" descr="800px-Athen_Kuros_Anavyssos_-_2008-09-15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5714" r="7143"/>
          <a:stretch>
            <a:fillRect/>
          </a:stretch>
        </p:blipFill>
        <p:spPr>
          <a:xfrm>
            <a:off x="899592" y="1412776"/>
            <a:ext cx="4104456" cy="4896544"/>
          </a:xfrm>
        </p:spPr>
      </p:pic>
      <p:pic>
        <p:nvPicPr>
          <p:cNvPr id="5" name="Obrázek 4" descr="ACMA_679_Kore_1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0"/>
            <a:ext cx="2548890" cy="685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4941168"/>
            <a:ext cx="5904656" cy="193899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Nahá figura, dlouhé vlasy přepásané čelenkou, archaický úsměv. Dívka má  chitón – </a:t>
            </a:r>
            <a:r>
              <a:rPr lang="cs-CZ" sz="2000" dirty="0" err="1" smtClean="0"/>
              <a:t>slývavý</a:t>
            </a:r>
            <a:r>
              <a:rPr lang="cs-CZ" sz="2000" dirty="0" smtClean="0"/>
              <a:t> šat - a peplos - živůtek</a:t>
            </a:r>
          </a:p>
          <a:p>
            <a:r>
              <a:rPr lang="cs-CZ" sz="2000" dirty="0" smtClean="0"/>
              <a:t>prostorově sevřený postoj, nakročená noha, ale těžiště na obou , ruce podél těla sevřené v pěst a položené na stehnech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 chrámové sochy</a:t>
            </a:r>
            <a:endParaRPr lang="cs-CZ" i="1" dirty="0"/>
          </a:p>
        </p:txBody>
      </p:sp>
      <p:pic>
        <p:nvPicPr>
          <p:cNvPr id="4" name="Zástupný symbol pro obsah 3" descr="München_—_Staatliche_Antikensammlungen_—_2013-05-12_Mattes_(22)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4824536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4077072"/>
            <a:ext cx="4752528" cy="280076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Athéna </a:t>
            </a:r>
            <a:r>
              <a:rPr lang="cs-CZ" sz="3200" dirty="0" err="1" smtClean="0"/>
              <a:t>parthenonská</a:t>
            </a:r>
            <a:endParaRPr lang="cs-CZ" sz="3200" dirty="0" smtClean="0"/>
          </a:p>
          <a:p>
            <a:r>
              <a:rPr lang="cs-CZ" sz="2400" dirty="0" smtClean="0"/>
              <a:t>Římská mramorová kopie </a:t>
            </a:r>
            <a:r>
              <a:rPr lang="cs-CZ" sz="2400" dirty="0" err="1" smtClean="0"/>
              <a:t>Feidiovy</a:t>
            </a:r>
            <a:r>
              <a:rPr lang="cs-CZ" sz="2400" dirty="0" smtClean="0"/>
              <a:t> chrámové sochy z doby 447 – 432 př.n.l., původní výška asi 10 m, původní materiál zlato a slonová kost, na její výrobu bylo spotřebováno asi 11</a:t>
            </a:r>
            <a:r>
              <a:rPr lang="cs-CZ" sz="2400" b="1" dirty="0" smtClean="0"/>
              <a:t>0</a:t>
            </a:r>
            <a:r>
              <a:rPr lang="cs-CZ" sz="2400" dirty="0" smtClean="0"/>
              <a:t>0 kg zlata.</a:t>
            </a:r>
          </a:p>
        </p:txBody>
      </p:sp>
      <p:pic>
        <p:nvPicPr>
          <p:cNvPr id="6" name="Obrázek 5" descr="Zeus_Hermitage_St._Petersburg_20021009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25752" y="0"/>
            <a:ext cx="4318248" cy="685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932040" y="4857452"/>
            <a:ext cx="3960440" cy="20005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Socha Dia v Olympii</a:t>
            </a:r>
          </a:p>
          <a:p>
            <a:r>
              <a:rPr lang="cs-CZ" sz="2400" dirty="0" smtClean="0"/>
              <a:t> jeden ze starověkých divů světa, taktéž nedochována </a:t>
            </a:r>
          </a:p>
          <a:p>
            <a:r>
              <a:rPr lang="cs-CZ" sz="2400" dirty="0" smtClean="0"/>
              <a:t>(Petrohrad – Ermitáž)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Myrón</a:t>
            </a:r>
            <a:r>
              <a:rPr lang="cs-CZ" dirty="0" smtClean="0"/>
              <a:t> – Diskobolos</a:t>
            </a:r>
            <a:endParaRPr lang="cs-CZ" dirty="0"/>
          </a:p>
        </p:txBody>
      </p:sp>
      <p:pic>
        <p:nvPicPr>
          <p:cNvPr id="5" name="Zástupný symbol pro obsah 4" descr="420px-Discobulus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83568" y="1196752"/>
            <a:ext cx="3528392" cy="5112568"/>
          </a:xfrm>
        </p:spPr>
      </p:pic>
      <p:pic>
        <p:nvPicPr>
          <p:cNvPr id="6" name="Obrázek 5" descr="450px-Discobolo_10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t="7895"/>
          <a:stretch>
            <a:fillRect/>
          </a:stretch>
        </p:blipFill>
        <p:spPr>
          <a:xfrm>
            <a:off x="4572000" y="1196752"/>
            <a:ext cx="4286200" cy="50405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Zástupný symbol pro obsah 3" descr="305px-Delphi_charioteer_front_DSC06255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188640"/>
            <a:ext cx="3456384" cy="6669360"/>
          </a:xfrm>
        </p:spPr>
      </p:pic>
      <p:pic>
        <p:nvPicPr>
          <p:cNvPr id="5" name="Obrázek 4" descr="Sculpture_Eyelashes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188640"/>
            <a:ext cx="5724128" cy="453650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63888" y="5301208"/>
            <a:ext cx="53640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Delfský vozataj</a:t>
            </a:r>
            <a:r>
              <a:rPr lang="cs-CZ" sz="2000" dirty="0" smtClean="0"/>
              <a:t> – bronzový originál, kol. 470 př.n.l. (muzeum Delfy)</a:t>
            </a:r>
          </a:p>
          <a:p>
            <a:r>
              <a:rPr lang="cs-CZ" sz="2000" dirty="0" smtClean="0"/>
              <a:t>- oči inkrustovány, rty a vlasy jemně pozlaceny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Pojmenujte následující sochy celým jménem:</a:t>
            </a:r>
            <a:endParaRPr lang="cs-CZ" sz="3200" dirty="0"/>
          </a:p>
        </p:txBody>
      </p:sp>
      <p:pic>
        <p:nvPicPr>
          <p:cNvPr id="4" name="Zástupný symbol pro obsah 3" descr="396px-Nike_of_Samothrake_Louvre_Ma2369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620688"/>
            <a:ext cx="3960440" cy="6237312"/>
          </a:xfrm>
        </p:spPr>
      </p:pic>
      <p:pic>
        <p:nvPicPr>
          <p:cNvPr id="5" name="Obrázek 4" descr="400px-Venus_de_Milo-Louvre-Paris400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rcRect t="9051"/>
          <a:stretch>
            <a:fillRect/>
          </a:stretch>
        </p:blipFill>
        <p:spPr>
          <a:xfrm>
            <a:off x="4211960" y="620688"/>
            <a:ext cx="4680520" cy="62373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6309320"/>
            <a:ext cx="3960440" cy="43088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Niké </a:t>
            </a:r>
            <a:r>
              <a:rPr lang="cs-CZ" sz="2200" dirty="0" err="1" smtClean="0"/>
              <a:t>Samothrácká</a:t>
            </a:r>
            <a:r>
              <a:rPr lang="cs-CZ" sz="2200" dirty="0" smtClean="0"/>
              <a:t> - Louvre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6309320"/>
            <a:ext cx="4320480" cy="43088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200" dirty="0" err="1" smtClean="0"/>
              <a:t>Afrodite</a:t>
            </a:r>
            <a:r>
              <a:rPr lang="cs-CZ" sz="2200" dirty="0" smtClean="0"/>
              <a:t> (Venuše) </a:t>
            </a:r>
            <a:r>
              <a:rPr lang="cs-CZ" sz="2200" dirty="0" err="1" smtClean="0"/>
              <a:t>Mélská</a:t>
            </a:r>
            <a:r>
              <a:rPr lang="cs-CZ" sz="2200" dirty="0" smtClean="0"/>
              <a:t> - Louvre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Láokoón</a:t>
            </a:r>
            <a:r>
              <a:rPr lang="cs-CZ" dirty="0" smtClean="0"/>
              <a:t> se syny: připomeňte báji:</a:t>
            </a:r>
            <a:endParaRPr lang="cs-CZ" dirty="0"/>
          </a:p>
        </p:txBody>
      </p:sp>
      <p:pic>
        <p:nvPicPr>
          <p:cNvPr id="10" name="Zástupný symbol pro obsah 9" descr="Laokoon-Gruppe-02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052736"/>
            <a:ext cx="4608512" cy="5805264"/>
          </a:xfrm>
        </p:spPr>
      </p:pic>
      <p:sp>
        <p:nvSpPr>
          <p:cNvPr id="12" name="TextovéPole 11"/>
          <p:cNvSpPr txBox="1"/>
          <p:nvPr/>
        </p:nvSpPr>
        <p:spPr>
          <a:xfrm>
            <a:off x="5292080" y="1196752"/>
            <a:ext cx="3456384" cy="5776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Věštec </a:t>
            </a:r>
            <a:r>
              <a:rPr lang="cs-CZ" sz="2000" dirty="0" err="1" smtClean="0"/>
              <a:t>Láokoón</a:t>
            </a:r>
            <a:r>
              <a:rPr lang="cs-CZ" sz="2000" dirty="0" smtClean="0"/>
              <a:t> varoval své krajany, aby trojského koně nechali na místě a v žádném případě ho nevtahovali do města.</a:t>
            </a:r>
          </a:p>
          <a:p>
            <a:r>
              <a:rPr lang="cs-CZ" sz="2000" dirty="0" smtClean="0"/>
              <a:t>Bohové seslali na </a:t>
            </a:r>
            <a:r>
              <a:rPr lang="cs-CZ" sz="2000" dirty="0" err="1" smtClean="0"/>
              <a:t>Láokoónta</a:t>
            </a:r>
            <a:r>
              <a:rPr lang="cs-CZ" sz="2000" dirty="0" smtClean="0"/>
              <a:t> dva velké jedovaté hady jménem </a:t>
            </a:r>
            <a:r>
              <a:rPr lang="cs-CZ" sz="2000" dirty="0" err="1" smtClean="0"/>
              <a:t>Porkés</a:t>
            </a:r>
            <a:r>
              <a:rPr lang="cs-CZ" sz="2000" dirty="0" smtClean="0"/>
              <a:t> a </a:t>
            </a:r>
            <a:r>
              <a:rPr lang="cs-CZ" sz="2000" dirty="0" err="1" smtClean="0"/>
              <a:t>Chariboia</a:t>
            </a:r>
            <a:r>
              <a:rPr lang="cs-CZ" sz="2000" dirty="0" smtClean="0"/>
              <a:t>, ti zardousili jeho i jeho dva syny. To Trójanům připadalo jako znamení přízně bohů. Vtáhli koně za hradby, které kvůli tomu sami pobořili. V noci z koně vyskákali ukrytí muži, otevřeli městské brány svému vojsku, které se za tmy vrátilo k městu. Do rána byla hrdá Trója zcela zničena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Diův oltář z </a:t>
            </a:r>
            <a:r>
              <a:rPr lang="cs-CZ" dirty="0" err="1" smtClean="0"/>
              <a:t>Pergama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err="1" smtClean="0"/>
              <a:t>Pergamonské</a:t>
            </a:r>
            <a:r>
              <a:rPr lang="cs-CZ" dirty="0" smtClean="0"/>
              <a:t>  muzeum Berlín</a:t>
            </a:r>
            <a:endParaRPr lang="cs-CZ" dirty="0"/>
          </a:p>
        </p:txBody>
      </p:sp>
      <p:pic>
        <p:nvPicPr>
          <p:cNvPr id="4" name="Zástupný symbol pro obsah 3" descr="800px-Pergamon_Museum_Berlin_hm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772816"/>
            <a:ext cx="7488831" cy="40324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1431</TotalTime>
  <Words>941</Words>
  <Application>Microsoft Office PowerPoint</Application>
  <PresentationFormat>Předvádění na obrazovce (4:3)</PresentationFormat>
  <Paragraphs>224</Paragraphs>
  <Slides>43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sady Office</vt:lpstr>
      <vt:lpstr>Snímek 1</vt:lpstr>
      <vt:lpstr>Starověké Řecko</vt:lpstr>
      <vt:lpstr>Anotace</vt:lpstr>
      <vt:lpstr>Společensko – historické pozadí</vt:lpstr>
      <vt:lpstr>Městské státy</vt:lpstr>
      <vt:lpstr>Periodizace</vt:lpstr>
      <vt:lpstr>Charakter řecké kultury</vt:lpstr>
      <vt:lpstr>Architektonické slohy</vt:lpstr>
      <vt:lpstr>Architektura</vt:lpstr>
      <vt:lpstr>Divadlo</vt:lpstr>
      <vt:lpstr>Malířství</vt:lpstr>
      <vt:lpstr>Sochařství  archaické období </vt:lpstr>
      <vt:lpstr>Sochařství  klasické období</vt:lpstr>
      <vt:lpstr>Sochařství Helénistické období</vt:lpstr>
      <vt:lpstr>Otázky</vt:lpstr>
      <vt:lpstr>Odpovědi</vt:lpstr>
      <vt:lpstr>Poznáte umělecká díla?</vt:lpstr>
      <vt:lpstr>Poznáte umělecká díla?</vt:lpstr>
      <vt:lpstr>Zdroje</vt:lpstr>
      <vt:lpstr>Zdroje</vt:lpstr>
      <vt:lpstr>Zdroje</vt:lpstr>
      <vt:lpstr>Zdroje</vt:lpstr>
      <vt:lpstr>Snímek 23</vt:lpstr>
      <vt:lpstr>Apollonův chrám – Delfy</vt:lpstr>
      <vt:lpstr>Starověké Řecko</vt:lpstr>
      <vt:lpstr>Olympští bohové Pojmenujte zobrazené bohy: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Herci v maskách – římská mozaika</vt:lpstr>
      <vt:lpstr>Popište znaky archaických řeckých soch a najděte rozdíly a shody s egyptským  sochařským kánonem:</vt:lpstr>
      <vt:lpstr> chrámové sochy</vt:lpstr>
      <vt:lpstr>Myrón – Diskobolos</vt:lpstr>
      <vt:lpstr>Snímek 40</vt:lpstr>
      <vt:lpstr>Pojmenujte následující sochy celým jménem:</vt:lpstr>
      <vt:lpstr>Láokoón se syny: připomeňte báji:</vt:lpstr>
      <vt:lpstr>Diův oltář z Pergama   Pergamonské  muzeum Berlín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160</cp:revision>
  <dcterms:created xsi:type="dcterms:W3CDTF">2013-10-30T10:14:07Z</dcterms:created>
  <dcterms:modified xsi:type="dcterms:W3CDTF">2014-05-05T19:36:27Z</dcterms:modified>
</cp:coreProperties>
</file>