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2.xml" ContentType="application/vnd.openxmlformats-officedocument.theme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  <p:sldMasterId id="2147483673" r:id="rId3"/>
  </p:sldMasterIdLst>
  <p:sldIdLst>
    <p:sldId id="264" r:id="rId4"/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5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viewProps" Target="viewProps.xml"/><Relationship Id="rId10" Type="http://schemas.openxmlformats.org/officeDocument/2006/relationships/slide" Target="slides/slide7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24. 11. 2013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24. 11. 2013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24. 11. 2013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24. 11. 2013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24. 11. 2013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24. 11. 2013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24. 11. 2013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24. 11. 2013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24. 11. 2013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24. 11. 2013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24. 11. 2013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24. 11. 2013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0672583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24. 11. 2013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0440890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24. 11. 2013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2826031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24. 11. 2013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7224554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24. 11. 2013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5832978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24. 11. 2013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89636589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24. 11. 2013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1029088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24. 11. 2013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849512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24. 11. 2013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0371571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24. 11. 2013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3500863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24. 11. 2013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14933003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457200"/>
            <a:ext cx="8229600" cy="5410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8419EC6-55B0-4401-B93E-ED2FEF126BA5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7E0C409-8A56-4FF3-A9F4-C7DA38AB3B5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24. 11. 2013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76255601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0"/>
            <a:ext cx="9144000" cy="6858000"/>
            <a:chOff x="0" y="0"/>
            <a:chExt cx="5760" cy="4320"/>
          </a:xfrm>
        </p:grpSpPr>
        <p:sp>
          <p:nvSpPr>
            <p:cNvPr id="5" name="Rectangle 3"/>
            <p:cNvSpPr>
              <a:spLocks noChangeArrowheads="1"/>
            </p:cNvSpPr>
            <p:nvPr/>
          </p:nvSpPr>
          <p:spPr bwMode="hidden">
            <a:xfrm>
              <a:off x="0" y="0"/>
              <a:ext cx="2208" cy="4320"/>
            </a:xfrm>
            <a:prstGeom prst="rect">
              <a:avLst/>
            </a:prstGeom>
            <a:gradFill rotWithShape="0">
              <a:gsLst>
                <a:gs pos="0">
                  <a:schemeClr val="folHlink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 sz="2400">
                <a:solidFill>
                  <a:srgbClr val="000000"/>
                </a:solidFill>
                <a:latin typeface="Times New Roman" pitchFamily="18" charset="0"/>
                <a:cs typeface="Arial" charset="0"/>
              </a:endParaRPr>
            </a:p>
          </p:txBody>
        </p:sp>
        <p:sp>
          <p:nvSpPr>
            <p:cNvPr id="6" name="Rectangle 4"/>
            <p:cNvSpPr>
              <a:spLocks noChangeArrowheads="1"/>
            </p:cNvSpPr>
            <p:nvPr/>
          </p:nvSpPr>
          <p:spPr bwMode="hidden">
            <a:xfrm>
              <a:off x="1081" y="1065"/>
              <a:ext cx="4679" cy="1596"/>
            </a:xfrm>
            <a:prstGeom prst="rect">
              <a:avLst/>
            </a:prstGeom>
            <a:solidFill>
              <a:schemeClr val="bg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 sz="2400">
                <a:solidFill>
                  <a:srgbClr val="000000"/>
                </a:solidFill>
                <a:latin typeface="Times New Roman" pitchFamily="18" charset="0"/>
                <a:cs typeface="Arial" charset="0"/>
              </a:endParaRPr>
            </a:p>
          </p:txBody>
        </p:sp>
        <p:grpSp>
          <p:nvGrpSpPr>
            <p:cNvPr id="7" name="Group 5"/>
            <p:cNvGrpSpPr>
              <a:grpSpLocks/>
            </p:cNvGrpSpPr>
            <p:nvPr/>
          </p:nvGrpSpPr>
          <p:grpSpPr bwMode="auto">
            <a:xfrm>
              <a:off x="0" y="672"/>
              <a:ext cx="1806" cy="1989"/>
              <a:chOff x="0" y="672"/>
              <a:chExt cx="1806" cy="1989"/>
            </a:xfrm>
          </p:grpSpPr>
          <p:sp>
            <p:nvSpPr>
              <p:cNvPr id="8" name="Rectangle 6"/>
              <p:cNvSpPr>
                <a:spLocks noChangeArrowheads="1"/>
              </p:cNvSpPr>
              <p:nvPr userDrawn="1"/>
            </p:nvSpPr>
            <p:spPr bwMode="auto">
              <a:xfrm>
                <a:off x="361" y="2257"/>
                <a:ext cx="363" cy="404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cs-CZ" sz="2400">
                  <a:solidFill>
                    <a:srgbClr val="000000"/>
                  </a:solidFill>
                  <a:latin typeface="Times New Roman" pitchFamily="18" charset="0"/>
                  <a:cs typeface="Arial" charset="0"/>
                </a:endParaRPr>
              </a:p>
            </p:txBody>
          </p:sp>
          <p:sp>
            <p:nvSpPr>
              <p:cNvPr id="9" name="Rectangle 7"/>
              <p:cNvSpPr>
                <a:spLocks noChangeArrowheads="1"/>
              </p:cNvSpPr>
              <p:nvPr userDrawn="1"/>
            </p:nvSpPr>
            <p:spPr bwMode="auto">
              <a:xfrm>
                <a:off x="1081" y="1065"/>
                <a:ext cx="362" cy="405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cs-CZ" sz="2400">
                  <a:solidFill>
                    <a:srgbClr val="000000"/>
                  </a:solidFill>
                  <a:latin typeface="Times New Roman" pitchFamily="18" charset="0"/>
                  <a:cs typeface="Arial" charset="0"/>
                </a:endParaRPr>
              </a:p>
            </p:txBody>
          </p:sp>
          <p:sp>
            <p:nvSpPr>
              <p:cNvPr id="10" name="Rectangle 8"/>
              <p:cNvSpPr>
                <a:spLocks noChangeArrowheads="1"/>
              </p:cNvSpPr>
              <p:nvPr userDrawn="1"/>
            </p:nvSpPr>
            <p:spPr bwMode="auto">
              <a:xfrm>
                <a:off x="1437" y="672"/>
                <a:ext cx="369" cy="400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cs-CZ" sz="2400">
                  <a:solidFill>
                    <a:srgbClr val="000000"/>
                  </a:solidFill>
                  <a:latin typeface="Times New Roman" pitchFamily="18" charset="0"/>
                  <a:cs typeface="Arial" charset="0"/>
                </a:endParaRPr>
              </a:p>
            </p:txBody>
          </p:sp>
          <p:sp>
            <p:nvSpPr>
              <p:cNvPr id="11" name="Rectangle 9"/>
              <p:cNvSpPr>
                <a:spLocks noChangeArrowheads="1"/>
              </p:cNvSpPr>
              <p:nvPr userDrawn="1"/>
            </p:nvSpPr>
            <p:spPr bwMode="auto">
              <a:xfrm>
                <a:off x="719" y="2257"/>
                <a:ext cx="368" cy="404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cs-CZ" sz="2400">
                  <a:solidFill>
                    <a:srgbClr val="000000"/>
                  </a:solidFill>
                  <a:latin typeface="Times New Roman" pitchFamily="18" charset="0"/>
                  <a:cs typeface="Arial" charset="0"/>
                </a:endParaRPr>
              </a:p>
            </p:txBody>
          </p:sp>
          <p:sp>
            <p:nvSpPr>
              <p:cNvPr id="12" name="Rectangle 10"/>
              <p:cNvSpPr>
                <a:spLocks noChangeArrowheads="1"/>
              </p:cNvSpPr>
              <p:nvPr userDrawn="1"/>
            </p:nvSpPr>
            <p:spPr bwMode="auto">
              <a:xfrm>
                <a:off x="1437" y="1065"/>
                <a:ext cx="369" cy="405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cs-CZ" sz="2400">
                  <a:solidFill>
                    <a:srgbClr val="000000"/>
                  </a:solidFill>
                  <a:latin typeface="Times New Roman" pitchFamily="18" charset="0"/>
                  <a:cs typeface="Arial" charset="0"/>
                </a:endParaRPr>
              </a:p>
            </p:txBody>
          </p:sp>
          <p:sp>
            <p:nvSpPr>
              <p:cNvPr id="13" name="Rectangle 11"/>
              <p:cNvSpPr>
                <a:spLocks noChangeArrowheads="1"/>
              </p:cNvSpPr>
              <p:nvPr userDrawn="1"/>
            </p:nvSpPr>
            <p:spPr bwMode="auto">
              <a:xfrm>
                <a:off x="719" y="1464"/>
                <a:ext cx="368" cy="399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cs-CZ" sz="2400">
                  <a:solidFill>
                    <a:srgbClr val="000000"/>
                  </a:solidFill>
                  <a:latin typeface="Times New Roman" pitchFamily="18" charset="0"/>
                  <a:cs typeface="Arial" charset="0"/>
                </a:endParaRPr>
              </a:p>
            </p:txBody>
          </p:sp>
          <p:sp>
            <p:nvSpPr>
              <p:cNvPr id="14" name="Rectangle 12"/>
              <p:cNvSpPr>
                <a:spLocks noChangeArrowheads="1"/>
              </p:cNvSpPr>
              <p:nvPr userDrawn="1"/>
            </p:nvSpPr>
            <p:spPr bwMode="auto">
              <a:xfrm>
                <a:off x="0" y="1464"/>
                <a:ext cx="367" cy="399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cs-CZ" sz="2400">
                  <a:solidFill>
                    <a:srgbClr val="000000"/>
                  </a:solidFill>
                  <a:latin typeface="Times New Roman" pitchFamily="18" charset="0"/>
                  <a:cs typeface="Arial" charset="0"/>
                </a:endParaRPr>
              </a:p>
            </p:txBody>
          </p:sp>
          <p:sp>
            <p:nvSpPr>
              <p:cNvPr id="15" name="Rectangle 13"/>
              <p:cNvSpPr>
                <a:spLocks noChangeArrowheads="1"/>
              </p:cNvSpPr>
              <p:nvPr userDrawn="1"/>
            </p:nvSpPr>
            <p:spPr bwMode="auto">
              <a:xfrm>
                <a:off x="1081" y="1464"/>
                <a:ext cx="362" cy="399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cs-CZ" sz="2400">
                  <a:solidFill>
                    <a:srgbClr val="000000"/>
                  </a:solidFill>
                  <a:latin typeface="Times New Roman" pitchFamily="18" charset="0"/>
                  <a:cs typeface="Arial" charset="0"/>
                </a:endParaRPr>
              </a:p>
            </p:txBody>
          </p:sp>
          <p:sp>
            <p:nvSpPr>
              <p:cNvPr id="16" name="Rectangle 14"/>
              <p:cNvSpPr>
                <a:spLocks noChangeArrowheads="1"/>
              </p:cNvSpPr>
              <p:nvPr userDrawn="1"/>
            </p:nvSpPr>
            <p:spPr bwMode="auto">
              <a:xfrm>
                <a:off x="361" y="1857"/>
                <a:ext cx="363" cy="406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cs-CZ" sz="2400">
                  <a:solidFill>
                    <a:srgbClr val="000000"/>
                  </a:solidFill>
                  <a:latin typeface="Times New Roman" pitchFamily="18" charset="0"/>
                  <a:cs typeface="Arial" charset="0"/>
                </a:endParaRPr>
              </a:p>
            </p:txBody>
          </p:sp>
          <p:sp>
            <p:nvSpPr>
              <p:cNvPr id="17" name="Rectangle 15"/>
              <p:cNvSpPr>
                <a:spLocks noChangeArrowheads="1"/>
              </p:cNvSpPr>
              <p:nvPr userDrawn="1"/>
            </p:nvSpPr>
            <p:spPr bwMode="auto">
              <a:xfrm>
                <a:off x="719" y="1857"/>
                <a:ext cx="368" cy="406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cs-CZ" sz="2400">
                  <a:solidFill>
                    <a:srgbClr val="000000"/>
                  </a:solidFill>
                  <a:latin typeface="Times New Roman" pitchFamily="18" charset="0"/>
                  <a:cs typeface="Arial" charset="0"/>
                </a:endParaRPr>
              </a:p>
            </p:txBody>
          </p:sp>
        </p:grpSp>
      </p:grpSp>
      <p:sp>
        <p:nvSpPr>
          <p:cNvPr id="125971" name="Rectangle 19"/>
          <p:cNvSpPr>
            <a:spLocks noGrp="1" noChangeArrowheads="1"/>
          </p:cNvSpPr>
          <p:nvPr>
            <p:ph type="ctrTitle"/>
          </p:nvPr>
        </p:nvSpPr>
        <p:spPr>
          <a:xfrm>
            <a:off x="2971800" y="1828800"/>
            <a:ext cx="6019800" cy="2209800"/>
          </a:xfrm>
        </p:spPr>
        <p:txBody>
          <a:bodyPr/>
          <a:lstStyle>
            <a:lvl1pPr>
              <a:defRPr sz="5000">
                <a:solidFill>
                  <a:srgbClr val="FFFFFF"/>
                </a:solidFill>
              </a:defRPr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125972" name="Rectangle 20"/>
          <p:cNvSpPr>
            <a:spLocks noGrp="1" noChangeArrowheads="1"/>
          </p:cNvSpPr>
          <p:nvPr>
            <p:ph type="subTitle" idx="1"/>
          </p:nvPr>
        </p:nvSpPr>
        <p:spPr>
          <a:xfrm>
            <a:off x="2971800" y="4267200"/>
            <a:ext cx="6019800" cy="1752600"/>
          </a:xfrm>
        </p:spPr>
        <p:txBody>
          <a:bodyPr/>
          <a:lstStyle>
            <a:lvl1pPr marL="0" indent="0">
              <a:buFont typeface="Wingdings" pitchFamily="2" charset="2"/>
              <a:buNone/>
              <a:defRPr sz="3400"/>
            </a:lvl1pPr>
          </a:lstStyle>
          <a:p>
            <a:r>
              <a:rPr lang="cs-CZ"/>
              <a:t>Klepnutím lze upravit styl předlohy podnadpisů.</a:t>
            </a:r>
          </a:p>
        </p:txBody>
      </p:sp>
      <p:sp>
        <p:nvSpPr>
          <p:cNvPr id="18" name="Rectangle 16"/>
          <p:cNvSpPr>
            <a:spLocks noGrp="1" noChangeArrowheads="1"/>
          </p:cNvSpPr>
          <p:nvPr>
            <p:ph type="dt" sz="half" idx="10"/>
          </p:nvPr>
        </p:nvSpPr>
        <p:spPr>
          <a:xfrm>
            <a:off x="457200" y="6248400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4FC42AC-47EA-47FF-9022-DF04C67A3246}" type="datetimeFigureOut">
              <a:rPr lang="cs-CZ">
                <a:solidFill>
                  <a:srgbClr val="000000"/>
                </a:solidFill>
              </a:rPr>
              <a:pPr>
                <a:defRPr/>
              </a:pPr>
              <a:t>24. 11. 2013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19" name="Rectangle 17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20" name="Rectangle 18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5EB1DF2-D640-42F6-B75E-FE1BABE54D0E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44054312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5800A084-4F6B-41E4-BDB0-A4C53E33314F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B3788DA-AB59-4C0C-9D6A-E11664BFF7C9}" type="datetimeFigureOut">
              <a:rPr lang="cs-CZ">
                <a:solidFill>
                  <a:srgbClr val="000000"/>
                </a:solidFill>
              </a:rPr>
              <a:pPr>
                <a:defRPr/>
              </a:pPr>
              <a:t>24. 11. 2013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53975490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2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889AE91C-871D-420B-BC17-5FC225D2CAB0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2B628EA-D1C7-4E12-8E52-696613C50AA9}" type="datetimeFigureOut">
              <a:rPr lang="cs-CZ">
                <a:solidFill>
                  <a:srgbClr val="000000"/>
                </a:solidFill>
              </a:rPr>
              <a:pPr>
                <a:defRPr/>
              </a:pPr>
              <a:t>24. 11. 2013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53565093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4038600" cy="3886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4038600" cy="3886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2248B633-4053-4B63-9D9E-FE083759C7C7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10800EE-DCE2-44A4-94D6-7734811748AA}" type="datetimeFigureOut">
              <a:rPr lang="cs-CZ">
                <a:solidFill>
                  <a:srgbClr val="000000"/>
                </a:solidFill>
              </a:rPr>
              <a:pPr>
                <a:defRPr/>
              </a:pPr>
              <a:t>24. 11. 2013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81496270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0A24E128-D83E-47F7-8DB0-B29078681249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9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EFED5AC-7E5F-487A-A99F-F46F2BA87C3A}" type="datetimeFigureOut">
              <a:rPr lang="cs-CZ">
                <a:solidFill>
                  <a:srgbClr val="000000"/>
                </a:solidFill>
              </a:rPr>
              <a:pPr>
                <a:defRPr/>
              </a:pPr>
              <a:t>24. 11. 2013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3198367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F7CA029-B106-49F6-84FC-F95DE2B11E4B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E6F32D5-4465-437D-9063-4E08D26604C9}" type="datetimeFigureOut">
              <a:rPr lang="cs-CZ">
                <a:solidFill>
                  <a:srgbClr val="000000"/>
                </a:solidFill>
              </a:rPr>
              <a:pPr>
                <a:defRPr/>
              </a:pPr>
              <a:t>24. 11. 2013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34776432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3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CF588EE0-563A-4222-89AD-422BD345FBDE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0111A05-167A-4960-8497-6B7451F1AF3C}" type="datetimeFigureOut">
              <a:rPr lang="cs-CZ">
                <a:solidFill>
                  <a:srgbClr val="000000"/>
                </a:solidFill>
              </a:rPr>
              <a:pPr>
                <a:defRPr/>
              </a:pPr>
              <a:t>24. 11. 2013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48367845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2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35102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BB9512CF-BD36-44F6-9032-E83A8A5816E8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57489B9-D6A8-4E18-B3FE-2F55A66D75EE}" type="datetimeFigureOut">
              <a:rPr lang="cs-CZ">
                <a:solidFill>
                  <a:srgbClr val="000000"/>
                </a:solidFill>
              </a:rPr>
              <a:pPr>
                <a:defRPr/>
              </a:pPr>
              <a:t>24. 11. 2013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46773940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42ED69A4-7559-4A16-90D7-C2731EC4FF0B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352BBB6-16FE-462E-8D10-43283F5F466D}" type="datetimeFigureOut">
              <a:rPr lang="cs-CZ">
                <a:solidFill>
                  <a:srgbClr val="000000"/>
                </a:solidFill>
              </a:rPr>
              <a:pPr>
                <a:defRPr/>
              </a:pPr>
              <a:t>24. 11. 2013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00934945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BBD123AF-AE64-4B00-895E-D643E63E6A3E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9ADCDE8-A0BD-4FDA-9F99-D1E1563F7C3A}" type="datetimeFigureOut">
              <a:rPr lang="cs-CZ">
                <a:solidFill>
                  <a:srgbClr val="000000"/>
                </a:solidFill>
              </a:rPr>
              <a:pPr>
                <a:defRPr/>
              </a:pPr>
              <a:t>24. 11. 2013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22273682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457200"/>
            <a:ext cx="2057400" cy="5410200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457200"/>
            <a:ext cx="6019800" cy="5410200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7D51DF62-A980-43D9-B578-7C25E9397CE4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AE10758-3389-422A-ACEF-DA6CB0CB37DC}" type="datetimeFigureOut">
              <a:rPr lang="cs-CZ">
                <a:solidFill>
                  <a:srgbClr val="000000"/>
                </a:solidFill>
              </a:rPr>
              <a:pPr>
                <a:defRPr/>
              </a:pPr>
              <a:t>24. 11. 2013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45267778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457200"/>
            <a:ext cx="8229600" cy="5410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BCCA6BA-9403-4ECF-B00B-7550D7270AF1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E0D213C-279D-4FE3-B6AB-F9CA4CE5801B}" type="datetimeFigureOut">
              <a:rPr lang="cs-CZ">
                <a:solidFill>
                  <a:srgbClr val="000000"/>
                </a:solidFill>
              </a:rPr>
              <a:pPr>
                <a:defRPr/>
              </a:pPr>
              <a:t>24. 11. 2013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87009785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tbl" preserve="1">
  <p:cSld name="Nadpis a tabul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57200"/>
            <a:ext cx="8229600" cy="13716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abulku 2"/>
          <p:cNvSpPr>
            <a:spLocks noGrp="1"/>
          </p:cNvSpPr>
          <p:nvPr>
            <p:ph type="tbl" idx="1"/>
          </p:nvPr>
        </p:nvSpPr>
        <p:spPr>
          <a:xfrm>
            <a:off x="457200" y="1981200"/>
            <a:ext cx="8229600" cy="3886200"/>
          </a:xfrm>
        </p:spPr>
        <p:txBody>
          <a:bodyPr/>
          <a:lstStyle/>
          <a:p>
            <a:pPr lvl="0"/>
            <a:endParaRPr lang="cs-CZ" noProof="0" smtClean="0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A46121F2-AAE0-4C0C-80EA-CE5EA9973146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3CE1A6A-3A87-4371-B5F2-4A7F0C99BC8A}" type="datetimeFigureOut">
              <a:rPr lang="cs-CZ">
                <a:solidFill>
                  <a:srgbClr val="000000"/>
                </a:solidFill>
              </a:rPr>
              <a:pPr>
                <a:defRPr/>
              </a:pPr>
              <a:t>24. 11. 2013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585804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1.xml"/><Relationship Id="rId13" Type="http://schemas.openxmlformats.org/officeDocument/2006/relationships/slideLayout" Target="../slideLayouts/slideLayout36.xml"/><Relationship Id="rId3" Type="http://schemas.openxmlformats.org/officeDocument/2006/relationships/slideLayout" Target="../slideLayouts/slideLayout26.xml"/><Relationship Id="rId7" Type="http://schemas.openxmlformats.org/officeDocument/2006/relationships/slideLayout" Target="../slideLayouts/slideLayout30.xml"/><Relationship Id="rId12" Type="http://schemas.openxmlformats.org/officeDocument/2006/relationships/slideLayout" Target="../slideLayouts/slideLayout35.xml"/><Relationship Id="rId2" Type="http://schemas.openxmlformats.org/officeDocument/2006/relationships/slideLayout" Target="../slideLayouts/slideLayout25.xml"/><Relationship Id="rId1" Type="http://schemas.openxmlformats.org/officeDocument/2006/relationships/slideLayout" Target="../slideLayouts/slideLayout24.xml"/><Relationship Id="rId6" Type="http://schemas.openxmlformats.org/officeDocument/2006/relationships/slideLayout" Target="../slideLayouts/slideLayout29.xml"/><Relationship Id="rId11" Type="http://schemas.openxmlformats.org/officeDocument/2006/relationships/slideLayout" Target="../slideLayouts/slideLayout34.xml"/><Relationship Id="rId5" Type="http://schemas.openxmlformats.org/officeDocument/2006/relationships/slideLayout" Target="../slideLayouts/slideLayout28.xml"/><Relationship Id="rId10" Type="http://schemas.openxmlformats.org/officeDocument/2006/relationships/slideLayout" Target="../slideLayouts/slideLayout33.xml"/><Relationship Id="rId4" Type="http://schemas.openxmlformats.org/officeDocument/2006/relationships/slideLayout" Target="../slideLayouts/slideLayout27.xml"/><Relationship Id="rId9" Type="http://schemas.openxmlformats.org/officeDocument/2006/relationships/slideLayout" Target="../slideLayouts/slideLayout32.xml"/><Relationship Id="rId14" Type="http://schemas.openxmlformats.org/officeDocument/2006/relationships/theme" Target="../theme/theme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pattFill prst="pct40">
          <a:fgClr>
            <a:schemeClr val="accent6">
              <a:lumMod val="75000"/>
            </a:schemeClr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24. 11. 2013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pattFill prst="zigZag">
          <a:fgClr>
            <a:schemeClr val="accent6">
              <a:lumMod val="50000"/>
            </a:schemeClr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24. 11. 2013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535949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930" name="Rectangle 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200">
                <a:latin typeface="Arial" charset="0"/>
                <a:cs typeface="Arial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124931" name="Rectangle 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 Black" panose="020B0A04020102020204" pitchFamily="34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E798A5DF-A385-436D-A0BB-27D49E2F0E35}" type="slidenum">
              <a:rPr lang="cs-CZ" smtClean="0">
                <a:solidFill>
                  <a:srgbClr val="000000"/>
                </a:solidFill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‹#›</a:t>
            </a:fld>
            <a:endParaRPr lang="cs-CZ" smtClean="0">
              <a:solidFill>
                <a:srgbClr val="000000"/>
              </a:solidFill>
              <a:cs typeface="Arial" panose="020B0604020202020204" pitchFamily="34" charset="0"/>
            </a:endParaRPr>
          </a:p>
        </p:txBody>
      </p:sp>
      <p:grpSp>
        <p:nvGrpSpPr>
          <p:cNvPr id="1028" name="Group 4"/>
          <p:cNvGrpSpPr>
            <a:grpSpLocks/>
          </p:cNvGrpSpPr>
          <p:nvPr/>
        </p:nvGrpSpPr>
        <p:grpSpPr bwMode="auto">
          <a:xfrm>
            <a:off x="0" y="0"/>
            <a:ext cx="9144000" cy="546100"/>
            <a:chOff x="0" y="0"/>
            <a:chExt cx="5760" cy="344"/>
          </a:xfrm>
        </p:grpSpPr>
        <p:sp>
          <p:nvSpPr>
            <p:cNvPr id="124933" name="Rectangle 5"/>
            <p:cNvSpPr>
              <a:spLocks noChangeArrowheads="1"/>
            </p:cNvSpPr>
            <p:nvPr/>
          </p:nvSpPr>
          <p:spPr bwMode="auto">
            <a:xfrm>
              <a:off x="0" y="0"/>
              <a:ext cx="180" cy="336"/>
            </a:xfrm>
            <a:prstGeom prst="rect">
              <a:avLst/>
            </a:prstGeom>
            <a:gradFill rotWithShape="0">
              <a:gsLst>
                <a:gs pos="0">
                  <a:schemeClr val="folHlink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 sz="2400">
                <a:solidFill>
                  <a:srgbClr val="000000"/>
                </a:solidFill>
                <a:latin typeface="Times New Roman" pitchFamily="18" charset="0"/>
                <a:cs typeface="Arial" charset="0"/>
              </a:endParaRPr>
            </a:p>
          </p:txBody>
        </p:sp>
        <p:sp>
          <p:nvSpPr>
            <p:cNvPr id="124934" name="Rectangle 6"/>
            <p:cNvSpPr>
              <a:spLocks noChangeArrowheads="1"/>
            </p:cNvSpPr>
            <p:nvPr/>
          </p:nvSpPr>
          <p:spPr bwMode="auto">
            <a:xfrm>
              <a:off x="260" y="85"/>
              <a:ext cx="5500" cy="173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 sz="2400">
                <a:solidFill>
                  <a:srgbClr val="000000"/>
                </a:solidFill>
                <a:latin typeface="Times New Roman" pitchFamily="18" charset="0"/>
                <a:cs typeface="Arial" charset="0"/>
              </a:endParaRPr>
            </a:p>
          </p:txBody>
        </p:sp>
        <p:sp>
          <p:nvSpPr>
            <p:cNvPr id="124935" name="Rectangle 7"/>
            <p:cNvSpPr>
              <a:spLocks noChangeArrowheads="1"/>
            </p:cNvSpPr>
            <p:nvPr/>
          </p:nvSpPr>
          <p:spPr bwMode="auto">
            <a:xfrm>
              <a:off x="258" y="85"/>
              <a:ext cx="87" cy="89"/>
            </a:xfrm>
            <a:prstGeom prst="rect">
              <a:avLst/>
            </a:prstGeom>
            <a:solidFill>
              <a:schemeClr val="folHlink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B2DFFF"/>
                </a:solidFill>
                <a:cs typeface="Arial" charset="0"/>
              </a:endParaRPr>
            </a:p>
          </p:txBody>
        </p:sp>
        <p:sp>
          <p:nvSpPr>
            <p:cNvPr id="124936" name="Rectangle 8"/>
            <p:cNvSpPr>
              <a:spLocks noChangeArrowheads="1"/>
            </p:cNvSpPr>
            <p:nvPr/>
          </p:nvSpPr>
          <p:spPr bwMode="auto">
            <a:xfrm>
              <a:off x="345" y="0"/>
              <a:ext cx="88" cy="87"/>
            </a:xfrm>
            <a:prstGeom prst="rect">
              <a:avLst/>
            </a:prstGeom>
            <a:solidFill>
              <a:schemeClr val="folHlink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B2DFFF"/>
                </a:solidFill>
                <a:cs typeface="Arial" charset="0"/>
              </a:endParaRPr>
            </a:p>
          </p:txBody>
        </p:sp>
        <p:sp>
          <p:nvSpPr>
            <p:cNvPr id="124937" name="Rectangle 9"/>
            <p:cNvSpPr>
              <a:spLocks noChangeArrowheads="1"/>
            </p:cNvSpPr>
            <p:nvPr/>
          </p:nvSpPr>
          <p:spPr bwMode="auto">
            <a:xfrm>
              <a:off x="345" y="85"/>
              <a:ext cx="88" cy="89"/>
            </a:xfrm>
            <a:prstGeom prst="rect">
              <a:avLst/>
            </a:prstGeom>
            <a:solidFill>
              <a:schemeClr val="accent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40AFFF"/>
                </a:solidFill>
                <a:cs typeface="Arial" charset="0"/>
              </a:endParaRPr>
            </a:p>
          </p:txBody>
        </p:sp>
        <p:sp>
          <p:nvSpPr>
            <p:cNvPr id="124938" name="Rectangle 10"/>
            <p:cNvSpPr>
              <a:spLocks noChangeArrowheads="1"/>
            </p:cNvSpPr>
            <p:nvPr/>
          </p:nvSpPr>
          <p:spPr bwMode="auto">
            <a:xfrm>
              <a:off x="173" y="173"/>
              <a:ext cx="86" cy="87"/>
            </a:xfrm>
            <a:prstGeom prst="rect">
              <a:avLst/>
            </a:prstGeom>
            <a:solidFill>
              <a:schemeClr val="folHlink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B2DFFF"/>
                </a:solidFill>
                <a:cs typeface="Arial" charset="0"/>
              </a:endParaRPr>
            </a:p>
          </p:txBody>
        </p:sp>
        <p:sp>
          <p:nvSpPr>
            <p:cNvPr id="124939" name="Rectangle 11"/>
            <p:cNvSpPr>
              <a:spLocks noChangeArrowheads="1"/>
            </p:cNvSpPr>
            <p:nvPr/>
          </p:nvSpPr>
          <p:spPr bwMode="auto">
            <a:xfrm>
              <a:off x="83" y="86"/>
              <a:ext cx="89" cy="87"/>
            </a:xfrm>
            <a:prstGeom prst="rect">
              <a:avLst/>
            </a:prstGeom>
            <a:solidFill>
              <a:schemeClr val="bg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 sz="2400">
                <a:solidFill>
                  <a:srgbClr val="000000"/>
                </a:solidFill>
                <a:latin typeface="Times New Roman" pitchFamily="18" charset="0"/>
                <a:cs typeface="Arial" charset="0"/>
              </a:endParaRPr>
            </a:p>
          </p:txBody>
        </p:sp>
        <p:sp>
          <p:nvSpPr>
            <p:cNvPr id="124940" name="Rectangle 12"/>
            <p:cNvSpPr>
              <a:spLocks noChangeArrowheads="1"/>
            </p:cNvSpPr>
            <p:nvPr/>
          </p:nvSpPr>
          <p:spPr bwMode="auto">
            <a:xfrm>
              <a:off x="258" y="171"/>
              <a:ext cx="87" cy="87"/>
            </a:xfrm>
            <a:prstGeom prst="rect">
              <a:avLst/>
            </a:prstGeom>
            <a:solidFill>
              <a:schemeClr val="accent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40AFFF"/>
                </a:solidFill>
                <a:cs typeface="Arial" charset="0"/>
              </a:endParaRPr>
            </a:p>
          </p:txBody>
        </p:sp>
        <p:sp>
          <p:nvSpPr>
            <p:cNvPr id="124941" name="Rectangle 13"/>
            <p:cNvSpPr>
              <a:spLocks noChangeArrowheads="1"/>
            </p:cNvSpPr>
            <p:nvPr/>
          </p:nvSpPr>
          <p:spPr bwMode="auto">
            <a:xfrm>
              <a:off x="173" y="258"/>
              <a:ext cx="86" cy="86"/>
            </a:xfrm>
            <a:prstGeom prst="rect">
              <a:avLst/>
            </a:prstGeom>
            <a:solidFill>
              <a:schemeClr val="accent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40AFFF"/>
                </a:solidFill>
                <a:cs typeface="Arial" charset="0"/>
              </a:endParaRPr>
            </a:p>
          </p:txBody>
        </p:sp>
      </p:grpSp>
      <p:sp>
        <p:nvSpPr>
          <p:cNvPr id="1029" name="Rectangle 14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457200"/>
            <a:ext cx="8229600" cy="1371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30" name="Rectangle 15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981200"/>
            <a:ext cx="8229600" cy="3886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24944" name="Rectangle 16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  <a:cs typeface="Arial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917F0F0E-FCD2-49BF-8938-E454E341BA6E}" type="datetimeFigureOut">
              <a:rPr lang="cs-CZ">
                <a:solidFill>
                  <a:srgbClr val="000000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24. 11. 2013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745641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675" r:id="rId2"/>
    <p:sldLayoutId id="2147483676" r:id="rId3"/>
    <p:sldLayoutId id="2147483677" r:id="rId4"/>
    <p:sldLayoutId id="2147483678" r:id="rId5"/>
    <p:sldLayoutId id="2147483679" r:id="rId6"/>
    <p:sldLayoutId id="2147483680" r:id="rId7"/>
    <p:sldLayoutId id="2147483681" r:id="rId8"/>
    <p:sldLayoutId id="2147483682" r:id="rId9"/>
    <p:sldLayoutId id="2147483683" r:id="rId10"/>
    <p:sldLayoutId id="2147483684" r:id="rId11"/>
    <p:sldLayoutId id="2147483685" r:id="rId12"/>
    <p:sldLayoutId id="2147483686" r:id="rId13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bg2"/>
        </a:buClr>
        <a:buSzPct val="75000"/>
        <a:buFont typeface="Wingdings" panose="05000000000000000000" pitchFamily="2" charset="2"/>
        <a:buChar char="n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80000"/>
        <a:buFont typeface="Wingdings" panose="05000000000000000000" pitchFamily="2" charset="2"/>
        <a:buChar char="¨"/>
        <a:defRPr sz="2800">
          <a:solidFill>
            <a:schemeClr val="tx1"/>
          </a:solidFill>
          <a:latin typeface="+mn-lt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bg2"/>
        </a:buClr>
        <a:buSzPct val="65000"/>
        <a:buFont typeface="Wingdings" panose="05000000000000000000" pitchFamily="2" charset="2"/>
        <a:buChar char="n"/>
        <a:defRPr sz="2400">
          <a:solidFill>
            <a:schemeClr val="tx1"/>
          </a:solidFill>
          <a:latin typeface="+mn-lt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" panose="05000000000000000000" pitchFamily="2" charset="2"/>
        <a:buChar char="¨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bg2"/>
        </a:buClr>
        <a:buFont typeface="Wingdings" panose="05000000000000000000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http://upload.wikimedia.org/wikipedia/commons/2/2a/Reichsgruendung2.jpg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hyperlink" Target="http://upload.wikimedia.org/wikipedia/commons/2/2a/Reichsgruendung2.jpg" TargetMode="External"/><Relationship Id="rId1" Type="http://schemas.openxmlformats.org/officeDocument/2006/relationships/slideLayout" Target="../slideLayouts/slideLayout2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208" name="Group 40"/>
          <p:cNvGraphicFramePr>
            <a:graphicFrameLocks noGrp="1"/>
          </p:cNvGraphicFramePr>
          <p:nvPr>
            <p:ph/>
            <p:extLst>
              <p:ext uri="{D42A27DB-BD31-4B8C-83A1-F6EECF244321}">
                <p14:modId xmlns:p14="http://schemas.microsoft.com/office/powerpoint/2010/main" val="1764817311"/>
              </p:ext>
            </p:extLst>
          </p:nvPr>
        </p:nvGraphicFramePr>
        <p:xfrm>
          <a:off x="468313" y="1268413"/>
          <a:ext cx="8229600" cy="4080196"/>
        </p:xfrm>
        <a:graphic>
          <a:graphicData uri="http://schemas.openxmlformats.org/drawingml/2006/table">
            <a:tbl>
              <a:tblPr/>
              <a:tblGrid>
                <a:gridCol w="2016125"/>
                <a:gridCol w="6213475"/>
              </a:tblGrid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CZ.1.07/1.5.00/34.0969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4159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Gymnázium Česká a Olympijských nadějí, České Budějovice, Česká 64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materiálu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5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Sjednocení </a:t>
                      </a:r>
                      <a:r>
                        <a:rPr kumimoji="0" lang="cs-CZ" sz="125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Německa</a:t>
                      </a:r>
                      <a:endParaRPr kumimoji="0" lang="cs-CZ" sz="125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5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Mgr. Klára Jarošová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Tematický okruh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5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19.století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5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kvarta/ třetí ročník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tvorby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5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24.11.2013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Anotace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Prezentace slouží jako doprovod k výkladu tématu, popř. opakování na interaktivní tabuli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4524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pokyn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  <a:defRPr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Prezentace je určena k doplnění výkladu popř. opakování na interaktivní tabuli. Řešení úkolů je součástí prezentace. Doporučené paralelní využití atlasu světových dějin.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452438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Pokud není uvedeno jinak, použitý materiál je z vlastních zdrojů autora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7205" name="Picture 46" descr="logo_pruhl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956550" y="260350"/>
            <a:ext cx="857250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Rectangle 45"/>
          <p:cNvSpPr>
            <a:spLocks noChangeArrowheads="1"/>
          </p:cNvSpPr>
          <p:nvPr/>
        </p:nvSpPr>
        <p:spPr bwMode="auto">
          <a:xfrm>
            <a:off x="1979613" y="620713"/>
            <a:ext cx="504031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defRPr/>
            </a:pPr>
            <a:r>
              <a:rPr lang="cs-CZ" b="1" dirty="0">
                <a:solidFill>
                  <a:prstClr val="black"/>
                </a:solidFill>
              </a:rPr>
              <a:t>DIGITÁLNÍ UČEBNÍ MATERIÁL</a:t>
            </a:r>
          </a:p>
        </p:txBody>
      </p:sp>
      <p:pic>
        <p:nvPicPr>
          <p:cNvPr id="7209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63713" y="5229225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5998577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2492896"/>
            <a:ext cx="7772400" cy="1470025"/>
          </a:xfrm>
        </p:spPr>
        <p:txBody>
          <a:bodyPr>
            <a:noAutofit/>
          </a:bodyPr>
          <a:lstStyle/>
          <a:p>
            <a:r>
              <a:rPr lang="cs-CZ" sz="8800" dirty="0" smtClean="0">
                <a:solidFill>
                  <a:schemeClr val="accent6">
                    <a:lumMod val="50000"/>
                  </a:schemeClr>
                </a:solidFill>
                <a:latin typeface="Algerian" panose="04020705040A02060702" pitchFamily="82" charset="0"/>
              </a:rPr>
              <a:t>Sjednocení </a:t>
            </a:r>
            <a:r>
              <a:rPr lang="cs-CZ" sz="8800" dirty="0" err="1" smtClean="0">
                <a:solidFill>
                  <a:schemeClr val="accent6">
                    <a:lumMod val="50000"/>
                  </a:schemeClr>
                </a:solidFill>
                <a:latin typeface="Algerian" panose="04020705040A02060702" pitchFamily="82" charset="0"/>
              </a:rPr>
              <a:t>NĚmecka</a:t>
            </a:r>
            <a:endParaRPr lang="cs-CZ" sz="8800" dirty="0">
              <a:solidFill>
                <a:schemeClr val="accent6">
                  <a:lumMod val="50000"/>
                </a:schemeClr>
              </a:solidFill>
              <a:latin typeface="Algerian" panose="04020705040A02060702" pitchFamily="82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508843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6">
                    <a:lumMod val="50000"/>
                  </a:schemeClr>
                </a:solidFill>
                <a:latin typeface="Algerian" panose="04020705040A02060702" pitchFamily="82" charset="0"/>
              </a:rPr>
              <a:t>VÝZNAMNÉ OSOBNOSTI</a:t>
            </a:r>
            <a:endParaRPr lang="cs-CZ" dirty="0">
              <a:solidFill>
                <a:schemeClr val="accent6">
                  <a:lumMod val="50000"/>
                </a:schemeClr>
              </a:solidFill>
              <a:latin typeface="Algerian" panose="04020705040A02060702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196752"/>
            <a:ext cx="8856984" cy="5661248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Vilém I. Hohenzollern</a:t>
            </a:r>
          </a:p>
          <a:p>
            <a:pPr marL="0" indent="0">
              <a:buNone/>
            </a:pPr>
            <a:r>
              <a:rPr lang="cs-CZ" b="1" dirty="0">
                <a:solidFill>
                  <a:schemeClr val="accent6">
                    <a:lumMod val="50000"/>
                  </a:schemeClr>
                </a:solidFill>
              </a:rPr>
              <a:t>	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- r. 1861 </a:t>
            </a:r>
            <a:r>
              <a:rPr lang="cs-CZ" dirty="0" smtClean="0"/>
              <a:t>nastoupil na 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pruský trůn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- touha po sjednocení Německa, aby se pak 	   stalo nejmocnější evropskou zemí</a:t>
            </a:r>
          </a:p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Otto von Bismarck</a:t>
            </a:r>
          </a:p>
          <a:p>
            <a:pPr marL="0" indent="0">
              <a:buNone/>
            </a:pPr>
            <a:r>
              <a:rPr lang="cs-CZ" b="1" dirty="0">
                <a:solidFill>
                  <a:schemeClr val="accent6">
                    <a:lumMod val="50000"/>
                  </a:schemeClr>
                </a:solidFill>
              </a:rPr>
              <a:t>	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- pruský ministerský předseda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	 „železný kancléř“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- nekompromisní, vše povoleno a 	   	   	  podřízeno cíli sjednotit Německo vojenskou 	  silou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8074280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accent6">
                    <a:lumMod val="50000"/>
                  </a:schemeClr>
                </a:solidFill>
                <a:latin typeface="Algerian" panose="04020705040A02060702" pitchFamily="82" charset="0"/>
              </a:rPr>
              <a:t>Sjednocení „krví a </a:t>
            </a:r>
            <a:r>
              <a:rPr lang="cs-CZ" sz="4000" b="1" dirty="0" smtClean="0">
                <a:solidFill>
                  <a:schemeClr val="accent6">
                    <a:lumMod val="50000"/>
                  </a:schemeClr>
                </a:solidFill>
                <a:latin typeface="Algerian" panose="04020705040A02060702" pitchFamily="82" charset="0"/>
              </a:rPr>
              <a:t>Ž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  <a:latin typeface="Algerian" panose="04020705040A02060702" pitchFamily="82" charset="0"/>
              </a:rPr>
              <a:t>elezem“</a:t>
            </a:r>
            <a:endParaRPr lang="cs-CZ" dirty="0">
              <a:solidFill>
                <a:schemeClr val="accent6">
                  <a:lumMod val="50000"/>
                </a:schemeClr>
              </a:solidFill>
              <a:latin typeface="Algerian" panose="04020705040A02060702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 průběhu let 1864 – 1870 Prusko vyprovokovalo 3 válečné konflikty, které vedly k jeho vítězství </a:t>
            </a:r>
            <a:r>
              <a:rPr lang="cs-CZ" sz="2000" i="1" dirty="0" smtClean="0"/>
              <a:t>S kterými zeměmi to bylo?</a:t>
            </a:r>
          </a:p>
          <a:p>
            <a:pPr marL="457200" indent="-457200">
              <a:buFont typeface="+mj-lt"/>
              <a:buAutoNum type="arabicPeriod"/>
            </a:pPr>
            <a:r>
              <a:rPr lang="cs-CZ" b="1" dirty="0" smtClean="0"/>
              <a:t>proti 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 – </a:t>
            </a:r>
            <a:r>
              <a:rPr lang="cs-CZ" sz="2800" dirty="0" smtClean="0"/>
              <a:t>r. 1864, společně s Rakouskem </a:t>
            </a:r>
          </a:p>
          <a:p>
            <a:pPr marL="0" indent="0">
              <a:buNone/>
            </a:pPr>
            <a:r>
              <a:rPr lang="cs-CZ" sz="2800" dirty="0"/>
              <a:t>	</a:t>
            </a:r>
            <a:r>
              <a:rPr lang="cs-CZ" sz="2800" dirty="0" smtClean="0"/>
              <a:t>→ zisk </a:t>
            </a:r>
            <a:r>
              <a:rPr lang="cs-CZ" sz="2800" dirty="0" smtClean="0">
                <a:solidFill>
                  <a:schemeClr val="accent6">
                    <a:lumMod val="50000"/>
                  </a:schemeClr>
                </a:solidFill>
              </a:rPr>
              <a:t>Holštýnska a </a:t>
            </a:r>
            <a:r>
              <a:rPr lang="cs-CZ" sz="2800" dirty="0" err="1" smtClean="0">
                <a:solidFill>
                  <a:schemeClr val="accent6">
                    <a:lumMod val="50000"/>
                  </a:schemeClr>
                </a:solidFill>
              </a:rPr>
              <a:t>Šlesvicka</a:t>
            </a:r>
            <a:endParaRPr lang="cs-CZ" sz="2800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0" indent="0">
              <a:buNone/>
            </a:pPr>
            <a:r>
              <a:rPr lang="cs-CZ" b="1" dirty="0" smtClean="0"/>
              <a:t>2. </a:t>
            </a:r>
            <a:r>
              <a:rPr lang="cs-CZ" b="1" dirty="0"/>
              <a:t>p</a:t>
            </a:r>
            <a:r>
              <a:rPr lang="cs-CZ" b="1" dirty="0" smtClean="0"/>
              <a:t>roti </a:t>
            </a:r>
          </a:p>
          <a:p>
            <a:pPr marL="0" indent="0">
              <a:buNone/>
            </a:pPr>
            <a:r>
              <a:rPr lang="cs-CZ" b="1" dirty="0" smtClean="0"/>
              <a:t>3. </a:t>
            </a:r>
            <a:r>
              <a:rPr lang="cs-CZ" b="1" dirty="0"/>
              <a:t>p</a:t>
            </a:r>
            <a:r>
              <a:rPr lang="cs-CZ" b="1" dirty="0" smtClean="0"/>
              <a:t>roti </a:t>
            </a:r>
            <a:endParaRPr lang="cs-CZ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1955807" y="3153693"/>
            <a:ext cx="143962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</a:rPr>
              <a:t>Dánsku</a:t>
            </a:r>
            <a:endParaRPr lang="cs-CZ" sz="32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955807" y="4869160"/>
            <a:ext cx="181915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</a:rPr>
              <a:t>Rakousku</a:t>
            </a:r>
            <a:endParaRPr lang="cs-CZ" sz="32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989049" y="5446473"/>
            <a:ext cx="130574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</a:rPr>
              <a:t>Francii</a:t>
            </a:r>
            <a:endParaRPr lang="cs-CZ" sz="3200" b="1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73105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6">
                    <a:lumMod val="50000"/>
                  </a:schemeClr>
                </a:solidFill>
                <a:latin typeface="Algerian" panose="04020705040A02060702" pitchFamily="82" charset="0"/>
              </a:rPr>
              <a:t>Prusko – rakouská válka</a:t>
            </a:r>
            <a:endParaRPr lang="cs-CZ" dirty="0">
              <a:solidFill>
                <a:schemeClr val="accent6">
                  <a:lumMod val="50000"/>
                </a:schemeClr>
              </a:solidFill>
              <a:latin typeface="Algerian" panose="04020705040A02060702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Spojenectví s italským králem Viktorem Emanuelem – bojuje proti Rakousku na severu Itálie</a:t>
            </a:r>
          </a:p>
          <a:p>
            <a:r>
              <a:rPr lang="cs-CZ" dirty="0" smtClean="0"/>
              <a:t>Pruské vojsko třemi proudy do Čech</a:t>
            </a:r>
          </a:p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3.červenec 1866 – bitva u Sadové u Hradce Králové –</a:t>
            </a:r>
            <a:r>
              <a:rPr lang="cs-CZ" dirty="0" smtClean="0"/>
              <a:t> krvavou bitvu vyhrála Pruská armáda</a:t>
            </a:r>
          </a:p>
          <a:p>
            <a:pPr marL="0" indent="0">
              <a:buNone/>
            </a:pPr>
            <a:r>
              <a:rPr lang="cs-CZ" b="1" dirty="0">
                <a:solidFill>
                  <a:schemeClr val="accent6">
                    <a:lumMod val="50000"/>
                  </a:schemeClr>
                </a:solidFill>
              </a:rPr>
              <a:t>	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→ 23.srpna 1866 – Pražský mír </a:t>
            </a:r>
            <a:r>
              <a:rPr lang="cs-CZ" dirty="0" smtClean="0"/>
              <a:t>– Rakousko se vzdalo vedení Německého spolku, ten zaniká a podstoupilo Benátsko Itálii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39325329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6">
                    <a:lumMod val="50000"/>
                  </a:schemeClr>
                </a:solidFill>
                <a:latin typeface="Algerian" panose="04020705040A02060702" pitchFamily="82" charset="0"/>
              </a:rPr>
              <a:t>BITVA U HRADCE KRÁLOVÉ</a:t>
            </a:r>
            <a:endParaRPr lang="cs-CZ" dirty="0">
              <a:solidFill>
                <a:schemeClr val="accent6">
                  <a:lumMod val="50000"/>
                </a:schemeClr>
              </a:solidFill>
              <a:latin typeface="Algerian" panose="04020705040A02060702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507288" cy="5544616"/>
          </a:xfrm>
        </p:spPr>
        <p:txBody>
          <a:bodyPr>
            <a:normAutofit lnSpcReduction="10000"/>
          </a:bodyPr>
          <a:lstStyle/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3. červenec 1866</a:t>
            </a:r>
          </a:p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Rakousko</a:t>
            </a:r>
          </a:p>
          <a:p>
            <a:pPr marL="0" indent="0">
              <a:buNone/>
            </a:pPr>
            <a:r>
              <a:rPr lang="cs-CZ" b="1" dirty="0">
                <a:solidFill>
                  <a:schemeClr val="accent6">
                    <a:lumMod val="50000"/>
                  </a:schemeClr>
                </a:solidFill>
              </a:rPr>
              <a:t>	</a:t>
            </a:r>
            <a:r>
              <a:rPr lang="cs-CZ" sz="2800" dirty="0" smtClean="0"/>
              <a:t>- 215 000 mužů ve zbrani</a:t>
            </a:r>
          </a:p>
          <a:p>
            <a:pPr marL="0" indent="0">
              <a:buNone/>
            </a:pPr>
            <a:r>
              <a:rPr lang="cs-CZ" sz="2800" dirty="0"/>
              <a:t>	</a:t>
            </a:r>
            <a:r>
              <a:rPr lang="cs-CZ" sz="2800" dirty="0" smtClean="0"/>
              <a:t>- zastaralé zbraně </a:t>
            </a:r>
            <a:r>
              <a:rPr lang="cs-CZ" sz="2800" dirty="0" err="1" smtClean="0">
                <a:solidFill>
                  <a:schemeClr val="accent6">
                    <a:lumMod val="50000"/>
                  </a:schemeClr>
                </a:solidFill>
              </a:rPr>
              <a:t>ládovačky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  </a:t>
            </a:r>
            <a:r>
              <a:rPr lang="cs-CZ" sz="2000" i="1" dirty="0" smtClean="0"/>
              <a:t>Jaká byla jejich nevýhoda?</a:t>
            </a:r>
          </a:p>
          <a:p>
            <a:pPr marL="0" indent="0">
              <a:buNone/>
            </a:pPr>
            <a:r>
              <a:rPr lang="cs-CZ" sz="2000" i="1" dirty="0"/>
              <a:t>	</a:t>
            </a:r>
            <a:r>
              <a:rPr lang="cs-CZ" sz="2000" i="1" dirty="0" smtClean="0"/>
              <a:t>	</a:t>
            </a:r>
            <a:r>
              <a:rPr lang="cs-CZ" sz="2800" dirty="0" smtClean="0"/>
              <a:t>Voják musel při jejich nabíjení stát.</a:t>
            </a:r>
          </a:p>
          <a:p>
            <a:pPr marL="0" indent="0">
              <a:buNone/>
            </a:pPr>
            <a:r>
              <a:rPr lang="cs-CZ" sz="2800" dirty="0"/>
              <a:t>	</a:t>
            </a:r>
            <a:r>
              <a:rPr lang="cs-CZ" sz="2800" dirty="0" smtClean="0"/>
              <a:t>- 22 tis. zajato, 21 tis. zabito, zraněno, nezvěstných</a:t>
            </a:r>
          </a:p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Prusko</a:t>
            </a:r>
          </a:p>
          <a:p>
            <a:pPr marL="0" indent="0">
              <a:buNone/>
            </a:pPr>
            <a:r>
              <a:rPr lang="cs-CZ" b="1" dirty="0">
                <a:solidFill>
                  <a:schemeClr val="accent6">
                    <a:lumMod val="50000"/>
                  </a:schemeClr>
                </a:solidFill>
              </a:rPr>
              <a:t>	</a:t>
            </a:r>
            <a:r>
              <a:rPr lang="cs-CZ" dirty="0" smtClean="0"/>
              <a:t>- 220 000 mužů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- moderní zbraně 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jehlovky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- ztratili 9 tisíc mužů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219641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6804" y="2121737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accent6">
                    <a:lumMod val="50000"/>
                  </a:schemeClr>
                </a:solidFill>
                <a:latin typeface="Algerian" panose="04020705040A02060702" pitchFamily="82" charset="0"/>
              </a:rPr>
              <a:t>Prusko – francouzská válka</a:t>
            </a:r>
            <a:endParaRPr lang="cs-CZ" dirty="0">
              <a:solidFill>
                <a:schemeClr val="accent6">
                  <a:lumMod val="50000"/>
                </a:schemeClr>
              </a:solidFill>
              <a:latin typeface="Algerian" panose="04020705040A02060702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476672"/>
            <a:ext cx="8229600" cy="1684784"/>
          </a:xfrm>
        </p:spPr>
        <p:txBody>
          <a:bodyPr/>
          <a:lstStyle/>
          <a:p>
            <a:r>
              <a:rPr lang="cs-CZ" dirty="0" smtClean="0"/>
              <a:t>Vzniká 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Severoněmecký spolek</a:t>
            </a:r>
            <a:r>
              <a:rPr lang="cs-CZ" dirty="0" smtClean="0"/>
              <a:t>, v jehož 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čele stojí Prusko</a:t>
            </a:r>
            <a:r>
              <a:rPr lang="cs-CZ" dirty="0" smtClean="0"/>
              <a:t> – 21 států, povinnost navzájem si vypomoci při vojenském napadení</a:t>
            </a:r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23528" y="3284984"/>
            <a:ext cx="8424936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2800" dirty="0" smtClean="0"/>
              <a:t>Záminka k vyhlášení války  - </a:t>
            </a:r>
            <a:r>
              <a:rPr lang="cs-CZ" sz="2800" b="1" dirty="0" err="1" smtClean="0">
                <a:solidFill>
                  <a:schemeClr val="accent6">
                    <a:lumMod val="50000"/>
                  </a:schemeClr>
                </a:solidFill>
              </a:rPr>
              <a:t>emžská</a:t>
            </a: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 depeše </a:t>
            </a:r>
            <a:r>
              <a:rPr lang="cs-CZ" sz="2800" dirty="0" smtClean="0"/>
              <a:t>– Francie vmanévrovaná kancléřem Bismarckem do vyhlášení války Prusku  </a:t>
            </a: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v červenci 1870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2800" dirty="0" smtClean="0"/>
              <a:t>Prusko vystupuje v roli napadeného</a:t>
            </a:r>
          </a:p>
          <a:p>
            <a:r>
              <a:rPr lang="cs-CZ" sz="2800" dirty="0" smtClean="0"/>
              <a:t>→ porážka francouzské armády u Met, u Sedanu</a:t>
            </a:r>
          </a:p>
          <a:p>
            <a:r>
              <a:rPr lang="cs-CZ" sz="2800" dirty="0" smtClean="0"/>
              <a:t>→Napoleon III. Zajat</a:t>
            </a:r>
          </a:p>
          <a:p>
            <a:r>
              <a:rPr lang="cs-CZ" sz="2800" dirty="0" smtClean="0"/>
              <a:t>→ </a:t>
            </a: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leden 1871 </a:t>
            </a:r>
            <a:r>
              <a:rPr lang="cs-CZ" sz="2800" dirty="0" smtClean="0"/>
              <a:t>– kapitulace Francie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3888282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74638"/>
            <a:ext cx="8964488" cy="1143000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accent6">
                    <a:lumMod val="50000"/>
                  </a:schemeClr>
                </a:solidFill>
                <a:latin typeface="Algerian" panose="04020705040A02060702" pitchFamily="82" charset="0"/>
              </a:rPr>
              <a:t>Vyhlášení </a:t>
            </a:r>
            <a:r>
              <a:rPr lang="cs-CZ" dirty="0" err="1" smtClean="0">
                <a:solidFill>
                  <a:schemeClr val="accent6">
                    <a:lumMod val="50000"/>
                  </a:schemeClr>
                </a:solidFill>
                <a:latin typeface="Algerian" panose="04020705040A02060702" pitchFamily="82" charset="0"/>
              </a:rPr>
              <a:t>NĚmeckého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  <a:latin typeface="Algerian" panose="04020705040A02060702" pitchFamily="82" charset="0"/>
              </a:rPr>
              <a:t> </a:t>
            </a:r>
            <a:r>
              <a:rPr lang="cs-CZ" dirty="0" err="1" smtClean="0">
                <a:solidFill>
                  <a:schemeClr val="accent6">
                    <a:lumMod val="50000"/>
                  </a:schemeClr>
                </a:solidFill>
                <a:latin typeface="Algerian" panose="04020705040A02060702" pitchFamily="82" charset="0"/>
              </a:rPr>
              <a:t>císaŘství</a:t>
            </a:r>
            <a:endParaRPr lang="cs-CZ" dirty="0">
              <a:solidFill>
                <a:schemeClr val="accent6">
                  <a:lumMod val="50000"/>
                </a:schemeClr>
              </a:solidFill>
              <a:latin typeface="Algerian" panose="04020705040A02060702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18. ledna 1871 </a:t>
            </a:r>
            <a:r>
              <a:rPr lang="cs-CZ" dirty="0" smtClean="0"/>
              <a:t>– v sídle francouzských králů </a:t>
            </a:r>
            <a:r>
              <a:rPr lang="cs-CZ" sz="2000" i="1" dirty="0" smtClean="0"/>
              <a:t>(doplň)                                </a:t>
            </a:r>
            <a:r>
              <a:rPr lang="cs-CZ" dirty="0" smtClean="0"/>
              <a:t>vyhlášeno 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Německé císařství</a:t>
            </a:r>
          </a:p>
          <a:p>
            <a:pPr marL="0" indent="0">
              <a:buNone/>
            </a:pPr>
            <a:r>
              <a:rPr lang="cs-CZ" sz="2000" i="1" dirty="0" smtClean="0"/>
              <a:t>Doplň: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cs-CZ" dirty="0" smtClean="0"/>
              <a:t>První německý císař            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cs-CZ" dirty="0" smtClean="0"/>
              <a:t>První německý kancléř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cs-CZ" dirty="0" smtClean="0"/>
              <a:t>Počet spolkových zemí   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22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cs-CZ" dirty="0" smtClean="0"/>
              <a:t>Počet svobodných měst  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3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cs-CZ" dirty="0" smtClean="0"/>
              <a:t>Hlavní město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547664" y="2124144"/>
            <a:ext cx="179209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</a:rPr>
              <a:t>Versailles</a:t>
            </a:r>
            <a:endParaRPr lang="cs-CZ" sz="32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716016" y="2993292"/>
            <a:ext cx="147989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</a:rPr>
              <a:t>Vilém I.</a:t>
            </a:r>
            <a:endParaRPr lang="cs-CZ" sz="32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722238" y="3578067"/>
            <a:ext cx="331610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</a:rPr>
              <a:t>Otto von Bismarck</a:t>
            </a:r>
            <a:endParaRPr lang="cs-CZ" sz="32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339758" y="5373216"/>
            <a:ext cx="118974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</a:rPr>
              <a:t>Berlín</a:t>
            </a:r>
            <a:endParaRPr lang="cs-CZ" sz="3200" b="1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977078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27584" y="620688"/>
            <a:ext cx="7128792" cy="796950"/>
          </a:xfrm>
        </p:spPr>
        <p:txBody>
          <a:bodyPr>
            <a:normAutofit fontScale="90000"/>
          </a:bodyPr>
          <a:lstStyle/>
          <a:p>
            <a:r>
              <a:rPr lang="cs-CZ" sz="3200" dirty="0"/>
              <a:t>Vyhlášení německého </a:t>
            </a:r>
            <a:r>
              <a:rPr lang="cs-CZ" sz="3200" dirty="0" smtClean="0"/>
              <a:t>císařství</a:t>
            </a:r>
            <a:br>
              <a:rPr lang="cs-CZ" sz="3200" dirty="0" smtClean="0"/>
            </a:br>
            <a:r>
              <a:rPr lang="cs-CZ" sz="3200" dirty="0" smtClean="0"/>
              <a:t> </a:t>
            </a:r>
            <a:r>
              <a:rPr lang="cs-CZ" sz="3200" dirty="0"/>
              <a:t>(Anton von Werner, 1877)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85192" y="5589240"/>
            <a:ext cx="8229600" cy="720081"/>
          </a:xfrm>
        </p:spPr>
        <p:txBody>
          <a:bodyPr>
            <a:normAutofit fontScale="55000" lnSpcReduction="20000"/>
          </a:bodyPr>
          <a:lstStyle/>
          <a:p>
            <a:pPr marL="0" indent="0">
              <a:buNone/>
            </a:pPr>
            <a:r>
              <a:rPr lang="cs-CZ" dirty="0" smtClean="0"/>
              <a:t> </a:t>
            </a:r>
            <a:r>
              <a:rPr lang="cs-CZ" dirty="0" smtClean="0">
                <a:hlinkClick r:id="rId2"/>
              </a:rPr>
              <a:t>http</a:t>
            </a:r>
            <a:r>
              <a:rPr lang="cs-CZ" dirty="0">
                <a:hlinkClick r:id="rId2"/>
              </a:rPr>
              <a:t>://</a:t>
            </a:r>
            <a:r>
              <a:rPr lang="cs-CZ" dirty="0" smtClean="0">
                <a:hlinkClick r:id="rId2"/>
              </a:rPr>
              <a:t>upload.wikimedia.org/wikipedia/commons/2/2a/Reichsgruendung2.jpg</a:t>
            </a:r>
            <a:r>
              <a:rPr lang="cs-CZ" dirty="0" smtClean="0"/>
              <a:t> (24.11.2013)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1700808"/>
            <a:ext cx="5184576" cy="3560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6284189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3400" b="1" dirty="0"/>
              <a:t>Zdroje: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z="2000" dirty="0" smtClean="0"/>
              <a:t>HLAVAČKA, Milan. </a:t>
            </a:r>
            <a:r>
              <a:rPr lang="cs-CZ" sz="2000" i="1" dirty="0" smtClean="0"/>
              <a:t>Dějepis pro gymnázia a střední školy</a:t>
            </a:r>
            <a:r>
              <a:rPr lang="cs-CZ" sz="2000" dirty="0" smtClean="0"/>
              <a:t>. 1. vyd. Praha: SPN - pedagogické nakladatelství, 2001, 175 s. ISBN 80-723-5172-9.</a:t>
            </a:r>
          </a:p>
          <a:p>
            <a:r>
              <a:rPr lang="cs-CZ" sz="2000" dirty="0"/>
              <a:t>KOHOUTKOVÁ, Helena a Martina KOMSOVÁ. </a:t>
            </a:r>
            <a:r>
              <a:rPr lang="cs-CZ" sz="2000" i="1" dirty="0"/>
              <a:t>Dějepis na dlani</a:t>
            </a:r>
            <a:r>
              <a:rPr lang="cs-CZ" sz="2000" dirty="0"/>
              <a:t>. 1. vyd. Olomouc: </a:t>
            </a:r>
            <a:r>
              <a:rPr lang="cs-CZ" sz="2000" dirty="0" err="1"/>
              <a:t>Rubico</a:t>
            </a:r>
            <a:r>
              <a:rPr lang="cs-CZ" sz="2000" dirty="0"/>
              <a:t>, 2005, 256 s. Na dlani. ISBN 80-734-6057-2</a:t>
            </a:r>
            <a:r>
              <a:rPr lang="cs-CZ" sz="2000" dirty="0" smtClean="0"/>
              <a:t>.</a:t>
            </a:r>
          </a:p>
          <a:p>
            <a:r>
              <a:rPr lang="cs-CZ" sz="2000">
                <a:hlinkClick r:id="rId2"/>
              </a:rPr>
              <a:t>http://upload.wikimedia.org/wikipedia/commons/2/2a/Reichsgruendung2.jpg</a:t>
            </a:r>
            <a:r>
              <a:rPr lang="cs-CZ" sz="2000"/>
              <a:t> (24.11.2013)</a:t>
            </a:r>
          </a:p>
          <a:p>
            <a:pPr marL="0" indent="0">
              <a:buNone/>
            </a:pPr>
            <a:endParaRPr lang="cs-CZ" sz="2000" dirty="0" smtClean="0"/>
          </a:p>
          <a:p>
            <a:pPr marL="0" lvl="0" indent="0">
              <a:buNone/>
            </a:pPr>
            <a:endParaRPr lang="cs-CZ" kern="1200" dirty="0" smtClean="0">
              <a:solidFill>
                <a:prstClr val="black"/>
              </a:solidFill>
              <a:latin typeface="Calibri"/>
            </a:endParaRPr>
          </a:p>
          <a:p>
            <a:endParaRPr lang="cs-CZ" dirty="0" smtClean="0"/>
          </a:p>
        </p:txBody>
      </p:sp>
      <p:pic>
        <p:nvPicPr>
          <p:cNvPr id="6148" name="Picture 46" descr="logo_pruhl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10412" y="260350"/>
            <a:ext cx="642938" cy="857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0830603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Pixel">
  <a:themeElements>
    <a:clrScheme name="Vlastní 3">
      <a:dk1>
        <a:srgbClr val="000000"/>
      </a:dk1>
      <a:lt1>
        <a:srgbClr val="FFFFFF"/>
      </a:lt1>
      <a:dk2>
        <a:srgbClr val="000000"/>
      </a:dk2>
      <a:lt2>
        <a:srgbClr val="0070C0"/>
      </a:lt2>
      <a:accent1>
        <a:srgbClr val="40AFFF"/>
      </a:accent1>
      <a:accent2>
        <a:srgbClr val="40AFFF"/>
      </a:accent2>
      <a:accent3>
        <a:srgbClr val="FFFFFF"/>
      </a:accent3>
      <a:accent4>
        <a:srgbClr val="000000"/>
      </a:accent4>
      <a:accent5>
        <a:srgbClr val="B2DFFF"/>
      </a:accent5>
      <a:accent6>
        <a:srgbClr val="B2DFFF"/>
      </a:accent6>
      <a:hlink>
        <a:srgbClr val="B2DFFF"/>
      </a:hlink>
      <a:folHlink>
        <a:srgbClr val="B2DFFF"/>
      </a:folHlink>
    </a:clrScheme>
    <a:fontScheme name="Office – klasické 2">
      <a:maj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Pixel 1">
        <a:dk1>
          <a:srgbClr val="0066FF"/>
        </a:dk1>
        <a:lt1>
          <a:srgbClr val="FFFFFF"/>
        </a:lt1>
        <a:dk2>
          <a:srgbClr val="000066"/>
        </a:dk2>
        <a:lt2>
          <a:srgbClr val="FFFFFF"/>
        </a:lt2>
        <a:accent1>
          <a:srgbClr val="6699FF"/>
        </a:accent1>
        <a:accent2>
          <a:srgbClr val="3333FF"/>
        </a:accent2>
        <a:accent3>
          <a:srgbClr val="AAAAB8"/>
        </a:accent3>
        <a:accent4>
          <a:srgbClr val="DADADA"/>
        </a:accent4>
        <a:accent5>
          <a:srgbClr val="B8CAFF"/>
        </a:accent5>
        <a:accent6>
          <a:srgbClr val="2D2DE7"/>
        </a:accent6>
        <a:hlink>
          <a:srgbClr val="FFCC00"/>
        </a:hlink>
        <a:folHlink>
          <a:srgbClr val="0000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2">
        <a:dk1>
          <a:srgbClr val="009999"/>
        </a:dk1>
        <a:lt1>
          <a:srgbClr val="FFFFFF"/>
        </a:lt1>
        <a:dk2>
          <a:srgbClr val="334B49"/>
        </a:dk2>
        <a:lt2>
          <a:srgbClr val="FFFFFF"/>
        </a:lt2>
        <a:accent1>
          <a:srgbClr val="33CCCC"/>
        </a:accent1>
        <a:accent2>
          <a:srgbClr val="008080"/>
        </a:accent2>
        <a:accent3>
          <a:srgbClr val="ADB1B1"/>
        </a:accent3>
        <a:accent4>
          <a:srgbClr val="DADADA"/>
        </a:accent4>
        <a:accent5>
          <a:srgbClr val="ADE2E2"/>
        </a:accent5>
        <a:accent6>
          <a:srgbClr val="007373"/>
        </a:accent6>
        <a:hlink>
          <a:srgbClr val="FFCC00"/>
        </a:hlink>
        <a:folHlink>
          <a:srgbClr val="00666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3">
        <a:dk1>
          <a:srgbClr val="006699"/>
        </a:dk1>
        <a:lt1>
          <a:srgbClr val="FFFFFF"/>
        </a:lt1>
        <a:dk2>
          <a:srgbClr val="333399"/>
        </a:dk2>
        <a:lt2>
          <a:srgbClr val="FFFFFF"/>
        </a:lt2>
        <a:accent1>
          <a:srgbClr val="0099CC"/>
        </a:accent1>
        <a:accent2>
          <a:srgbClr val="0386AF"/>
        </a:accent2>
        <a:accent3>
          <a:srgbClr val="ADADCA"/>
        </a:accent3>
        <a:accent4>
          <a:srgbClr val="DADADA"/>
        </a:accent4>
        <a:accent5>
          <a:srgbClr val="AACAE2"/>
        </a:accent5>
        <a:accent6>
          <a:srgbClr val="02799E"/>
        </a:accent6>
        <a:hlink>
          <a:srgbClr val="FFCC00"/>
        </a:hlink>
        <a:folHlink>
          <a:srgbClr val="6699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4">
        <a:dk1>
          <a:srgbClr val="008080"/>
        </a:dk1>
        <a:lt1>
          <a:srgbClr val="FFFFFF"/>
        </a:lt1>
        <a:dk2>
          <a:srgbClr val="2F978D"/>
        </a:dk2>
        <a:lt2>
          <a:srgbClr val="FFFFFF"/>
        </a:lt2>
        <a:accent1>
          <a:srgbClr val="0099FF"/>
        </a:accent1>
        <a:accent2>
          <a:srgbClr val="009999"/>
        </a:accent2>
        <a:accent3>
          <a:srgbClr val="ADC9C5"/>
        </a:accent3>
        <a:accent4>
          <a:srgbClr val="DADADA"/>
        </a:accent4>
        <a:accent5>
          <a:srgbClr val="AACAFF"/>
        </a:accent5>
        <a:accent6>
          <a:srgbClr val="008A8A"/>
        </a:accent6>
        <a:hlink>
          <a:srgbClr val="FFFFCC"/>
        </a:hlink>
        <a:folHlink>
          <a:srgbClr val="70CAC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5">
        <a:dk1>
          <a:srgbClr val="822504"/>
        </a:dk1>
        <a:lt1>
          <a:srgbClr val="FFFFFF"/>
        </a:lt1>
        <a:dk2>
          <a:srgbClr val="330000"/>
        </a:dk2>
        <a:lt2>
          <a:srgbClr val="FFFFFF"/>
        </a:lt2>
        <a:accent1>
          <a:srgbClr val="FF9900"/>
        </a:accent1>
        <a:accent2>
          <a:srgbClr val="9E2A06"/>
        </a:accent2>
        <a:accent3>
          <a:srgbClr val="ADAAAA"/>
        </a:accent3>
        <a:accent4>
          <a:srgbClr val="DADADA"/>
        </a:accent4>
        <a:accent5>
          <a:srgbClr val="FFCAAA"/>
        </a:accent5>
        <a:accent6>
          <a:srgbClr val="8F2505"/>
        </a:accent6>
        <a:hlink>
          <a:srgbClr val="FF3300"/>
        </a:hlink>
        <a:folHlink>
          <a:srgbClr val="7C0704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6">
        <a:dk1>
          <a:srgbClr val="336600"/>
        </a:dk1>
        <a:lt1>
          <a:srgbClr val="FFFFFF"/>
        </a:lt1>
        <a:dk2>
          <a:srgbClr val="4A7911"/>
        </a:dk2>
        <a:lt2>
          <a:srgbClr val="FFFFFF"/>
        </a:lt2>
        <a:accent1>
          <a:srgbClr val="666633"/>
        </a:accent1>
        <a:accent2>
          <a:srgbClr val="669900"/>
        </a:accent2>
        <a:accent3>
          <a:srgbClr val="B1BEAA"/>
        </a:accent3>
        <a:accent4>
          <a:srgbClr val="DADADA"/>
        </a:accent4>
        <a:accent5>
          <a:srgbClr val="B8B8AD"/>
        </a:accent5>
        <a:accent6>
          <a:srgbClr val="5C8A00"/>
        </a:accent6>
        <a:hlink>
          <a:srgbClr val="FFCC00"/>
        </a:hlink>
        <a:folHlink>
          <a:srgbClr val="99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7">
        <a:dk1>
          <a:srgbClr val="000000"/>
        </a:dk1>
        <a:lt1>
          <a:srgbClr val="FFFFFF"/>
        </a:lt1>
        <a:dk2>
          <a:srgbClr val="000000"/>
        </a:dk2>
        <a:lt2>
          <a:srgbClr val="CC3300"/>
        </a:lt2>
        <a:accent1>
          <a:srgbClr val="FFCC00"/>
        </a:accent1>
        <a:accent2>
          <a:srgbClr val="CC6600"/>
        </a:accent2>
        <a:accent3>
          <a:srgbClr val="FFFFFF"/>
        </a:accent3>
        <a:accent4>
          <a:srgbClr val="000000"/>
        </a:accent4>
        <a:accent5>
          <a:srgbClr val="FFE2AA"/>
        </a:accent5>
        <a:accent6>
          <a:srgbClr val="B95C00"/>
        </a:accent6>
        <a:hlink>
          <a:srgbClr val="663300"/>
        </a:hlink>
        <a:folHlink>
          <a:srgbClr val="CC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8">
        <a:dk1>
          <a:srgbClr val="003300"/>
        </a:dk1>
        <a:lt1>
          <a:srgbClr val="FFFFFF"/>
        </a:lt1>
        <a:dk2>
          <a:srgbClr val="000000"/>
        </a:dk2>
        <a:lt2>
          <a:srgbClr val="336600"/>
        </a:lt2>
        <a:accent1>
          <a:srgbClr val="CCCC00"/>
        </a:accent1>
        <a:accent2>
          <a:srgbClr val="669900"/>
        </a:accent2>
        <a:accent3>
          <a:srgbClr val="FFFFFF"/>
        </a:accent3>
        <a:accent4>
          <a:srgbClr val="002A00"/>
        </a:accent4>
        <a:accent5>
          <a:srgbClr val="E2E2AA"/>
        </a:accent5>
        <a:accent6>
          <a:srgbClr val="5C8A00"/>
        </a:accent6>
        <a:hlink>
          <a:srgbClr val="333300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9">
        <a:dk1>
          <a:srgbClr val="000000"/>
        </a:dk1>
        <a:lt1>
          <a:srgbClr val="FFFFFF"/>
        </a:lt1>
        <a:dk2>
          <a:srgbClr val="000000"/>
        </a:dk2>
        <a:lt2>
          <a:srgbClr val="440044"/>
        </a:lt2>
        <a:accent1>
          <a:srgbClr val="FFCCCC"/>
        </a:accent1>
        <a:accent2>
          <a:srgbClr val="790571"/>
        </a:accent2>
        <a:accent3>
          <a:srgbClr val="FFFFFF"/>
        </a:accent3>
        <a:accent4>
          <a:srgbClr val="000000"/>
        </a:accent4>
        <a:accent5>
          <a:srgbClr val="FFE2E2"/>
        </a:accent5>
        <a:accent6>
          <a:srgbClr val="6D0466"/>
        </a:accent6>
        <a:hlink>
          <a:srgbClr val="993366"/>
        </a:hlink>
        <a:folHlink>
          <a:srgbClr val="9F839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0">
        <a:dk1>
          <a:srgbClr val="000000"/>
        </a:dk1>
        <a:lt1>
          <a:srgbClr val="FFFFFF"/>
        </a:lt1>
        <a:dk2>
          <a:srgbClr val="000000"/>
        </a:dk2>
        <a:lt2>
          <a:srgbClr val="FF9900"/>
        </a:lt2>
        <a:accent1>
          <a:srgbClr val="FFCC99"/>
        </a:accent1>
        <a:accent2>
          <a:srgbClr val="FBA313"/>
        </a:accent2>
        <a:accent3>
          <a:srgbClr val="FFFFFF"/>
        </a:accent3>
        <a:accent4>
          <a:srgbClr val="000000"/>
        </a:accent4>
        <a:accent5>
          <a:srgbClr val="FFE2CA"/>
        </a:accent5>
        <a:accent6>
          <a:srgbClr val="E39310"/>
        </a:accent6>
        <a:hlink>
          <a:srgbClr val="CC3300"/>
        </a:hlink>
        <a:folHlink>
          <a:srgbClr val="FCC66E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1">
        <a:dk1>
          <a:srgbClr val="000000"/>
        </a:dk1>
        <a:lt1>
          <a:srgbClr val="FFFFFF"/>
        </a:lt1>
        <a:dk2>
          <a:srgbClr val="000000"/>
        </a:dk2>
        <a:lt2>
          <a:srgbClr val="779F92"/>
        </a:lt2>
        <a:accent1>
          <a:srgbClr val="33CCCC"/>
        </a:accent1>
        <a:accent2>
          <a:srgbClr val="9DC2D7"/>
        </a:accent2>
        <a:accent3>
          <a:srgbClr val="FFFFFF"/>
        </a:accent3>
        <a:accent4>
          <a:srgbClr val="000000"/>
        </a:accent4>
        <a:accent5>
          <a:srgbClr val="ADE2E2"/>
        </a:accent5>
        <a:accent6>
          <a:srgbClr val="8EB0C3"/>
        </a:accent6>
        <a:hlink>
          <a:srgbClr val="006666"/>
        </a:hlink>
        <a:folHlink>
          <a:srgbClr val="CCCC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2">
        <a:dk1>
          <a:srgbClr val="000000"/>
        </a:dk1>
        <a:lt1>
          <a:srgbClr val="FFFFFF"/>
        </a:lt1>
        <a:dk2>
          <a:srgbClr val="000000"/>
        </a:dk2>
        <a:lt2>
          <a:srgbClr val="00007D"/>
        </a:lt2>
        <a:accent1>
          <a:srgbClr val="9999FF"/>
        </a:accent1>
        <a:accent2>
          <a:srgbClr val="9999CC"/>
        </a:accent2>
        <a:accent3>
          <a:srgbClr val="FFFFFF"/>
        </a:accent3>
        <a:accent4>
          <a:srgbClr val="000000"/>
        </a:accent4>
        <a:accent5>
          <a:srgbClr val="CACAFF"/>
        </a:accent5>
        <a:accent6>
          <a:srgbClr val="8A8AB9"/>
        </a:accent6>
        <a:hlink>
          <a:srgbClr val="666699"/>
        </a:hlink>
        <a:folHlink>
          <a:srgbClr val="CCCCE6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128</TotalTime>
  <Words>307</Words>
  <Application>Microsoft Office PowerPoint</Application>
  <PresentationFormat>Předvádění na obrazovce (4:3)</PresentationFormat>
  <Paragraphs>81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10</vt:i4>
      </vt:variant>
    </vt:vector>
  </HeadingPairs>
  <TitlesOfParts>
    <vt:vector size="13" baseType="lpstr">
      <vt:lpstr>Motiv sady Office</vt:lpstr>
      <vt:lpstr>1_Motiv sady Office</vt:lpstr>
      <vt:lpstr>Pixel</vt:lpstr>
      <vt:lpstr>Prezentace aplikace PowerPoint</vt:lpstr>
      <vt:lpstr>Sjednocení NĚmecka</vt:lpstr>
      <vt:lpstr>VÝZNAMNÉ OSOBNOSTI</vt:lpstr>
      <vt:lpstr>Sjednocení „krví a Železem“</vt:lpstr>
      <vt:lpstr>Prusko – rakouská válka</vt:lpstr>
      <vt:lpstr>BITVA U HRADCE KRÁLOVÉ</vt:lpstr>
      <vt:lpstr>Prusko – francouzská válka</vt:lpstr>
      <vt:lpstr>Vyhlášení NĚmeckého císaŘství</vt:lpstr>
      <vt:lpstr>Vyhlášení německého císařství  (Anton von Werner, 1877)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Sjednocení NĚmecka</dc:title>
  <dc:creator>Klára</dc:creator>
  <cp:lastModifiedBy>Klára</cp:lastModifiedBy>
  <cp:revision>7</cp:revision>
  <dcterms:created xsi:type="dcterms:W3CDTF">2013-11-24T09:26:28Z</dcterms:created>
  <dcterms:modified xsi:type="dcterms:W3CDTF">2013-11-24T11:45:11Z</dcterms:modified>
</cp:coreProperties>
</file>