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65" r:id="rId4"/>
    <p:sldId id="256" r:id="rId5"/>
    <p:sldId id="257" r:id="rId6"/>
    <p:sldId id="258" r:id="rId7"/>
    <p:sldId id="259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6F1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98408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21382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3210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903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8149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0837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9328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8489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5096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5243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1246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19EC6-55B0-4401-B93E-ED2FEF126B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0C409-8A56-4FF3-A9F4-C7DA38AB3B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1394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C42AC-47EA-47FF-9022-DF04C67A3246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B1DF2-D640-42F6-B75E-FE1BABE54D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2439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800A084-4F6B-41E4-BDB0-A4C53E3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788DA-AB59-4C0C-9D6A-E11664BFF7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5787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9AE91C-871D-420B-BC17-5FC225D2CAB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628EA-D1C7-4E12-8E52-696613C50AA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13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248B633-4053-4B63-9D9E-FE083759C7C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800EE-DCE2-44A4-94D6-7734811748A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10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24E128-D83E-47F7-8DB0-B2907868124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ED5AC-7E5F-487A-A99F-F46F2BA8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28846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7CA029-B106-49F6-84FC-F95DE2B11E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F32D5-4465-437D-9063-4E08D26604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5422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588EE0-563A-4222-89AD-422BD345FB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11A05-167A-4960-8497-6B7451F1AF3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4404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9512CF-BD36-44F6-9032-E83A8A5816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489B9-D6A8-4E18-B3FE-2F55A66D75EE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03403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ED69A4-7559-4A16-90D7-C2731EC4FF0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2BBB6-16FE-462E-8D10-43283F5F466D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794806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D123AF-AE64-4B00-895E-D643E63E6A3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DCDE8-A0BD-4FDA-9F99-D1E1563F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57257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51DF62-A980-43D9-B578-7C25E9397C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10758-3389-422A-ACEF-DA6CB0CB37D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03728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CCA6BA-9403-4ECF-B00B-7550D7270A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D213C-279D-4FE3-B6AB-F9CA4CE5801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9780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121F2-AAE0-4C0C-80EA-CE5EA99731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E1A6A-3A87-4371-B5F2-4A7F0C99BC8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4746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horzBrick">
          <a:fgClr>
            <a:srgbClr val="00B0F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6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490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798A5DF-A385-436D-A0BB-27D49E2F0E35}" type="slidenum"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7F0F0E-FCD2-49BF-8938-E454E341BA6E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026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119084919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Průmysl a podnikání v Čechách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24.11.2013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doprovod k výkladu tématu, popř. opakování 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doplnění výkladu popř. opakování na interaktivní tabuli. Řešení úkolů je součástí prezentace.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82453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772400" cy="3960439"/>
          </a:xfrm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0070C0"/>
                </a:solidFill>
                <a:latin typeface="Algerian" panose="04020705040A02060702" pitchFamily="82" charset="0"/>
              </a:rPr>
              <a:t>PRŮMYSL </a:t>
            </a:r>
            <a:br>
              <a:rPr lang="cs-CZ" sz="7200" dirty="0" smtClean="0">
                <a:solidFill>
                  <a:srgbClr val="0070C0"/>
                </a:solidFill>
                <a:latin typeface="Algerian" panose="04020705040A02060702" pitchFamily="82" charset="0"/>
              </a:rPr>
            </a:br>
            <a:r>
              <a:rPr lang="cs-CZ" sz="5400" dirty="0" smtClean="0">
                <a:solidFill>
                  <a:srgbClr val="0070C0"/>
                </a:solidFill>
                <a:latin typeface="Algerian" panose="04020705040A02060702" pitchFamily="82" charset="0"/>
              </a:rPr>
              <a:t>A </a:t>
            </a:r>
            <a:r>
              <a:rPr lang="cs-CZ" sz="7200" dirty="0" smtClean="0">
                <a:solidFill>
                  <a:srgbClr val="0070C0"/>
                </a:solidFill>
                <a:latin typeface="Algerian" panose="04020705040A02060702" pitchFamily="82" charset="0"/>
              </a:rPr>
              <a:t/>
            </a:r>
            <a:br>
              <a:rPr lang="cs-CZ" sz="7200" dirty="0" smtClean="0">
                <a:solidFill>
                  <a:srgbClr val="0070C0"/>
                </a:solidFill>
                <a:latin typeface="Algerian" panose="04020705040A02060702" pitchFamily="82" charset="0"/>
              </a:rPr>
            </a:br>
            <a:r>
              <a:rPr lang="cs-CZ" sz="7200" dirty="0" smtClean="0">
                <a:solidFill>
                  <a:srgbClr val="0070C0"/>
                </a:solidFill>
                <a:latin typeface="Algerian" panose="04020705040A02060702" pitchFamily="82" charset="0"/>
              </a:rPr>
              <a:t>PODNIKÁNÍ </a:t>
            </a:r>
            <a:r>
              <a:rPr lang="cs-CZ" sz="6600" dirty="0" smtClean="0">
                <a:solidFill>
                  <a:srgbClr val="0070C0"/>
                </a:solidFill>
                <a:latin typeface="Algerian" panose="04020705040A02060702" pitchFamily="82" charset="0"/>
              </a:rPr>
              <a:t/>
            </a:r>
            <a:br>
              <a:rPr lang="cs-CZ" sz="6600" dirty="0" smtClean="0">
                <a:solidFill>
                  <a:srgbClr val="0070C0"/>
                </a:solidFill>
                <a:latin typeface="Algerian" panose="04020705040A02060702" pitchFamily="82" charset="0"/>
              </a:rPr>
            </a:br>
            <a:r>
              <a:rPr lang="cs-CZ" sz="4800" dirty="0" smtClean="0">
                <a:solidFill>
                  <a:srgbClr val="0070C0"/>
                </a:solidFill>
                <a:latin typeface="Algerian" panose="04020705040A02060702" pitchFamily="82" charset="0"/>
              </a:rPr>
              <a:t>V </a:t>
            </a:r>
            <a:r>
              <a:rPr lang="cs-CZ" sz="4800" dirty="0">
                <a:solidFill>
                  <a:srgbClr val="0070C0"/>
                </a:solidFill>
                <a:latin typeface="Algerian" panose="04020705040A02060702" pitchFamily="82" charset="0"/>
              </a:rPr>
              <a:t>Č</a:t>
            </a:r>
            <a:r>
              <a:rPr lang="cs-CZ" sz="4800" dirty="0" smtClean="0">
                <a:solidFill>
                  <a:srgbClr val="0070C0"/>
                </a:solidFill>
                <a:latin typeface="Algerian" panose="04020705040A02060702" pitchFamily="82" charset="0"/>
              </a:rPr>
              <a:t>ECHÁCH</a:t>
            </a:r>
            <a:endParaRPr lang="cs-CZ" sz="4800" dirty="0">
              <a:solidFill>
                <a:srgbClr val="0070C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4725144"/>
            <a:ext cx="6400800" cy="175260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6314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očátkem 70.let 19.století dovršena </a:t>
            </a:r>
            <a:r>
              <a:rPr lang="cs-CZ" b="1" dirty="0" smtClean="0">
                <a:solidFill>
                  <a:srgbClr val="0070C0"/>
                </a:solidFill>
              </a:rPr>
              <a:t>industrializace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České země </a:t>
            </a:r>
            <a:r>
              <a:rPr lang="cs-CZ" dirty="0" smtClean="0"/>
              <a:t>jsou </a:t>
            </a:r>
            <a:r>
              <a:rPr lang="cs-CZ" dirty="0" smtClean="0">
                <a:solidFill>
                  <a:srgbClr val="0070C0"/>
                </a:solidFill>
              </a:rPr>
              <a:t>nejprůmyslovější částí </a:t>
            </a:r>
            <a:r>
              <a:rPr lang="cs-CZ" dirty="0" smtClean="0"/>
              <a:t>habsburské monarchie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70C0"/>
                </a:solidFill>
              </a:rPr>
              <a:t>+</a:t>
            </a:r>
            <a:r>
              <a:rPr lang="cs-CZ" dirty="0" smtClean="0"/>
              <a:t> dostatek surovin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70C0"/>
                </a:solidFill>
              </a:rPr>
              <a:t>-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podnikání brzdí </a:t>
            </a:r>
            <a:r>
              <a:rPr lang="cs-CZ" dirty="0" smtClean="0">
                <a:solidFill>
                  <a:srgbClr val="0070C0"/>
                </a:solidFill>
              </a:rPr>
              <a:t>nedostatek kapitálu </a:t>
            </a:r>
            <a:r>
              <a:rPr lang="cs-CZ" dirty="0" smtClean="0"/>
              <a:t>→ vznikají </a:t>
            </a:r>
            <a:r>
              <a:rPr lang="cs-CZ" dirty="0" smtClean="0">
                <a:solidFill>
                  <a:srgbClr val="0070C0"/>
                </a:solidFill>
              </a:rPr>
              <a:t>záložny</a:t>
            </a:r>
            <a:r>
              <a:rPr lang="cs-CZ" dirty="0" smtClean="0"/>
              <a:t> a podniky pracující na družstevní bázi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8566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  <a:latin typeface="Algerian" panose="04020705040A02060702" pitchFamily="82" charset="0"/>
              </a:rPr>
              <a:t>POTRAVINÁŘSKÝ PRŮMYSL</a:t>
            </a:r>
            <a:endParaRPr lang="cs-CZ" dirty="0">
              <a:solidFill>
                <a:srgbClr val="0070C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Navazuje na zemědělství a využívá zde vypěstovaných plodin. </a:t>
            </a:r>
            <a:r>
              <a:rPr lang="cs-CZ" sz="2400" i="1" dirty="0" smtClean="0"/>
              <a:t>Které především to jsou?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obilí</a:t>
            </a:r>
          </a:p>
          <a:p>
            <a:r>
              <a:rPr lang="cs-CZ" dirty="0" smtClean="0"/>
              <a:t>Jaká odvětví potravinářského průmyslu se tedy úspěšně rozvijí?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3" y="2655315"/>
            <a:ext cx="23462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</a:rPr>
              <a:t>cukrová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sz="3200" b="1" dirty="0">
                <a:solidFill>
                  <a:srgbClr val="0070C0"/>
                </a:solidFill>
              </a:rPr>
              <a:t>řepa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2240" y="2664412"/>
            <a:ext cx="121700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</a:rPr>
              <a:t>chmel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437112"/>
            <a:ext cx="23809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pivovarnictví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35403" y="4437111"/>
            <a:ext cx="25993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cukrovarnictví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53038" y="5445224"/>
            <a:ext cx="4579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2060"/>
                </a:solidFill>
              </a:rPr>
              <a:t>a</a:t>
            </a:r>
            <a:r>
              <a:rPr lang="cs-CZ" sz="2800" dirty="0" smtClean="0">
                <a:solidFill>
                  <a:srgbClr val="002060"/>
                </a:solidFill>
              </a:rPr>
              <a:t> také lihovarnictví</a:t>
            </a:r>
            <a:r>
              <a:rPr lang="cs-CZ" sz="2800" dirty="0">
                <a:solidFill>
                  <a:srgbClr val="002060"/>
                </a:solidFill>
              </a:rPr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a olejářství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522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  <a:latin typeface="Algerian" panose="04020705040A02060702" pitchFamily="82" charset="0"/>
              </a:rPr>
              <a:t>cukrovarnictví</a:t>
            </a:r>
            <a:endParaRPr lang="cs-CZ" dirty="0">
              <a:solidFill>
                <a:srgbClr val="0070C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Symbol české podnikavosti, technické a technologické vynalézavosti</a:t>
            </a:r>
          </a:p>
          <a:p>
            <a:r>
              <a:rPr lang="cs-CZ" dirty="0" smtClean="0"/>
              <a:t>Nejrozvinutější průmyslové odvětví u nás</a:t>
            </a:r>
          </a:p>
          <a:p>
            <a:r>
              <a:rPr lang="cs-CZ" dirty="0" smtClean="0"/>
              <a:t>Výhody tohoto průmyslu:</a:t>
            </a:r>
          </a:p>
          <a:p>
            <a:pPr lvl="2">
              <a:buFont typeface="Wingdings" panose="05000000000000000000" pitchFamily="2" charset="2"/>
              <a:buChar char="v"/>
            </a:pPr>
            <a:r>
              <a:rPr lang="cs-CZ" dirty="0" smtClean="0"/>
              <a:t>Levná domácí surovina</a:t>
            </a:r>
          </a:p>
          <a:p>
            <a:pPr lvl="2">
              <a:buFont typeface="Wingdings" panose="05000000000000000000" pitchFamily="2" charset="2"/>
              <a:buChar char="v"/>
            </a:pPr>
            <a:r>
              <a:rPr lang="cs-CZ" dirty="0" smtClean="0"/>
              <a:t>Domácí tepelné zdroje</a:t>
            </a:r>
          </a:p>
          <a:p>
            <a:pPr lvl="2">
              <a:buFont typeface="Wingdings" panose="05000000000000000000" pitchFamily="2" charset="2"/>
              <a:buChar char="v"/>
            </a:pPr>
            <a:r>
              <a:rPr lang="cs-CZ" dirty="0" smtClean="0"/>
              <a:t>Domácí vynálezy, odborníci – nové „</a:t>
            </a:r>
            <a:r>
              <a:rPr lang="cs-CZ" dirty="0" err="1" smtClean="0"/>
              <a:t>české“postupy</a:t>
            </a:r>
            <a:endParaRPr lang="cs-CZ" dirty="0" smtClean="0"/>
          </a:p>
          <a:p>
            <a:pPr lvl="2">
              <a:buFont typeface="Wingdings" panose="05000000000000000000" pitchFamily="2" charset="2"/>
              <a:buChar char="v"/>
            </a:pPr>
            <a:r>
              <a:rPr lang="cs-CZ" dirty="0" smtClean="0"/>
              <a:t>Domácí kapitál</a:t>
            </a:r>
          </a:p>
          <a:p>
            <a:r>
              <a:rPr lang="cs-CZ" dirty="0" smtClean="0"/>
              <a:t>Úspěšně konkuruje dováženému třtinovému cukru a vyváží do ciziny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375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  <a:latin typeface="Algerian" panose="04020705040A02060702" pitchFamily="82" charset="0"/>
              </a:rPr>
              <a:t>Textilní </a:t>
            </a:r>
            <a:r>
              <a:rPr lang="cs-CZ" dirty="0" err="1" smtClean="0">
                <a:solidFill>
                  <a:srgbClr val="0070C0"/>
                </a:solidFill>
                <a:latin typeface="Algerian" panose="04020705040A02060702" pitchFamily="82" charset="0"/>
              </a:rPr>
              <a:t>pr</a:t>
            </a:r>
            <a:r>
              <a:rPr lang="cs-CZ" sz="4000" b="1" dirty="0" err="1" smtClean="0">
                <a:solidFill>
                  <a:srgbClr val="0070C0"/>
                </a:solidFill>
                <a:latin typeface="Algerian" panose="04020705040A02060702" pitchFamily="82" charset="0"/>
              </a:rPr>
              <a:t>Ů</a:t>
            </a:r>
            <a:r>
              <a:rPr lang="cs-CZ" dirty="0" err="1" smtClean="0">
                <a:solidFill>
                  <a:srgbClr val="0070C0"/>
                </a:solidFill>
                <a:latin typeface="Algerian" panose="04020705040A02060702" pitchFamily="82" charset="0"/>
              </a:rPr>
              <a:t>mysl</a:t>
            </a:r>
            <a:endParaRPr lang="cs-CZ" dirty="0">
              <a:solidFill>
                <a:srgbClr val="0070C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Především v pohraničních oblastech s převahou německy mluvícího obyvatelstva</a:t>
            </a:r>
          </a:p>
          <a:p>
            <a:r>
              <a:rPr lang="cs-CZ" dirty="0" smtClean="0"/>
              <a:t>Jaké suroviny zpracovává?</a:t>
            </a:r>
          </a:p>
          <a:p>
            <a:endParaRPr lang="cs-CZ" dirty="0"/>
          </a:p>
          <a:p>
            <a:r>
              <a:rPr lang="cs-CZ" dirty="0" smtClean="0"/>
              <a:t>V pohraničí se uchytila i další průmyslová odvětví a to zejména </a:t>
            </a:r>
            <a:r>
              <a:rPr lang="cs-CZ" sz="2000" i="1" dirty="0" smtClean="0"/>
              <a:t>(doplň)</a:t>
            </a:r>
            <a:endParaRPr lang="cs-CZ" sz="20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2708920"/>
            <a:ext cx="712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len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7113" y="3293695"/>
            <a:ext cx="38742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0070C0"/>
                </a:solidFill>
              </a:rPr>
              <a:t>p</a:t>
            </a:r>
            <a:r>
              <a:rPr lang="cs-CZ" sz="3200" dirty="0" smtClean="0">
                <a:solidFill>
                  <a:srgbClr val="0070C0"/>
                </a:solidFill>
              </a:rPr>
              <a:t>ozději i vlnu a bavlnu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5157192"/>
            <a:ext cx="15856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sklářství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5157192"/>
            <a:ext cx="35772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a keramický průmysl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355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Algerian" panose="04020705040A02060702" pitchFamily="82" charset="0"/>
              </a:rPr>
              <a:t>TĚŽKÝ A ZPRACOVATELSKÝ PRŮMYSL</a:t>
            </a:r>
            <a:endParaRPr lang="cs-CZ" dirty="0">
              <a:solidFill>
                <a:srgbClr val="0070C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elká průmyslová centra vznikají v okolí nalezišť klíčové suroviny. </a:t>
            </a:r>
            <a:r>
              <a:rPr lang="cs-CZ" sz="2400" i="1" dirty="0" smtClean="0"/>
              <a:t>Jaké?</a:t>
            </a:r>
          </a:p>
          <a:p>
            <a:endParaRPr lang="cs-CZ" sz="2400" i="1" dirty="0"/>
          </a:p>
          <a:p>
            <a:r>
              <a:rPr lang="cs-CZ" dirty="0" smtClean="0"/>
              <a:t>Ve kterých městech se tedy </a:t>
            </a:r>
            <a:r>
              <a:rPr lang="cs-CZ" dirty="0" err="1" smtClean="0"/>
              <a:t>předvším</a:t>
            </a:r>
            <a:r>
              <a:rPr lang="cs-CZ" dirty="0" smtClean="0"/>
              <a:t> koncentruje strojírenský a chemický průmysl?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84168" y="2348880"/>
            <a:ext cx="10967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UHLÍ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4437112"/>
            <a:ext cx="16369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KLADNO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92962" y="4437112"/>
            <a:ext cx="17824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OSTRAVA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13950" y="5301208"/>
            <a:ext cx="6775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ale i  BRNO a PLZEŇ, ÚSTÍ N.L., TEPLICE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495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Algerian" panose="04020705040A02060702" pitchFamily="82" charset="0"/>
              </a:rPr>
              <a:t>ŽELEZNICE</a:t>
            </a:r>
            <a:endParaRPr lang="cs-CZ" dirty="0">
              <a:solidFill>
                <a:schemeClr val="tx2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Nejstarší parostrojní železniční trať u nás byla postavena mezi </a:t>
            </a:r>
            <a:r>
              <a:rPr lang="cs-CZ" sz="2000" i="1" dirty="0" smtClean="0"/>
              <a:t>(tipněte si)   </a:t>
            </a:r>
            <a:r>
              <a:rPr lang="cs-CZ" dirty="0" smtClean="0"/>
              <a:t>  </a:t>
            </a:r>
            <a:r>
              <a:rPr lang="cs-CZ" sz="2000" i="1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Následovaly další: </a:t>
            </a:r>
            <a:r>
              <a:rPr lang="cs-CZ" sz="2800" dirty="0" smtClean="0"/>
              <a:t>Olomouc-Praha, Brno – Česká Třebová, Ústí </a:t>
            </a:r>
            <a:r>
              <a:rPr lang="cs-CZ" sz="2800" dirty="0" err="1" smtClean="0"/>
              <a:t>n.L.</a:t>
            </a:r>
            <a:r>
              <a:rPr lang="cs-CZ" sz="2800" dirty="0" smtClean="0"/>
              <a:t> – Teplice, Liberec- Pardubice, Plzeň - Cheb atd.</a:t>
            </a:r>
          </a:p>
          <a:p>
            <a:r>
              <a:rPr lang="cs-CZ" sz="2800" dirty="0" smtClean="0"/>
              <a:t>Levná a rychlá přeprava zboží →vytvoření společného trhu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2564904"/>
            <a:ext cx="5955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Vídní, Brnem a Ostravou (1839-47)</a:t>
            </a:r>
            <a:endParaRPr lang="cs-CZ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5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76664"/>
          </a:xfrm>
        </p:spPr>
        <p:txBody>
          <a:bodyPr>
            <a:normAutofit/>
          </a:bodyPr>
          <a:lstStyle/>
          <a:p>
            <a:r>
              <a:rPr lang="cs-CZ" dirty="0" smtClean="0"/>
              <a:t>Pro podnikání v Čechách mělo klíčový význam i </a:t>
            </a:r>
            <a:r>
              <a:rPr lang="cs-CZ" dirty="0" smtClean="0">
                <a:solidFill>
                  <a:srgbClr val="0070C0"/>
                </a:solidFill>
              </a:rPr>
              <a:t>splavnění Labe</a:t>
            </a:r>
          </a:p>
          <a:p>
            <a:r>
              <a:rPr lang="cs-CZ" dirty="0" smtClean="0"/>
              <a:t>1873 – hospodářská krize → prověření životaschopnosti podniků</a:t>
            </a:r>
          </a:p>
          <a:p>
            <a:r>
              <a:rPr lang="cs-CZ" dirty="0" smtClean="0"/>
              <a:t>Vznikají vzájemné dohody mezi podniky se snahou omezit konkurenci – </a:t>
            </a:r>
            <a:r>
              <a:rPr lang="cs-CZ" b="1" dirty="0" smtClean="0">
                <a:solidFill>
                  <a:schemeClr val="tx2"/>
                </a:solidFill>
              </a:rPr>
              <a:t>KARTELY</a:t>
            </a:r>
          </a:p>
          <a:p>
            <a:r>
              <a:rPr lang="cs-CZ" dirty="0" smtClean="0"/>
              <a:t>silné podniky ovládající své odvětví a diktující ceny - </a:t>
            </a:r>
            <a:r>
              <a:rPr lang="cs-CZ" b="1" dirty="0" smtClean="0">
                <a:solidFill>
                  <a:srgbClr val="002060"/>
                </a:solidFill>
              </a:rPr>
              <a:t>MONOPOLY</a:t>
            </a:r>
          </a:p>
          <a:p>
            <a:r>
              <a:rPr lang="cs-CZ" dirty="0" smtClean="0"/>
              <a:t>Podnikání náročné na kapitál →do podnikání vstupují i </a:t>
            </a:r>
            <a:r>
              <a:rPr lang="cs-CZ" b="1" dirty="0" smtClean="0">
                <a:solidFill>
                  <a:srgbClr val="002060"/>
                </a:solidFill>
              </a:rPr>
              <a:t>banky</a:t>
            </a:r>
            <a:r>
              <a:rPr lang="cs-CZ" dirty="0" smtClean="0"/>
              <a:t> a vznikají </a:t>
            </a:r>
            <a:r>
              <a:rPr lang="cs-CZ" b="1" dirty="0" smtClean="0">
                <a:solidFill>
                  <a:srgbClr val="002060"/>
                </a:solidFill>
              </a:rPr>
              <a:t>akciové společnosti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970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dirty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HLAVAČKA, Milan. </a:t>
            </a:r>
            <a:r>
              <a:rPr lang="cs-CZ" sz="2000" i="1" dirty="0" smtClean="0"/>
              <a:t>Dějepis pro gymnázia a střední školy</a:t>
            </a:r>
            <a:r>
              <a:rPr lang="cs-CZ" sz="2000" dirty="0" smtClean="0"/>
              <a:t>. 1. vyd. Praha: SPN - pedagogické nakladatelství, 2001, 175 s. ISBN 80-723-5172-9.</a:t>
            </a:r>
          </a:p>
          <a:p>
            <a:r>
              <a:rPr lang="cs-CZ" sz="2000" dirty="0"/>
              <a:t>KOHOUTKOVÁ, Helena a Martina KOMSOVÁ. </a:t>
            </a:r>
            <a:r>
              <a:rPr lang="cs-CZ" sz="2000" i="1" dirty="0"/>
              <a:t>Dějepis na dlani</a:t>
            </a:r>
            <a:r>
              <a:rPr lang="cs-CZ" sz="2000" dirty="0"/>
              <a:t>. 1. vyd. Olomouc: </a:t>
            </a:r>
            <a:r>
              <a:rPr lang="cs-CZ" sz="2000" dirty="0" err="1"/>
              <a:t>Rubico</a:t>
            </a:r>
            <a:r>
              <a:rPr lang="cs-CZ" sz="2000" dirty="0"/>
              <a:t>, 2005, 256 s. Na dlani. ISBN 80-734-6057-2</a:t>
            </a:r>
            <a:r>
              <a:rPr lang="cs-CZ" sz="2000" dirty="0" smtClean="0"/>
              <a:t>.</a:t>
            </a:r>
          </a:p>
          <a:p>
            <a:r>
              <a:rPr lang="cs-CZ" sz="2000" i="1" dirty="0"/>
              <a:t>Dějiny zemí Koruny české</a:t>
            </a:r>
            <a:r>
              <a:rPr lang="cs-CZ" sz="2000" dirty="0"/>
              <a:t>. 3. vyd. Praha: Paseka, 1993, 328 s. </a:t>
            </a:r>
            <a:r>
              <a:rPr lang="cs-CZ" sz="2000"/>
              <a:t>ISBN 80-718-5007-1.</a:t>
            </a:r>
            <a:endParaRPr lang="cs-CZ" sz="2000" dirty="0" smtClean="0"/>
          </a:p>
          <a:p>
            <a:endParaRPr lang="cs-CZ" sz="2000" dirty="0" smtClean="0"/>
          </a:p>
          <a:p>
            <a:pPr marL="0" lvl="0" indent="0">
              <a:buNone/>
            </a:pPr>
            <a:endParaRPr lang="cs-CZ" kern="1200" dirty="0" smtClean="0">
              <a:solidFill>
                <a:prstClr val="black"/>
              </a:solidFill>
              <a:latin typeface="Calibri"/>
            </a:endParaRP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412" y="260350"/>
            <a:ext cx="64293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457200" y="3479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5592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390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sady Office</vt:lpstr>
      <vt:lpstr>1_Motiv sady Office</vt:lpstr>
      <vt:lpstr>Pixel</vt:lpstr>
      <vt:lpstr>Prezentace aplikace PowerPoint</vt:lpstr>
      <vt:lpstr>PRŮMYSL  A  PODNIKÁNÍ  V ČECHÁCH</vt:lpstr>
      <vt:lpstr>Prezentace aplikace PowerPoint</vt:lpstr>
      <vt:lpstr>POTRAVINÁŘSKÝ PRŮMYSL</vt:lpstr>
      <vt:lpstr>cukrovarnictví</vt:lpstr>
      <vt:lpstr>Textilní prŮmysl</vt:lpstr>
      <vt:lpstr>TĚŽKÝ A ZPRACOVATELSKÝ PRŮMYSL</vt:lpstr>
      <vt:lpstr>ŽELEZNICE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PRŮMYSL  A  PODNIKÁNÍ  V ČECHÁCH</dc:title>
  <dc:creator>Klára</dc:creator>
  <cp:lastModifiedBy>Klára</cp:lastModifiedBy>
  <cp:revision>9</cp:revision>
  <dcterms:created xsi:type="dcterms:W3CDTF">2013-11-24T11:49:01Z</dcterms:created>
  <dcterms:modified xsi:type="dcterms:W3CDTF">2013-11-24T13:14:10Z</dcterms:modified>
</cp:coreProperties>
</file>