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4532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5774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1953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822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1335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89567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3372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2942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2284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6543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6118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1031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3220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8836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1492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5892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8164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812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0002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11527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5931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48325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83501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1977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876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6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008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996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674340011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Japonsko v 19.století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25.11.2013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doprovod k výkladu tématu, popř. opakování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doplnění výkladu popř. opakování na interaktivní tabuli. Řešení úkolů je součástí prezentace. Doporučené paralelní využití atlasu světových dějin.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8380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420888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  <a:t>JAPONSKO </a:t>
            </a:r>
            <a:br>
              <a:rPr lang="cs-CZ" sz="8800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</a:br>
            <a:r>
              <a:rPr lang="cs-CZ" sz="8800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  <a:t>V </a:t>
            </a:r>
            <a:br>
              <a:rPr lang="cs-CZ" sz="8800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</a:br>
            <a:r>
              <a:rPr lang="cs-CZ" sz="8800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  <a:t>19.STOLETÍ</a:t>
            </a:r>
            <a:endParaRPr lang="cs-CZ" sz="8800" b="1" dirty="0">
              <a:solidFill>
                <a:srgbClr val="FF000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13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  <a:t>JAPONSKÉ TERMÍNY</a:t>
            </a:r>
            <a:endParaRPr lang="cs-CZ" b="1" dirty="0">
              <a:solidFill>
                <a:srgbClr val="FF000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přiřaďte následující termíny k definicím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MIKÁDO		   ŠÓGUN	  	  SAMURAJ	</a:t>
            </a:r>
          </a:p>
          <a:p>
            <a:endParaRPr lang="cs-CZ" dirty="0" smtClean="0"/>
          </a:p>
          <a:p>
            <a:r>
              <a:rPr lang="cs-CZ" dirty="0" smtClean="0"/>
              <a:t>Vojenská šlechta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Japonský císař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Nejdůležitější státní úředník, příslušník vysoké vojenské šlechty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4077072"/>
            <a:ext cx="16610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MIKÁDO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5661248"/>
            <a:ext cx="1455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ŠÓGUN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16820" y="3068960"/>
            <a:ext cx="18700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SAMURAJ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14238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  <a:t>Japonsko se otevírá</a:t>
            </a:r>
            <a:endParaRPr lang="cs-CZ" b="1" dirty="0">
              <a:solidFill>
                <a:srgbClr val="FF000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506916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o staletí bylo Japonsko pro ostatní svět uzavřenou neznámou zemí</a:t>
            </a:r>
          </a:p>
          <a:p>
            <a:r>
              <a:rPr lang="cs-CZ" dirty="0"/>
              <a:t>m</a:t>
            </a:r>
            <a:r>
              <a:rPr lang="cs-CZ" dirty="0" smtClean="0"/>
              <a:t>yšlenkové proudy </a:t>
            </a:r>
            <a:r>
              <a:rPr lang="cs-CZ" sz="2800" dirty="0" smtClean="0"/>
              <a:t>(např. původně indický nábožensko-filozofický systém </a:t>
            </a:r>
            <a:r>
              <a:rPr lang="cs-CZ" sz="2000" i="1" dirty="0" smtClean="0"/>
              <a:t>(doplňte název)                                  </a:t>
            </a:r>
            <a:r>
              <a:rPr lang="cs-CZ" sz="2800" dirty="0" smtClean="0"/>
              <a:t>) </a:t>
            </a:r>
            <a:r>
              <a:rPr lang="cs-CZ" dirty="0" smtClean="0"/>
              <a:t>a kulturní vlivy přijímá pouze z dvou nejbližších zemí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400" i="1" dirty="0" smtClean="0"/>
              <a:t>Kterých?</a:t>
            </a:r>
          </a:p>
          <a:p>
            <a:pPr marL="0" indent="0">
              <a:buNone/>
            </a:pPr>
            <a:endParaRPr lang="cs-CZ" sz="2400" i="1" dirty="0" smtClean="0"/>
          </a:p>
          <a:p>
            <a:r>
              <a:rPr lang="cs-CZ" dirty="0"/>
              <a:t>c</a:t>
            </a:r>
            <a:r>
              <a:rPr lang="cs-CZ" dirty="0" smtClean="0"/>
              <a:t>ísař, zvaný </a:t>
            </a:r>
            <a:r>
              <a:rPr lang="cs-CZ" sz="2400" i="1" dirty="0" smtClean="0"/>
              <a:t>(doplňte)                     </a:t>
            </a:r>
            <a:r>
              <a:rPr lang="cs-CZ" dirty="0" smtClean="0"/>
              <a:t>se neobjevoval na veřejnosti a zcela podléhal vojenské šlechtě   </a:t>
            </a:r>
          </a:p>
          <a:p>
            <a:r>
              <a:rPr lang="cs-CZ" dirty="0"/>
              <a:t>n</a:t>
            </a:r>
            <a:r>
              <a:rPr lang="cs-CZ" dirty="0" smtClean="0"/>
              <a:t>ejvyšší moc je od 17.století v rukou </a:t>
            </a:r>
            <a:r>
              <a:rPr lang="cs-CZ" b="1" dirty="0" smtClean="0">
                <a:solidFill>
                  <a:srgbClr val="FF0000"/>
                </a:solidFill>
              </a:rPr>
              <a:t>šóguna 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8224" y="2996952"/>
            <a:ext cx="2004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buddhismus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08695" y="4098048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Čína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7" y="4108865"/>
            <a:ext cx="11737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Korea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07904" y="4869160"/>
            <a:ext cx="14540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mikádo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788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dirty="0" smtClean="0"/>
              <a:t>V r. 1853 – 3 válečné lodě USA admirála </a:t>
            </a:r>
            <a:r>
              <a:rPr lang="cs-CZ" b="1" dirty="0" err="1" smtClean="0">
                <a:solidFill>
                  <a:srgbClr val="FF0000"/>
                </a:solidFill>
              </a:rPr>
              <a:t>Perryho</a:t>
            </a:r>
            <a:r>
              <a:rPr lang="cs-CZ" dirty="0" smtClean="0"/>
              <a:t> směřují k Japonsku s cílem navázat obchodní styky a otevřít </a:t>
            </a:r>
            <a:r>
              <a:rPr lang="cs-CZ" dirty="0"/>
              <a:t>A</a:t>
            </a:r>
            <a:r>
              <a:rPr lang="cs-CZ" dirty="0" smtClean="0"/>
              <a:t>meričanům japonské přístavy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→</a:t>
            </a:r>
            <a:r>
              <a:rPr lang="cs-CZ" b="1" dirty="0" smtClean="0">
                <a:solidFill>
                  <a:srgbClr val="FF0000"/>
                </a:solidFill>
                <a:latin typeface="Calibri"/>
              </a:rPr>
              <a:t>1854 – japonsko-americká smlouva </a:t>
            </a:r>
            <a:r>
              <a:rPr lang="cs-CZ" dirty="0" smtClean="0">
                <a:latin typeface="Calibri"/>
              </a:rPr>
              <a:t>→ Japonsko se otvírá nejen USA, ale i dalším zemím - Rusko, Británie, Francie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- Zřizování obchodních konzulátů a pronajímání území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76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  <a:t>NOVÉ JAPONSKO</a:t>
            </a:r>
            <a:endParaRPr lang="cs-CZ" b="1" dirty="0">
              <a:solidFill>
                <a:srgbClr val="FF000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1858 – 1868 občanská válka </a:t>
            </a:r>
            <a:r>
              <a:rPr lang="cs-CZ" dirty="0" smtClean="0"/>
              <a:t>způsobená vpádem Američanů a Evropanů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→ pád moci nejvyšších úředníků </a:t>
            </a:r>
            <a:r>
              <a:rPr lang="cs-CZ" sz="2400" i="1" dirty="0" smtClean="0">
                <a:latin typeface="Calibri"/>
              </a:rPr>
              <a:t>(doplň)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→vysvobození císaře ze zajetí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→</a:t>
            </a:r>
            <a:r>
              <a:rPr lang="cs-CZ" dirty="0" smtClean="0">
                <a:solidFill>
                  <a:srgbClr val="FF0000"/>
                </a:solidFill>
                <a:latin typeface="Calibri"/>
              </a:rPr>
              <a:t>zavádění evropské kultury a zvyklostí</a:t>
            </a:r>
            <a:r>
              <a:rPr lang="cs-CZ" dirty="0" smtClean="0">
                <a:latin typeface="Calibri"/>
              </a:rPr>
              <a:t> </a:t>
            </a:r>
          </a:p>
          <a:p>
            <a:pPr marL="0" indent="0">
              <a:buNone/>
            </a:pPr>
            <a:r>
              <a:rPr lang="cs-CZ" dirty="0">
                <a:latin typeface="Calibri"/>
              </a:rPr>
              <a:t>	</a:t>
            </a:r>
            <a:r>
              <a:rPr lang="cs-CZ" dirty="0" smtClean="0">
                <a:latin typeface="Calibri"/>
              </a:rPr>
              <a:t>= westernizace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- hygiena (zubní kartáčky, léky), gregoriánský kalendář, poštovní služby, metrický systém, odívání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2564904"/>
            <a:ext cx="1422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šógunů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314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Od r. 1868 období </a:t>
            </a:r>
            <a:r>
              <a:rPr lang="cs-CZ" b="1" dirty="0" err="1" smtClean="0">
                <a:solidFill>
                  <a:srgbClr val="FF0000"/>
                </a:solidFill>
              </a:rPr>
              <a:t>Meidži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období reforem</a:t>
            </a:r>
          </a:p>
          <a:p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rušena</a:t>
            </a:r>
            <a:r>
              <a:rPr lang="cs-CZ" dirty="0" smtClean="0"/>
              <a:t> vojenská šlechta, </a:t>
            </a:r>
            <a:r>
              <a:rPr lang="cs-CZ" dirty="0" smtClean="0">
                <a:solidFill>
                  <a:srgbClr val="FF0000"/>
                </a:solidFill>
              </a:rPr>
              <a:t>třída samurajů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→Evropany cvičená armáda</a:t>
            </a:r>
          </a:p>
          <a:p>
            <a:r>
              <a:rPr lang="cs-CZ" dirty="0">
                <a:latin typeface="Calibri"/>
              </a:rPr>
              <a:t>r</a:t>
            </a:r>
            <a:r>
              <a:rPr lang="cs-CZ" dirty="0" smtClean="0">
                <a:latin typeface="Calibri"/>
              </a:rPr>
              <a:t>ozvoj hornictví a průmyslu → od 90.let soběstačnost ve výrobě železa a oceli</a:t>
            </a:r>
          </a:p>
          <a:p>
            <a:r>
              <a:rPr lang="cs-CZ" dirty="0">
                <a:latin typeface="Calibri"/>
              </a:rPr>
              <a:t>v</a:t>
            </a:r>
            <a:r>
              <a:rPr lang="cs-CZ" dirty="0" smtClean="0">
                <a:latin typeface="Calibri"/>
              </a:rPr>
              <a:t>znik bank</a:t>
            </a:r>
          </a:p>
          <a:p>
            <a:r>
              <a:rPr lang="cs-CZ" dirty="0">
                <a:latin typeface="Calibri"/>
              </a:rPr>
              <a:t>r</a:t>
            </a:r>
            <a:r>
              <a:rPr lang="cs-CZ" dirty="0" smtClean="0">
                <a:latin typeface="Calibri"/>
              </a:rPr>
              <a:t>.1872 – první železnice – Tokio-Jokohama</a:t>
            </a:r>
          </a:p>
          <a:p>
            <a:r>
              <a:rPr lang="cs-CZ" b="1" dirty="0">
                <a:solidFill>
                  <a:srgbClr val="FF0000"/>
                </a:solidFill>
                <a:latin typeface="Calibri"/>
              </a:rPr>
              <a:t>r</a:t>
            </a:r>
            <a:r>
              <a:rPr lang="cs-CZ" b="1" dirty="0" smtClean="0">
                <a:solidFill>
                  <a:srgbClr val="FF0000"/>
                </a:solidFill>
                <a:latin typeface="Calibri"/>
              </a:rPr>
              <a:t>.1889</a:t>
            </a:r>
            <a:r>
              <a:rPr lang="cs-CZ" dirty="0" smtClean="0">
                <a:latin typeface="Calibri"/>
              </a:rPr>
              <a:t> – Japonsko </a:t>
            </a:r>
            <a:r>
              <a:rPr lang="cs-CZ" b="1" dirty="0" smtClean="0">
                <a:solidFill>
                  <a:srgbClr val="FF0000"/>
                </a:solidFill>
                <a:latin typeface="Calibri"/>
              </a:rPr>
              <a:t>konstituční monarchií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445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525963"/>
          </a:xfrm>
        </p:spPr>
        <p:txBody>
          <a:bodyPr/>
          <a:lstStyle/>
          <a:p>
            <a:r>
              <a:rPr lang="cs-CZ" dirty="0" smtClean="0"/>
              <a:t>Kapitalistické podnikání do Japonska nepřineslo jen pozitiva. </a:t>
            </a:r>
            <a:r>
              <a:rPr lang="cs-CZ" sz="2400" i="1" dirty="0" smtClean="0"/>
              <a:t>Uveď příklady negativních dopadů kapitalismu.</a:t>
            </a:r>
          </a:p>
          <a:p>
            <a:pPr marL="0" indent="0">
              <a:buNone/>
            </a:pPr>
            <a:endParaRPr lang="cs-CZ" sz="24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09056" y="2708920"/>
            <a:ext cx="497527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Např.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3200" dirty="0" smtClean="0">
                <a:solidFill>
                  <a:srgbClr val="FF0000"/>
                </a:solidFill>
              </a:rPr>
              <a:t>Odbytová krize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3200" dirty="0" smtClean="0">
                <a:solidFill>
                  <a:srgbClr val="FF0000"/>
                </a:solidFill>
              </a:rPr>
              <a:t>Nezaměstnanost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3200" dirty="0" smtClean="0">
                <a:solidFill>
                  <a:srgbClr val="FF0000"/>
                </a:solidFill>
              </a:rPr>
              <a:t>Stávky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3200" dirty="0" smtClean="0">
                <a:solidFill>
                  <a:srgbClr val="FF0000"/>
                </a:solidFill>
              </a:rPr>
              <a:t>Hromadné vystěhovalectví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05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  <a:t>Opakování</a:t>
            </a:r>
            <a:endParaRPr lang="cs-CZ" b="1" dirty="0">
              <a:solidFill>
                <a:srgbClr val="FF000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kterých dvou zemí přijímalo Japonsko dlouhá staletí kulturní vlivy?</a:t>
            </a:r>
          </a:p>
          <a:p>
            <a:r>
              <a:rPr lang="cs-CZ" dirty="0" smtClean="0"/>
              <a:t>Jak nazýváme období reforem v Japonsku 19.st.?</a:t>
            </a:r>
          </a:p>
          <a:p>
            <a:r>
              <a:rPr lang="cs-CZ" dirty="0" smtClean="0"/>
              <a:t>Jakým pojmem se označuje příliv nových západních vlivů?</a:t>
            </a:r>
          </a:p>
          <a:p>
            <a:r>
              <a:rPr lang="cs-CZ" dirty="0" smtClean="0"/>
              <a:t>Jaká forma státního zřízení byla nakonec v Japonsku 19.st. </a:t>
            </a:r>
            <a:r>
              <a:rPr lang="cs-CZ" dirty="0"/>
              <a:t>z</a:t>
            </a:r>
            <a:r>
              <a:rPr lang="cs-CZ" dirty="0" smtClean="0"/>
              <a:t>avedena?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2060848"/>
            <a:ext cx="22557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Čína a Korea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3140968"/>
            <a:ext cx="13067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Meidži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4149080"/>
            <a:ext cx="23533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westernizace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5877272"/>
            <a:ext cx="38919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k</a:t>
            </a:r>
            <a:r>
              <a:rPr lang="cs-CZ" sz="3200" dirty="0" smtClean="0">
                <a:solidFill>
                  <a:srgbClr val="FF0000"/>
                </a:solidFill>
              </a:rPr>
              <a:t>onstituční monarchie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93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HLAVAČKA, Milan. 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vyd. Praha: SPN - pedagogické nakladatelství, 2001, 175 s. ISBN 80-723-5172-9.</a:t>
            </a:r>
          </a:p>
          <a:p>
            <a:r>
              <a:rPr lang="cs-CZ" sz="2000" dirty="0"/>
              <a:t>KLIMEŠ, Lumír. </a:t>
            </a:r>
            <a:r>
              <a:rPr lang="cs-CZ" sz="2000" i="1" dirty="0"/>
              <a:t>Slovník cizích slov</a:t>
            </a:r>
            <a:r>
              <a:rPr lang="cs-CZ" sz="2000" dirty="0"/>
              <a:t>. 5. vyd. Praha: SPN, 1994, 855 s. ISBN 80-042-6059-4.</a:t>
            </a:r>
            <a:endParaRPr lang="cs-CZ" sz="2000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12" y="260350"/>
            <a:ext cx="64293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689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377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1_Motiv sady Office</vt:lpstr>
      <vt:lpstr>Pixel</vt:lpstr>
      <vt:lpstr>Prezentace aplikace PowerPoint</vt:lpstr>
      <vt:lpstr>JAPONSKO  V  19.STOLETÍ</vt:lpstr>
      <vt:lpstr>JAPONSKÉ TERMÍNY</vt:lpstr>
      <vt:lpstr>Japonsko se otevírá</vt:lpstr>
      <vt:lpstr>Prezentace aplikace PowerPoint</vt:lpstr>
      <vt:lpstr>NOVÉ JAPONSKO</vt:lpstr>
      <vt:lpstr>Prezentace aplikace PowerPoint</vt:lpstr>
      <vt:lpstr>Prezentace aplikace PowerPoint</vt:lpstr>
      <vt:lpstr>Opakování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  V  19.STOLETÍ</dc:title>
  <dc:creator>Klára</dc:creator>
  <cp:lastModifiedBy>Klára</cp:lastModifiedBy>
  <cp:revision>10</cp:revision>
  <dcterms:created xsi:type="dcterms:W3CDTF">2013-11-25T18:07:11Z</dcterms:created>
  <dcterms:modified xsi:type="dcterms:W3CDTF">2013-11-25T20:14:50Z</dcterms:modified>
</cp:coreProperties>
</file>