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sldIdLst>
    <p:sldId id="263" r:id="rId4"/>
    <p:sldId id="256" r:id="rId5"/>
    <p:sldId id="257" r:id="rId6"/>
    <p:sldId id="258" r:id="rId7"/>
    <p:sldId id="261" r:id="rId8"/>
    <p:sldId id="259" r:id="rId9"/>
    <p:sldId id="260" r:id="rId10"/>
    <p:sldId id="262" r:id="rId11"/>
    <p:sldId id="265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F01E5-01BF-4A01-84BC-2870B21340B9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B6B65-B0A4-443E-99C0-0AC7E8B95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85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F01E5-01BF-4A01-84BC-2870B21340B9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B6B65-B0A4-443E-99C0-0AC7E8B95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638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F01E5-01BF-4A01-84BC-2870B21340B9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B6B65-B0A4-443E-99C0-0AC7E8B95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601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F01E5-01BF-4A01-84BC-2870B21340B9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B6B65-B0A4-443E-99C0-0AC7E8B95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9062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F01E5-01BF-4A01-84BC-2870B21340B9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B6B65-B0A4-443E-99C0-0AC7E8B95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1066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F01E5-01BF-4A01-84BC-2870B21340B9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B6B65-B0A4-443E-99C0-0AC7E8B95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3125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F01E5-01BF-4A01-84BC-2870B21340B9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B6B65-B0A4-443E-99C0-0AC7E8B95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8326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F01E5-01BF-4A01-84BC-2870B21340B9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B6B65-B0A4-443E-99C0-0AC7E8B95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604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F01E5-01BF-4A01-84BC-2870B21340B9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B6B65-B0A4-443E-99C0-0AC7E8B95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550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F01E5-01BF-4A01-84BC-2870B21340B9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B6B65-B0A4-443E-99C0-0AC7E8B95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9444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F01E5-01BF-4A01-84BC-2870B21340B9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B6B65-B0A4-443E-99C0-0AC7E8B95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9068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A73F1-9469-453C-8ED1-2E2C0843784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530009-7C30-49BF-905D-CDE73078059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53582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D8497-C103-4AF4-89AF-B55437CE7BA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98CD67-FE23-4810-BE8A-71F3538D119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35665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E85FB-E76D-4320-98FF-8B1B9022FBE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BE919B-2155-4D47-A965-B00250B8A5D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58354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6830A-00FF-4EB9-95EB-9618335926C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1A06A6-776B-4E90-9682-3790DCCF5A0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506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26202-2964-4294-B05A-6F9EFFDDB7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EDA169-CDAC-4E74-8362-B73082F37B1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44115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DD71C-245B-46DE-AA56-4B1DB8B58EB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D6FC1C-D2C3-4506-AE98-36C6AB24995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35648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E0CFB-1253-4BF7-9AA7-EEE06820805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78AA98-AB64-4097-9F86-9A37C8C6FD2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30832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CAF26-454D-416F-AFAF-D32A6166021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466FE-2CD7-4D8A-9625-5EE7DA2B84B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60411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3CBFD-6E86-47EA-AD6C-A7301CAAE57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4FE4A-3AAD-49DB-9014-643599C4537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8565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E6C22-D012-4049-8788-8FA088645C7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9B0FA-E837-47A3-B91B-214D8BCBFC5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4801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06987-71F6-4009-AAF0-3E4B810693A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CB7217-37A1-42D7-87BC-6F16275036F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1868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609600" y="457200"/>
            <a:ext cx="109728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968AEE-83B1-4EF4-AF4A-B736DA2FF999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FA8C5-5934-4859-AEE0-847999FEF8C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1042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</p:grpSp>
      </p:grpSp>
      <p:sp>
        <p:nvSpPr>
          <p:cNvPr id="12597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3962400" y="1828800"/>
            <a:ext cx="80264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25972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3962400" y="4267200"/>
            <a:ext cx="80264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2F8F7-C330-44CF-964B-E369C07B2DFD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41908F-738E-4670-BCAD-5058E8CE290D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883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A66927-2D74-4ABC-91CB-D3E778ECB446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0717B5-8647-40D0-BE5F-02FF73ACBA86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2879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849684-CBC9-40B1-A098-D7BBE9997C5B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24A5F-9824-4944-B058-D3FE0FCE6FC5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7011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D266E7-6E1C-4A38-9785-AE2EAF3141D1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D7148-C8F8-47FE-8E01-17CBE7532559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7367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ACB886-222E-4493-A01E-CE60BDF9799F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209519-5A47-485F-B3EF-CDA38EAE7F4D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1338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33229C-27DF-4524-8D5A-7D725BF5F061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AD65E1-2781-4F00-A429-71110AA7DE6F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2013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0278CA-B606-4D46-A864-E74A4E3366D1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319FA-E0C9-4D74-9B3F-40C4C58B934F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2341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34D789-440A-4BFD-B3A7-9F9E5881C534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5AE4F-BE87-471D-85C7-CB8D724295FC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8121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C33FD1-63B5-46B9-8507-4A17F1741609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B2916-8D0F-4B21-B017-BD49C0A06604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5486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E92AB2-CAEF-45C8-90FE-EC772CC2F9E2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80AD0-6BC3-429D-A4C0-4C4A3EBA2714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210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457200"/>
            <a:ext cx="2743200" cy="5410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8026400" cy="5410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E1141D-0401-4E45-9FCA-6D53D38687A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5963C-CD0D-48FA-94BB-0AB5E7A52301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5033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609600" y="457200"/>
            <a:ext cx="109728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69B1C9-BB04-4774-A239-6F40193D6EDB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CBCF6-34F7-488C-8FA0-6958584F18C7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060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09600" y="1981200"/>
            <a:ext cx="109728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67F24C-5AAB-45B1-B98A-42DA061AA96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7C079-8B28-4449-A503-912F536CF84E}" type="datetimeFigureOut">
              <a:rPr lang="cs-CZ">
                <a:solidFill>
                  <a:srgbClr val="000000"/>
                </a:solidFill>
              </a:rPr>
              <a:pPr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330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F01E5-01BF-4A01-84BC-2870B21340B9}" type="datetimeFigureOut">
              <a:rPr lang="cs-CZ" smtClean="0"/>
              <a:t>20. 10. 2013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B6B65-B0A4-443E-99C0-0AC7E8B95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295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943832-38C2-4904-BE80-42A256E6556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20. 10. 2013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2D8315E-04F9-47ED-B570-C7518FC6BAC5}" type="slidenum">
              <a:rPr lang="cs-CZ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816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anose="020B0A040201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D0A9A2B-8A09-4BEF-A040-64D4FE2F8695}" type="slidenum">
              <a:rPr lang="cs-CZ" smtClean="0">
                <a:solidFill>
                  <a:srgbClr val="000000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smtClean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5760" cy="344"/>
          </a:xfrm>
        </p:grpSpPr>
        <p:sp>
          <p:nvSpPr>
            <p:cNvPr id="12493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24934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24935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B2DFFF"/>
                </a:solidFill>
                <a:cs typeface="Arial" charset="0"/>
              </a:endParaRPr>
            </a:p>
          </p:txBody>
        </p:sp>
        <p:sp>
          <p:nvSpPr>
            <p:cNvPr id="124936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B2DFFF"/>
                </a:solidFill>
                <a:cs typeface="Arial" charset="0"/>
              </a:endParaRPr>
            </a:p>
          </p:txBody>
        </p:sp>
        <p:sp>
          <p:nvSpPr>
            <p:cNvPr id="124937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40AFFF"/>
                </a:solidFill>
                <a:cs typeface="Arial" charset="0"/>
              </a:endParaRPr>
            </a:p>
          </p:txBody>
        </p:sp>
        <p:sp>
          <p:nvSpPr>
            <p:cNvPr id="124938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B2DFFF"/>
                </a:solidFill>
                <a:cs typeface="Arial" charset="0"/>
              </a:endParaRPr>
            </a:p>
          </p:txBody>
        </p:sp>
        <p:sp>
          <p:nvSpPr>
            <p:cNvPr id="124939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 sz="24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24940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40AFFF"/>
                </a:solidFill>
                <a:cs typeface="Arial" charset="0"/>
              </a:endParaRPr>
            </a:p>
          </p:txBody>
        </p:sp>
        <p:sp>
          <p:nvSpPr>
            <p:cNvPr id="124941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40AFFF"/>
                </a:solidFill>
                <a:cs typeface="Arial" charset="0"/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10972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109728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494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6A4FF6-9091-421B-AF8F-52C306D11F15}" type="datetimeFigureOut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20. 10. 2013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264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0/00/First_day_at_gettysburg.jpg/800px-First_day_at_gettysburg.jp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0/00/First_day_at_gettysburg.jpg/800px-First_day_at_gettysburg.jpg" TargetMode="External"/><Relationship Id="rId2" Type="http://schemas.openxmlformats.org/officeDocument/2006/relationships/hyperlink" Target="http://cs.wikipedia.org/wiki/John_Brown" TargetMode="Externa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783970785"/>
              </p:ext>
            </p:extLst>
          </p:nvPr>
        </p:nvGraphicFramePr>
        <p:xfrm>
          <a:off x="1992313" y="1268413"/>
          <a:ext cx="8229600" cy="3892554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Občanská válka v USA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Klára Jarošová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19.století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kvarta/ třetí 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20.10.2013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slouží jako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opakování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dějepisného výkladu  na interaktivní tabuli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Např.: prezentace je určena k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doplnění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výkladu nebo k opakování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08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3503613" y="620714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solidFill>
                  <a:prstClr val="black"/>
                </a:solidFill>
              </a:rPr>
              <a:t>DIGITÁLNÍ UČEBNÍ MATERIÁL</a:t>
            </a:r>
          </a:p>
        </p:txBody>
      </p:sp>
      <p:pic>
        <p:nvPicPr>
          <p:cNvPr id="31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5229225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003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377066"/>
          </a:xfrm>
        </p:spPr>
        <p:txBody>
          <a:bodyPr>
            <a:noAutofit/>
          </a:bodyPr>
          <a:lstStyle/>
          <a:p>
            <a:r>
              <a:rPr lang="cs-CZ" sz="8800" dirty="0" smtClean="0">
                <a:solidFill>
                  <a:srgbClr val="0070C0"/>
                </a:solidFill>
                <a:latin typeface="Algerian" panose="04020705040A02060702" pitchFamily="82" charset="0"/>
              </a:rPr>
              <a:t>OBČANSKÁ VÁLKA V USA</a:t>
            </a:r>
            <a:endParaRPr lang="cs-CZ" sz="8800" dirty="0">
              <a:solidFill>
                <a:srgbClr val="0070C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26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2060"/>
                </a:solidFill>
                <a:latin typeface="+mn-lt"/>
              </a:rPr>
              <a:t>Jako hlavní příčina občanské války v USA se často uvádí otroctví a boj proti němu. </a:t>
            </a:r>
            <a:br>
              <a:rPr lang="cs-CZ" sz="3600" dirty="0" smtClean="0">
                <a:solidFill>
                  <a:srgbClr val="002060"/>
                </a:solidFill>
                <a:latin typeface="+mn-lt"/>
              </a:rPr>
            </a:br>
            <a:r>
              <a:rPr lang="cs-CZ" b="1" dirty="0" smtClean="0">
                <a:solidFill>
                  <a:srgbClr val="002060"/>
                </a:solidFill>
                <a:latin typeface="+mn-lt"/>
              </a:rPr>
              <a:t>Jak se nazývají odpůrci otroctví?</a:t>
            </a:r>
            <a:endParaRPr lang="cs-CZ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133599"/>
            <a:ext cx="10515600" cy="928915"/>
          </a:xfrm>
        </p:spPr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Nápověda: odvozeno od anglického slova, které znamená </a:t>
            </a:r>
            <a:r>
              <a:rPr lang="cs-CZ" b="1" dirty="0" smtClean="0">
                <a:solidFill>
                  <a:srgbClr val="002060"/>
                </a:solidFill>
              </a:rPr>
              <a:t>zrušit, </a:t>
            </a:r>
            <a:r>
              <a:rPr lang="cs-CZ" dirty="0" smtClean="0">
                <a:solidFill>
                  <a:srgbClr val="002060"/>
                </a:solidFill>
              </a:rPr>
              <a:t>protože o zrušení otroctví usilovali.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05450" y="3642767"/>
            <a:ext cx="37811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</a:rPr>
              <a:t>ABOLICIONISTÉ</a:t>
            </a:r>
            <a:endParaRPr lang="cs-CZ" sz="4400" b="1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81122" y="5399314"/>
            <a:ext cx="52297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2060"/>
                </a:solidFill>
              </a:rPr>
              <a:t>Anglické slovo </a:t>
            </a:r>
            <a:r>
              <a:rPr lang="cs-CZ" sz="3200" b="1" dirty="0" err="1" smtClean="0">
                <a:solidFill>
                  <a:srgbClr val="002060"/>
                </a:solidFill>
              </a:rPr>
              <a:t>abolish</a:t>
            </a:r>
            <a:r>
              <a:rPr lang="cs-CZ" sz="3200" dirty="0" smtClean="0">
                <a:solidFill>
                  <a:srgbClr val="002060"/>
                </a:solidFill>
              </a:rPr>
              <a:t> = zrušit.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144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541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Zásadní roli v boji proti otroctví hrál významný muž, </a:t>
            </a:r>
            <a:r>
              <a:rPr lang="cs-CZ" b="1" dirty="0" smtClean="0">
                <a:solidFill>
                  <a:srgbClr val="002060"/>
                </a:solidFill>
              </a:rPr>
              <a:t>od roku 1860 prezident USA</a:t>
            </a:r>
            <a:r>
              <a:rPr lang="cs-CZ" dirty="0" smtClean="0">
                <a:solidFill>
                  <a:srgbClr val="002060"/>
                </a:solidFill>
              </a:rPr>
              <a:t>. Jak se jmenoval?</a:t>
            </a:r>
            <a:br>
              <a:rPr lang="cs-CZ" dirty="0" smtClean="0">
                <a:solidFill>
                  <a:srgbClr val="00206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980973"/>
            <a:ext cx="10515600" cy="936398"/>
          </a:xfrm>
        </p:spPr>
        <p:txBody>
          <a:bodyPr/>
          <a:lstStyle/>
          <a:p>
            <a:pPr algn="ctr"/>
            <a:r>
              <a:rPr lang="cs-CZ" sz="5400" b="1" dirty="0" smtClean="0">
                <a:solidFill>
                  <a:srgbClr val="002060"/>
                </a:solidFill>
              </a:rPr>
              <a:t>ABRAHAM LINCOLN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8570" y="3919768"/>
            <a:ext cx="111948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Tipněte si: Na kolikadolarové bankovce je jeho podobizna?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30746" y="5080000"/>
            <a:ext cx="35413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</a:rPr>
              <a:t>na pětidolarové</a:t>
            </a:r>
            <a:endParaRPr lang="cs-CZ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56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086" y="1671411"/>
            <a:ext cx="10515600" cy="1325563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rgbClr val="002060"/>
                </a:solidFill>
                <a:latin typeface="+mn-lt"/>
              </a:rPr>
              <a:t>Další významný abolicionista, který prosazoval ozbrojené povstání jako jedinou možnou cestu k ukončení otroctví, vstoupil i do textu písně oblíbené u táboráků. Víte které? </a:t>
            </a:r>
            <a:br>
              <a:rPr lang="cs-CZ" sz="3200" dirty="0" smtClean="0">
                <a:solidFill>
                  <a:srgbClr val="002060"/>
                </a:solidFill>
                <a:latin typeface="+mn-lt"/>
              </a:rPr>
            </a:br>
            <a:r>
              <a:rPr lang="cs-CZ" sz="3200" b="1" dirty="0" smtClean="0">
                <a:solidFill>
                  <a:srgbClr val="002060"/>
                </a:solidFill>
                <a:latin typeface="+mn-lt"/>
              </a:rPr>
              <a:t>Jak se jmenoval ten, kdo </a:t>
            </a:r>
            <a:r>
              <a:rPr lang="cs-CZ" sz="3200" b="1" dirty="0">
                <a:solidFill>
                  <a:srgbClr val="002060"/>
                </a:solidFill>
                <a:latin typeface="+mn-lt"/>
              </a:rPr>
              <a:t>z</a:t>
            </a:r>
            <a:r>
              <a:rPr lang="cs-CZ" sz="3200" b="1" dirty="0" smtClean="0">
                <a:solidFill>
                  <a:srgbClr val="002060"/>
                </a:solidFill>
                <a:latin typeface="+mn-lt"/>
              </a:rPr>
              <a:t>řel utrpení otroků </a:t>
            </a:r>
            <a:r>
              <a:rPr lang="cs-CZ" sz="3200" dirty="0" smtClean="0">
                <a:solidFill>
                  <a:srgbClr val="002060"/>
                </a:solidFill>
                <a:latin typeface="+mn-lt"/>
              </a:rPr>
              <a:t>a zúčastnil se neúspěšného útoku </a:t>
            </a:r>
            <a:r>
              <a:rPr lang="cs-CZ" sz="3200" dirty="0">
                <a:solidFill>
                  <a:srgbClr val="002060"/>
                </a:solidFill>
                <a:latin typeface="+mn-lt"/>
              </a:rPr>
              <a:t>na skladiště zbraní v </a:t>
            </a:r>
            <a:r>
              <a:rPr lang="cs-CZ" sz="3200" dirty="0" err="1" smtClean="0">
                <a:solidFill>
                  <a:srgbClr val="002060"/>
                </a:solidFill>
                <a:latin typeface="+mn-lt"/>
              </a:rPr>
              <a:t>Harpers</a:t>
            </a:r>
            <a:r>
              <a:rPr lang="cs-CZ" sz="32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cs-CZ" sz="3200" dirty="0">
                <a:solidFill>
                  <a:srgbClr val="002060"/>
                </a:solidFill>
                <a:latin typeface="+mn-lt"/>
              </a:rPr>
              <a:t>Ferry roku </a:t>
            </a:r>
            <a:r>
              <a:rPr lang="cs-CZ" sz="3200" dirty="0" smtClean="0">
                <a:solidFill>
                  <a:srgbClr val="002060"/>
                </a:solidFill>
                <a:latin typeface="+mn-lt"/>
              </a:rPr>
              <a:t>1859</a:t>
            </a:r>
            <a:r>
              <a:rPr lang="cs-CZ" sz="3200" dirty="0">
                <a:solidFill>
                  <a:srgbClr val="002060"/>
                </a:solidFill>
                <a:latin typeface="+mn-lt"/>
              </a:rPr>
              <a:t>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3759200"/>
            <a:ext cx="10515600" cy="7547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800" b="1" dirty="0" smtClean="0">
                <a:solidFill>
                  <a:srgbClr val="002060"/>
                </a:solidFill>
              </a:rPr>
              <a:t>JOHN BROWN</a:t>
            </a:r>
            <a:endParaRPr lang="cs-CZ" sz="4800" b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38201" y="5008618"/>
            <a:ext cx="89349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Ačkoli hrál důležitou roli na cestě k občanské válce, sám se jí nedožil. V roce 1859 byl ve Virginii popraven za přípravu povstání otroků.</a:t>
            </a:r>
            <a:endParaRPr lang="cs-CZ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57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666875"/>
          </a:xfrm>
        </p:spPr>
        <p:txBody>
          <a:bodyPr>
            <a:normAutofit fontScale="90000"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+mn-lt"/>
              </a:rPr>
              <a:t>Přiřaď následující pojmy k soupeřícím stranám</a:t>
            </a:r>
            <a:r>
              <a:rPr lang="cs-CZ" sz="2800" dirty="0" smtClean="0">
                <a:solidFill>
                  <a:srgbClr val="002060"/>
                </a:solidFill>
                <a:latin typeface="+mn-lt"/>
              </a:rPr>
              <a:t>:</a:t>
            </a:r>
            <a:br>
              <a:rPr lang="cs-CZ" sz="2800" dirty="0" smtClean="0">
                <a:solidFill>
                  <a:srgbClr val="002060"/>
                </a:solidFill>
                <a:latin typeface="+mn-lt"/>
              </a:rPr>
            </a:br>
            <a:r>
              <a:rPr lang="cs-CZ" sz="2800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cs-CZ" sz="2800" dirty="0" smtClean="0">
                <a:solidFill>
                  <a:srgbClr val="002060"/>
                </a:solidFill>
                <a:latin typeface="+mn-lt"/>
              </a:rPr>
            </a:br>
            <a:r>
              <a:rPr lang="cs-CZ" sz="3600" dirty="0" smtClean="0">
                <a:solidFill>
                  <a:srgbClr val="002060"/>
                </a:solidFill>
                <a:latin typeface="+mn-lt"/>
              </a:rPr>
              <a:t>ŠEDÁ, MODRÁ, UNIE, KONFEDERACE, JEFFERSON DAVIS, ABRAHAM LINCOLN, WASHINGTON,WILLIAM SHERMAN, RICHMOND, ULYSSES GRANT, ROBERT E.LEE</a:t>
            </a:r>
            <a:endParaRPr lang="cs-CZ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307771"/>
            <a:ext cx="10515600" cy="43542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				     </a:t>
            </a:r>
            <a:r>
              <a:rPr lang="cs-CZ" b="1" dirty="0" smtClean="0">
                <a:solidFill>
                  <a:srgbClr val="002060"/>
                </a:solidFill>
              </a:rPr>
              <a:t>JIH					SEVER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161143" y="2873829"/>
            <a:ext cx="26416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rgbClr val="002060"/>
                </a:solidFill>
              </a:rPr>
              <a:t>Název:	</a:t>
            </a:r>
          </a:p>
          <a:p>
            <a:pPr>
              <a:lnSpc>
                <a:spcPct val="150000"/>
              </a:lnSpc>
            </a:pPr>
            <a:r>
              <a:rPr lang="cs-CZ" sz="3200" b="1" dirty="0" err="1" smtClean="0">
                <a:solidFill>
                  <a:srgbClr val="002060"/>
                </a:solidFill>
              </a:rPr>
              <a:t>Hl.město</a:t>
            </a:r>
            <a:r>
              <a:rPr lang="cs-CZ" sz="3200" b="1" dirty="0" smtClean="0">
                <a:solidFill>
                  <a:srgbClr val="002060"/>
                </a:solidFill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rgbClr val="002060"/>
                </a:solidFill>
              </a:rPr>
              <a:t>Prezident: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rgbClr val="002060"/>
                </a:solidFill>
              </a:rPr>
              <a:t>Uniforma: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rgbClr val="002060"/>
                </a:solidFill>
              </a:rPr>
              <a:t>Generálové: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80328" y="2873829"/>
            <a:ext cx="6821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KONFEDERACE</a:t>
            </a:r>
            <a:r>
              <a:rPr lang="cs-CZ" sz="3200" dirty="0" smtClean="0">
                <a:solidFill>
                  <a:srgbClr val="002060"/>
                </a:solidFill>
              </a:rPr>
              <a:t>	       		     UNIE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80329" y="3578923"/>
            <a:ext cx="68217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   </a:t>
            </a:r>
            <a:r>
              <a:rPr lang="cs-CZ" sz="3200" dirty="0" smtClean="0">
                <a:solidFill>
                  <a:srgbClr val="FF0000"/>
                </a:solidFill>
              </a:rPr>
              <a:t>RICHMOND</a:t>
            </a:r>
            <a:r>
              <a:rPr lang="cs-CZ" sz="3200" dirty="0" smtClean="0">
                <a:solidFill>
                  <a:srgbClr val="002060"/>
                </a:solidFill>
              </a:rPr>
              <a:t>                      WASHINGTON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10956" y="4455886"/>
            <a:ext cx="69360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   J.DAVIS                                </a:t>
            </a:r>
            <a:r>
              <a:rPr lang="cs-CZ" sz="3200" dirty="0" smtClean="0">
                <a:solidFill>
                  <a:srgbClr val="002060"/>
                </a:solidFill>
              </a:rPr>
              <a:t>A.LINCOLN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34328" y="5171290"/>
            <a:ext cx="63137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    </a:t>
            </a:r>
            <a:r>
              <a:rPr lang="cs-CZ" sz="3200" dirty="0" smtClean="0">
                <a:solidFill>
                  <a:srgbClr val="FF0000"/>
                </a:solidFill>
              </a:rPr>
              <a:t>ŠEDÁ </a:t>
            </a:r>
            <a:r>
              <a:rPr lang="cs-CZ" sz="3200" dirty="0" smtClean="0">
                <a:solidFill>
                  <a:srgbClr val="002060"/>
                </a:solidFill>
              </a:rPr>
              <a:t>                                   MODRÁ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85934" y="5886694"/>
            <a:ext cx="8186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           </a:t>
            </a:r>
            <a:r>
              <a:rPr lang="cs-CZ" sz="3200" dirty="0" smtClean="0">
                <a:solidFill>
                  <a:srgbClr val="FF0000"/>
                </a:solidFill>
              </a:rPr>
              <a:t>R.E.LEE  </a:t>
            </a:r>
            <a:r>
              <a:rPr lang="cs-CZ" sz="3200" dirty="0" smtClean="0">
                <a:solidFill>
                  <a:srgbClr val="002060"/>
                </a:solidFill>
              </a:rPr>
              <a:t>                  U.GRANT, W.SHERMAN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9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823" y="599608"/>
            <a:ext cx="3780630" cy="3717560"/>
          </a:xfrm>
        </p:spPr>
        <p:txBody>
          <a:bodyPr>
            <a:normAutofit fontScale="90000"/>
          </a:bodyPr>
          <a:lstStyle/>
          <a:p>
            <a:r>
              <a:rPr lang="cs-CZ" sz="3100" dirty="0" smtClean="0">
                <a:latin typeface="+mn-lt"/>
              </a:rPr>
              <a:t>Toto je pohled na jednu z významných bitev války z roku 1863. Jaké?</a:t>
            </a:r>
            <a:br>
              <a:rPr lang="cs-CZ" sz="3100" dirty="0" smtClean="0">
                <a:latin typeface="+mn-lt"/>
              </a:rPr>
            </a:br>
            <a:r>
              <a:rPr lang="cs-CZ" sz="3600" b="1" dirty="0" smtClean="0">
                <a:latin typeface="+mn-lt"/>
              </a:rPr>
              <a:t>Poznáš k jaké straně patří vojáci v popředí? </a:t>
            </a:r>
            <a:br>
              <a:rPr lang="cs-CZ" sz="3600" b="1" dirty="0" smtClean="0">
                <a:latin typeface="+mn-lt"/>
              </a:rPr>
            </a:br>
            <a:r>
              <a:rPr lang="cs-CZ" sz="3600" b="1" dirty="0" smtClean="0">
                <a:latin typeface="+mn-lt"/>
              </a:rPr>
              <a:t>Podle čeho to lze určit?</a:t>
            </a:r>
            <a:endParaRPr lang="cs-CZ" sz="3600" b="1" dirty="0">
              <a:latin typeface="+mn-lt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50453" y="809469"/>
            <a:ext cx="7429259" cy="517262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310081" y="6060949"/>
            <a:ext cx="89100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hlinkClick r:id="rId3"/>
              </a:rPr>
              <a:t>http://upload.wikimedia.org/wikipedia/commons/thumb/0/00/First_day_at_gettysburg.jpg/800px-First_day_at_gettysburg.jpg</a:t>
            </a:r>
            <a:r>
              <a:rPr lang="cs-CZ" sz="1200" dirty="0" smtClean="0"/>
              <a:t> (20.10.2013)</a:t>
            </a:r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9724" y="4317168"/>
            <a:ext cx="317791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002060"/>
                </a:solidFill>
              </a:rPr>
              <a:t>Konfederace</a:t>
            </a:r>
          </a:p>
          <a:p>
            <a:r>
              <a:rPr lang="cs-CZ" sz="2800" dirty="0">
                <a:solidFill>
                  <a:srgbClr val="002060"/>
                </a:solidFill>
              </a:rPr>
              <a:t>p</a:t>
            </a:r>
            <a:r>
              <a:rPr lang="cs-CZ" sz="2800" dirty="0" smtClean="0">
                <a:solidFill>
                  <a:srgbClr val="002060"/>
                </a:solidFill>
              </a:rPr>
              <a:t>odle bitevní vlajky</a:t>
            </a:r>
            <a:endParaRPr lang="cs-CZ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475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Za </a:t>
            </a:r>
            <a:r>
              <a:rPr lang="cs-CZ" b="1" dirty="0" smtClean="0">
                <a:solidFill>
                  <a:srgbClr val="002060"/>
                </a:solidFill>
              </a:rPr>
              <a:t>poslední výstřel </a:t>
            </a:r>
            <a:r>
              <a:rPr lang="cs-CZ" dirty="0" smtClean="0">
                <a:solidFill>
                  <a:srgbClr val="002060"/>
                </a:solidFill>
              </a:rPr>
              <a:t>války se udává ten, který padl </a:t>
            </a:r>
            <a:r>
              <a:rPr lang="cs-CZ" b="1" dirty="0" smtClean="0">
                <a:solidFill>
                  <a:srgbClr val="002060"/>
                </a:solidFill>
              </a:rPr>
              <a:t>14.dubna 1865</a:t>
            </a:r>
            <a:r>
              <a:rPr lang="cs-CZ" dirty="0" smtClean="0">
                <a:solidFill>
                  <a:srgbClr val="002060"/>
                </a:solidFill>
              </a:rPr>
              <a:t>. </a:t>
            </a:r>
            <a:r>
              <a:rPr lang="cs-CZ" b="1" dirty="0" smtClean="0">
                <a:solidFill>
                  <a:srgbClr val="002060"/>
                </a:solidFill>
              </a:rPr>
              <a:t>Kým a na koho byl vystřelen</a:t>
            </a:r>
            <a:r>
              <a:rPr lang="cs-CZ" dirty="0" smtClean="0">
                <a:solidFill>
                  <a:srgbClr val="002060"/>
                </a:solidFill>
              </a:rPr>
              <a:t>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1257" y="1825624"/>
            <a:ext cx="11640457" cy="12223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3200" dirty="0" smtClean="0">
                <a:solidFill>
                  <a:srgbClr val="002060"/>
                </a:solidFill>
              </a:rPr>
              <a:t>Jižanský fanatik </a:t>
            </a:r>
            <a:r>
              <a:rPr lang="cs-CZ" sz="4400" dirty="0" smtClean="0">
                <a:solidFill>
                  <a:srgbClr val="FF0000"/>
                </a:solidFill>
              </a:rPr>
              <a:t>John </a:t>
            </a:r>
            <a:r>
              <a:rPr lang="cs-CZ" sz="4400" dirty="0" err="1" smtClean="0">
                <a:solidFill>
                  <a:srgbClr val="FF0000"/>
                </a:solidFill>
              </a:rPr>
              <a:t>Booth</a:t>
            </a:r>
            <a:r>
              <a:rPr lang="cs-CZ" sz="4400" dirty="0" smtClean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002060"/>
                </a:solidFill>
              </a:rPr>
              <a:t>vystřelil v divadle</a:t>
            </a:r>
          </a:p>
          <a:p>
            <a:pPr marL="0" indent="0"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 na prezidenta Lincolna</a:t>
            </a:r>
            <a:r>
              <a:rPr lang="cs-CZ" sz="4400" dirty="0" smtClean="0">
                <a:solidFill>
                  <a:srgbClr val="002060"/>
                </a:solidFill>
              </a:rPr>
              <a:t>.</a:t>
            </a:r>
            <a:endParaRPr lang="cs-CZ" sz="4400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42024" y="3485808"/>
            <a:ext cx="987892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Po prezidentově smrti vstoupil v platnost </a:t>
            </a:r>
          </a:p>
          <a:p>
            <a:pPr algn="ctr"/>
            <a:r>
              <a:rPr lang="cs-CZ" sz="4800" dirty="0" smtClean="0">
                <a:solidFill>
                  <a:srgbClr val="002060"/>
                </a:solidFill>
              </a:rPr>
              <a:t>13.dodatek k ústavě Spojených států </a:t>
            </a:r>
          </a:p>
          <a:p>
            <a:pPr algn="ctr"/>
            <a:r>
              <a:rPr lang="cs-CZ" sz="4800" dirty="0" smtClean="0">
                <a:solidFill>
                  <a:srgbClr val="002060"/>
                </a:solidFill>
              </a:rPr>
              <a:t>o zrušení otroctví .</a:t>
            </a:r>
            <a:endParaRPr lang="cs-CZ" sz="4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990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800" dirty="0"/>
              <a:t>HLAVAČKA, Milan. </a:t>
            </a:r>
            <a:r>
              <a:rPr lang="cs-CZ" sz="1800" i="1" dirty="0"/>
              <a:t>Dějepis pro gymnázia a střední školy</a:t>
            </a:r>
            <a:r>
              <a:rPr lang="cs-CZ" sz="1800" dirty="0"/>
              <a:t>. 1. vyd. Praha: SPN - pedagogické nakladatelství, 2001, 175 s. ISBN 80-723-5172-9</a:t>
            </a:r>
            <a:r>
              <a:rPr lang="cs-CZ" sz="1800" dirty="0" smtClean="0"/>
              <a:t>.</a:t>
            </a:r>
          </a:p>
          <a:p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cs.wikipedia.org/wiki/John_Brown</a:t>
            </a:r>
            <a:r>
              <a:rPr lang="cs-CZ" sz="1800" dirty="0" smtClean="0"/>
              <a:t> (20.10.2013)</a:t>
            </a:r>
            <a:endParaRPr lang="cs-CZ" sz="1800" dirty="0" smtClean="0"/>
          </a:p>
          <a:p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upload.wikimedia.org/wikipedia/commons/thumb/0/00/First_day_at_gettysburg.jpg/800px-First_day_at_gettysburg.jpg</a:t>
            </a:r>
            <a:r>
              <a:rPr lang="cs-CZ" sz="1800" dirty="0" smtClean="0"/>
              <a:t> (20.10.2013)</a:t>
            </a:r>
            <a:endParaRPr lang="cs-CZ" sz="1800" dirty="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0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ixel">
  <a:themeElements>
    <a:clrScheme name="Vlastní 3">
      <a:dk1>
        <a:srgbClr val="000000"/>
      </a:dk1>
      <a:lt1>
        <a:srgbClr val="FFFFFF"/>
      </a:lt1>
      <a:dk2>
        <a:srgbClr val="000000"/>
      </a:dk2>
      <a:lt2>
        <a:srgbClr val="0070C0"/>
      </a:lt2>
      <a:accent1>
        <a:srgbClr val="40AFFF"/>
      </a:accent1>
      <a:accent2>
        <a:srgbClr val="40AFFF"/>
      </a:accent2>
      <a:accent3>
        <a:srgbClr val="FFFFFF"/>
      </a:accent3>
      <a:accent4>
        <a:srgbClr val="000000"/>
      </a:accent4>
      <a:accent5>
        <a:srgbClr val="B2DFFF"/>
      </a:accent5>
      <a:accent6>
        <a:srgbClr val="B2DFFF"/>
      </a:accent6>
      <a:hlink>
        <a:srgbClr val="B2DFFF"/>
      </a:hlink>
      <a:folHlink>
        <a:srgbClr val="B2DFF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310</Words>
  <Application>Microsoft Office PowerPoint</Application>
  <PresentationFormat>Širokoúhlá obrazovka</PresentationFormat>
  <Paragraphs>58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9" baseType="lpstr">
      <vt:lpstr>Algerian</vt:lpstr>
      <vt:lpstr>Arial</vt:lpstr>
      <vt:lpstr>Arial Black</vt:lpstr>
      <vt:lpstr>Calibri</vt:lpstr>
      <vt:lpstr>Calibri Light</vt:lpstr>
      <vt:lpstr>Times New Roman</vt:lpstr>
      <vt:lpstr>Wingdings</vt:lpstr>
      <vt:lpstr>Motiv Office</vt:lpstr>
      <vt:lpstr>Motiv sady Office</vt:lpstr>
      <vt:lpstr>Pixel</vt:lpstr>
      <vt:lpstr>Prezentace aplikace PowerPoint</vt:lpstr>
      <vt:lpstr>OBČANSKÁ VÁLKA V USA</vt:lpstr>
      <vt:lpstr>Jako hlavní příčina občanské války v USA se často uvádí otroctví a boj proti němu.  Jak se nazývají odpůrci otroctví?</vt:lpstr>
      <vt:lpstr>Zásadní roli v boji proti otroctví hrál významný muž, od roku 1860 prezident USA. Jak se jmenoval? </vt:lpstr>
      <vt:lpstr>Další významný abolicionista, který prosazoval ozbrojené povstání jako jedinou možnou cestu k ukončení otroctví, vstoupil i do textu písně oblíbené u táboráků. Víte které?  Jak se jmenoval ten, kdo zřel utrpení otroků a zúčastnil se neúspěšného útoku na skladiště zbraní v Harpers Ferry roku 1859?</vt:lpstr>
      <vt:lpstr>Přiřaď následující pojmy k soupeřícím stranám:  ŠEDÁ, MODRÁ, UNIE, KONFEDERACE, JEFFERSON DAVIS, ABRAHAM LINCOLN, WASHINGTON,WILLIAM SHERMAN, RICHMOND, ULYSSES GRANT, ROBERT E.LEE</vt:lpstr>
      <vt:lpstr>Toto je pohled na jednu z významných bitev války z roku 1863. Jaké? Poznáš k jaké straně patří vojáci v popředí?  Podle čeho to lze určit?</vt:lpstr>
      <vt:lpstr>Za poslední výstřel války se udává ten, který padl 14.dubna 1865. Kým a na koho byl vystřelen?</vt:lpstr>
      <vt:lpstr>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OBČANSKÁ VÁLKA V USA</dc:title>
  <dc:creator>Klára</dc:creator>
  <cp:lastModifiedBy>Klára</cp:lastModifiedBy>
  <cp:revision>13</cp:revision>
  <dcterms:created xsi:type="dcterms:W3CDTF">2013-10-20T12:38:53Z</dcterms:created>
  <dcterms:modified xsi:type="dcterms:W3CDTF">2013-10-20T16:03:35Z</dcterms:modified>
</cp:coreProperties>
</file>