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9" r:id="rId4"/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58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992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759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244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75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09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82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83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935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94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659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5065E-0007-44EA-82D5-1EB87294CB3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388B48-9129-43B2-BC14-D4251AD4F84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8976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10419-90C4-419F-BBDF-85F85C9C08A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CF8EC5-8492-448B-A501-BC7F9FF630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7080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52085-C02B-4131-A6F4-FE32BB022C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825E3A-905D-42DA-8BB9-763C363F39E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64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12757-51C1-4440-9C51-53073BBD7DE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05A425-F733-4629-8E5B-03439B31A0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151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CFBDE-CA3A-46B4-A0E9-6BED9DDC322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59F96F-C6FD-4332-8C59-C952E759BA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463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64DDD-52D6-47B0-8278-9062C90E24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4FC23E-E367-41D4-9E17-4EC15EBACA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7759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A1736-F385-4C9F-9D12-6ACD79D753B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4680A1-1F76-419D-8D72-C73E3C0B1C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8368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B4530-2392-406E-A36C-EB422C07B28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015CFB-27D8-4E15-B993-E01323102E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2812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6A65E-399C-485A-A7C2-3F1357C131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120614-10E3-43E0-8A0E-EB9B00DA8E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3625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14C61-792F-45E1-9A45-7BA4AA0044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5BA21-2202-42E7-82AB-4A9CD01E04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8880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309CD-903F-47FF-8117-584187E498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27035-A881-4A41-BCD9-D092F9AA32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5791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F835EED-E4BC-42F0-93D9-0F93D9B8525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42243-2D85-49A2-BC68-680C6C7F007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6127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7526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9275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093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2979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0439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4341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7427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8326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855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5117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8613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9622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57200"/>
            <a:ext cx="109728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981200"/>
            <a:ext cx="109728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392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tx2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624E3-14EB-4FF7-85DB-65E62D0DC7DB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E31CE-AFE1-480C-84FA-AB882C661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117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E3E643-97E9-48B0-87B7-E6E45B623A0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DB48154-A468-433F-9CC0-0EB0F0C2631C}" type="slidenum">
              <a:rPr lang="cs-CZ" smtClean="0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463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61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s.wikipedia.org/wiki/Jubilejn%C3%AD_zemsk%C3%A1_v%C3%BDstava_v_Praze_1891" TargetMode="Externa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07264681"/>
              </p:ext>
            </p:extLst>
          </p:nvPr>
        </p:nvGraphicFramePr>
        <p:xfrm>
          <a:off x="1992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Zemská výstava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20.10.2013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dějepisného výkladu 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k doplnění výkladu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zpestření výuky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3503613" y="620714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125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2870200"/>
            <a:ext cx="9144000" cy="2387600"/>
          </a:xfrm>
        </p:spPr>
        <p:txBody>
          <a:bodyPr>
            <a:noAutofit/>
          </a:bodyPr>
          <a:lstStyle/>
          <a:p>
            <a:r>
              <a:rPr lang="cs-CZ" sz="7200" b="1" dirty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  <a:t>Zemská jubilejní výstava</a:t>
            </a:r>
            <a:r>
              <a:rPr lang="cs-CZ" sz="7200" dirty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  <a:t/>
            </a:r>
            <a:br>
              <a:rPr lang="cs-CZ" sz="7200" dirty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</a:br>
            <a:endParaRPr lang="cs-CZ" sz="7200" dirty="0">
              <a:solidFill>
                <a:schemeClr val="tx2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642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74057"/>
            <a:ext cx="10515600" cy="4659085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 smtClean="0"/>
              <a:t>1) Kdy </a:t>
            </a:r>
            <a:r>
              <a:rPr lang="cs-CZ" dirty="0"/>
              <a:t>se konala Zemská jubilejní výstava? </a:t>
            </a:r>
          </a:p>
          <a:p>
            <a:pPr marL="457200" lvl="1" indent="0">
              <a:buNone/>
            </a:pPr>
            <a:r>
              <a:rPr lang="cs-CZ" dirty="0" smtClean="0"/>
              <a:t>a) 1871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b) 1881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c) 1891</a:t>
            </a:r>
          </a:p>
          <a:p>
            <a:pPr marL="457200" lvl="1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dirty="0" smtClean="0"/>
              <a:t>2) Areál </a:t>
            </a:r>
            <a:r>
              <a:rPr lang="cs-CZ" dirty="0"/>
              <a:t>výstavy se rozkládal na území zapůjčeném pražskou radnicí. </a:t>
            </a:r>
            <a:r>
              <a:rPr lang="cs-CZ" dirty="0" smtClean="0"/>
              <a:t>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Bylo </a:t>
            </a:r>
            <a:r>
              <a:rPr lang="cs-CZ" dirty="0"/>
              <a:t>to</a:t>
            </a:r>
          </a:p>
          <a:p>
            <a:pPr marL="457200" lvl="1" indent="0">
              <a:buNone/>
            </a:pPr>
            <a:r>
              <a:rPr lang="cs-CZ" dirty="0" smtClean="0"/>
              <a:t>a) na </a:t>
            </a:r>
            <a:r>
              <a:rPr lang="cs-CZ" dirty="0"/>
              <a:t>Václavském náměstí</a:t>
            </a:r>
          </a:p>
          <a:p>
            <a:pPr marL="457200" lvl="1" indent="0">
              <a:buNone/>
            </a:pPr>
            <a:r>
              <a:rPr lang="cs-CZ" dirty="0" smtClean="0"/>
              <a:t>b) v</a:t>
            </a:r>
            <a:r>
              <a:rPr lang="cs-CZ" dirty="0"/>
              <a:t> Královské oboře </a:t>
            </a:r>
          </a:p>
          <a:p>
            <a:pPr marL="457200" lvl="1" indent="0">
              <a:buNone/>
            </a:pPr>
            <a:r>
              <a:rPr lang="cs-CZ" dirty="0" smtClean="0"/>
              <a:t>c) ve </a:t>
            </a:r>
            <a:r>
              <a:rPr lang="cs-CZ" dirty="0"/>
              <a:t>Vrchlického sadech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683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88571"/>
            <a:ext cx="10515600" cy="5088392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 smtClean="0"/>
              <a:t>3) O </a:t>
            </a:r>
            <a:r>
              <a:rPr lang="cs-CZ" dirty="0"/>
              <a:t>uskutečnění průmyslové výstavy se již v první polovině 19.století snažila jedna organizace. Původně plánovala první výstavu již na rok 1848, ale plány zhatila revoluce. Jaký byl název oné organizace? </a:t>
            </a:r>
          </a:p>
          <a:p>
            <a:pPr marL="457200" lvl="1" indent="0">
              <a:buNone/>
            </a:pPr>
            <a:r>
              <a:rPr lang="cs-CZ" dirty="0" smtClean="0"/>
              <a:t>a) Matice </a:t>
            </a:r>
            <a:r>
              <a:rPr lang="cs-CZ" dirty="0"/>
              <a:t>česká</a:t>
            </a:r>
          </a:p>
          <a:p>
            <a:pPr marL="457200" lvl="1" indent="0">
              <a:buNone/>
            </a:pPr>
            <a:r>
              <a:rPr lang="cs-CZ" dirty="0" smtClean="0"/>
              <a:t>b) Obchodní </a:t>
            </a:r>
            <a:r>
              <a:rPr lang="cs-CZ" dirty="0"/>
              <a:t>a živnostenská komora česká</a:t>
            </a:r>
          </a:p>
          <a:p>
            <a:pPr marL="457200" lvl="1" indent="0">
              <a:buNone/>
            </a:pPr>
            <a:r>
              <a:rPr lang="cs-CZ" dirty="0" smtClean="0"/>
              <a:t>c) Jednota </a:t>
            </a:r>
            <a:r>
              <a:rPr lang="cs-CZ" dirty="0"/>
              <a:t>pro povzbuzení průmyslu v Čechách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4) Sbírku </a:t>
            </a:r>
            <a:r>
              <a:rPr lang="cs-CZ" dirty="0"/>
              <a:t>na podporu výstavy zahájil v restauraci U české koruny v Karlíně jeden významný podnikatel té doby. Během první hodiny se mu podařilo vybrat 3000 zlatých. Kdo to byl?</a:t>
            </a:r>
          </a:p>
          <a:p>
            <a:pPr marL="457200" lvl="1" indent="0">
              <a:buNone/>
            </a:pPr>
            <a:r>
              <a:rPr lang="cs-CZ" dirty="0" smtClean="0"/>
              <a:t>a) František </a:t>
            </a:r>
            <a:r>
              <a:rPr lang="cs-CZ" dirty="0"/>
              <a:t>Křižík</a:t>
            </a:r>
          </a:p>
          <a:p>
            <a:pPr marL="457200" lvl="1" indent="0">
              <a:buNone/>
            </a:pPr>
            <a:r>
              <a:rPr lang="cs-CZ" dirty="0" smtClean="0"/>
              <a:t>b) Emil </a:t>
            </a:r>
            <a:r>
              <a:rPr lang="cs-CZ" dirty="0"/>
              <a:t>Kolben</a:t>
            </a:r>
          </a:p>
          <a:p>
            <a:pPr marL="457200" lvl="1" indent="0">
              <a:buNone/>
            </a:pPr>
            <a:r>
              <a:rPr lang="cs-CZ" dirty="0" smtClean="0"/>
              <a:t>c) Rytíř </a:t>
            </a:r>
            <a:r>
              <a:rPr lang="cs-CZ" dirty="0"/>
              <a:t>Emil Škoda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758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914401"/>
            <a:ext cx="10515600" cy="5030334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5) Jaká </a:t>
            </a:r>
            <a:r>
              <a:rPr lang="cs-CZ" dirty="0"/>
              <a:t>byla reakce německých průmyslníků v Čechách na tuto velkolepou výstavu?</a:t>
            </a:r>
          </a:p>
          <a:p>
            <a:pPr marL="457200" lvl="1" indent="0">
              <a:buNone/>
            </a:pPr>
            <a:r>
              <a:rPr lang="cs-CZ" dirty="0" smtClean="0"/>
              <a:t>a) účastnili </a:t>
            </a:r>
            <a:r>
              <a:rPr lang="cs-CZ" dirty="0"/>
              <a:t>se jí společně s českými podnikateli</a:t>
            </a:r>
          </a:p>
          <a:p>
            <a:pPr marL="457200" lvl="1" indent="0">
              <a:buNone/>
            </a:pPr>
            <a:r>
              <a:rPr lang="cs-CZ" dirty="0" smtClean="0"/>
              <a:t>b) odmítli </a:t>
            </a:r>
            <a:r>
              <a:rPr lang="cs-CZ" dirty="0"/>
              <a:t>účast</a:t>
            </a:r>
          </a:p>
          <a:p>
            <a:pPr marL="457200" lvl="1" indent="0">
              <a:buNone/>
            </a:pPr>
            <a:r>
              <a:rPr lang="cs-CZ" dirty="0" smtClean="0"/>
              <a:t>c) účastnili </a:t>
            </a:r>
            <a:r>
              <a:rPr lang="cs-CZ" dirty="0"/>
              <a:t>se, ale musely být splněny jejich </a:t>
            </a:r>
            <a:r>
              <a:rPr lang="cs-CZ" dirty="0" smtClean="0"/>
              <a:t>podmínky</a:t>
            </a:r>
          </a:p>
          <a:p>
            <a:pPr marL="457200" lvl="1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dirty="0" smtClean="0"/>
              <a:t>6) Organizaci </a:t>
            </a:r>
            <a:r>
              <a:rPr lang="cs-CZ" dirty="0"/>
              <a:t>výstavy měly na starosti jednotlivé výstavní výbory, v jejichž čele stanuly významné osobnosti. Kdo stál v čele redakčního výboru?</a:t>
            </a:r>
          </a:p>
          <a:p>
            <a:pPr marL="457200" lvl="1" indent="0">
              <a:buNone/>
            </a:pPr>
            <a:r>
              <a:rPr lang="cs-CZ" dirty="0" smtClean="0"/>
              <a:t>a) Josef </a:t>
            </a:r>
            <a:r>
              <a:rPr lang="cs-CZ" dirty="0"/>
              <a:t>Vilímek</a:t>
            </a:r>
          </a:p>
          <a:p>
            <a:pPr marL="457200" lvl="1" indent="0">
              <a:buNone/>
            </a:pPr>
            <a:r>
              <a:rPr lang="cs-CZ" dirty="0" smtClean="0"/>
              <a:t>b)František </a:t>
            </a:r>
            <a:r>
              <a:rPr lang="cs-CZ" dirty="0"/>
              <a:t>Ladislav Rieger </a:t>
            </a:r>
          </a:p>
          <a:p>
            <a:pPr marL="457200" lvl="1" indent="0">
              <a:buNone/>
            </a:pPr>
            <a:r>
              <a:rPr lang="cs-CZ" dirty="0" smtClean="0"/>
              <a:t>c) Jan </a:t>
            </a:r>
            <a:r>
              <a:rPr lang="cs-CZ" dirty="0"/>
              <a:t>Otto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164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928914"/>
            <a:ext cx="10515600" cy="5248049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7) Hlavní </a:t>
            </a:r>
            <a:r>
              <a:rPr lang="cs-CZ" dirty="0"/>
              <a:t>a největší stavbou  a </a:t>
            </a:r>
            <a:r>
              <a:rPr lang="cs-CZ" dirty="0" smtClean="0"/>
              <a:t>zároveň </a:t>
            </a:r>
            <a:r>
              <a:rPr lang="cs-CZ" dirty="0"/>
              <a:t>exponátem a symbolem výstavy byla</a:t>
            </a:r>
          </a:p>
          <a:p>
            <a:pPr marL="457200" lvl="1" indent="0">
              <a:buNone/>
            </a:pPr>
            <a:r>
              <a:rPr lang="cs-CZ" dirty="0" smtClean="0"/>
              <a:t>a) Křižíkova </a:t>
            </a:r>
            <a:r>
              <a:rPr lang="cs-CZ" dirty="0"/>
              <a:t>fontána</a:t>
            </a:r>
          </a:p>
          <a:p>
            <a:pPr marL="457200" lvl="1" indent="0">
              <a:buNone/>
            </a:pPr>
            <a:r>
              <a:rPr lang="cs-CZ" dirty="0" smtClean="0"/>
              <a:t>b) Průmyslový </a:t>
            </a:r>
            <a:r>
              <a:rPr lang="cs-CZ" dirty="0"/>
              <a:t>palác postavený za 9 měsíců</a:t>
            </a:r>
          </a:p>
          <a:p>
            <a:pPr marL="457200" lvl="1" indent="0">
              <a:buNone/>
            </a:pPr>
            <a:r>
              <a:rPr lang="cs-CZ" dirty="0" smtClean="0"/>
              <a:t>c) Dřevěná </a:t>
            </a:r>
            <a:r>
              <a:rPr lang="cs-CZ" dirty="0"/>
              <a:t>slavnostní brána 20 metrů široká, zbořená </a:t>
            </a:r>
            <a:r>
              <a:rPr lang="cs-CZ" dirty="0" smtClean="0"/>
              <a:t>r.1948</a:t>
            </a:r>
          </a:p>
          <a:p>
            <a:pPr marL="457200" lvl="1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8) Výstava </a:t>
            </a:r>
            <a:r>
              <a:rPr lang="cs-CZ" dirty="0"/>
              <a:t>byla zahájena 15.května císařovým </a:t>
            </a:r>
            <a:r>
              <a:rPr lang="cs-CZ" dirty="0" smtClean="0"/>
              <a:t>bratrem a </a:t>
            </a:r>
            <a:r>
              <a:rPr lang="cs-CZ" dirty="0"/>
              <a:t>jeho manželkou za zvuků Dvořákových fanfár. Jaké bylo jméno císařova bratra?</a:t>
            </a:r>
          </a:p>
          <a:p>
            <a:pPr marL="457200" lvl="1" indent="0">
              <a:buNone/>
            </a:pPr>
            <a:r>
              <a:rPr lang="cs-CZ" dirty="0" smtClean="0"/>
              <a:t>a) Arcivévoda </a:t>
            </a:r>
            <a:r>
              <a:rPr lang="cs-CZ" dirty="0"/>
              <a:t>Karel Lothar</a:t>
            </a:r>
          </a:p>
          <a:p>
            <a:pPr marL="457200" lvl="1" indent="0">
              <a:buNone/>
            </a:pPr>
            <a:r>
              <a:rPr lang="cs-CZ" dirty="0" smtClean="0"/>
              <a:t>b) Arcivévoda </a:t>
            </a:r>
            <a:r>
              <a:rPr lang="cs-CZ" dirty="0"/>
              <a:t>Karel Ludvík</a:t>
            </a:r>
          </a:p>
          <a:p>
            <a:pPr marL="457200" lvl="1" indent="0">
              <a:buNone/>
            </a:pPr>
            <a:r>
              <a:rPr lang="cs-CZ" dirty="0" smtClean="0"/>
              <a:t>c) Arcivévoda </a:t>
            </a:r>
            <a:r>
              <a:rPr lang="cs-CZ" dirty="0"/>
              <a:t>Karel </a:t>
            </a:r>
            <a:r>
              <a:rPr lang="cs-CZ" dirty="0" smtClean="0"/>
              <a:t>Rudolf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91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30514"/>
            <a:ext cx="10515600" cy="5146449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9) Které </a:t>
            </a:r>
            <a:r>
              <a:rPr lang="cs-CZ" dirty="0"/>
              <a:t>dva hlavní obory dominovaly výstavě ?</a:t>
            </a:r>
          </a:p>
          <a:p>
            <a:pPr marL="457200" lvl="1" indent="0">
              <a:buNone/>
            </a:pPr>
            <a:r>
              <a:rPr lang="cs-CZ" dirty="0" smtClean="0"/>
              <a:t>a) pivovarnictví </a:t>
            </a:r>
            <a:r>
              <a:rPr lang="cs-CZ" dirty="0"/>
              <a:t>a textilnictví</a:t>
            </a:r>
          </a:p>
          <a:p>
            <a:pPr marL="457200" lvl="1" indent="0">
              <a:buNone/>
            </a:pPr>
            <a:r>
              <a:rPr lang="cs-CZ" dirty="0" smtClean="0"/>
              <a:t>b) strojírenství </a:t>
            </a:r>
            <a:r>
              <a:rPr lang="cs-CZ" dirty="0"/>
              <a:t>a cukrovarnictví</a:t>
            </a:r>
          </a:p>
          <a:p>
            <a:pPr marL="457200" lvl="1" indent="0">
              <a:buNone/>
            </a:pPr>
            <a:r>
              <a:rPr lang="cs-CZ" dirty="0" smtClean="0"/>
              <a:t>c) těžký </a:t>
            </a:r>
            <a:r>
              <a:rPr lang="cs-CZ" dirty="0"/>
              <a:t>průmysl a elektrotechnika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10) O </a:t>
            </a:r>
            <a:r>
              <a:rPr lang="cs-CZ" dirty="0"/>
              <a:t>osvětlení výstavy se postaral samozřejmě František Křižík. Vystavěl pro ni i speciální elektrárnu s 9 dynamy. Na venkovní osvětlení používal Obloukové lampy (220) a pro osvětlení interiérů žárovky. Kolik jich bylo pro všechny restaurace a více než 100 pavilonů třeba?</a:t>
            </a:r>
          </a:p>
          <a:p>
            <a:pPr marL="457200" lvl="1" indent="0">
              <a:buNone/>
            </a:pPr>
            <a:r>
              <a:rPr lang="cs-CZ" dirty="0" smtClean="0"/>
              <a:t>a) 1400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b) 400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c) 4000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087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812800"/>
            <a:ext cx="10515600" cy="5364163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11) Křižík </a:t>
            </a:r>
            <a:r>
              <a:rPr lang="cs-CZ" dirty="0"/>
              <a:t>zapůsobil na návštěvníky i svou slavnou světelnou fontánou. </a:t>
            </a:r>
            <a:r>
              <a:rPr lang="cs-CZ" dirty="0" smtClean="0"/>
              <a:t>Tipněte </a:t>
            </a:r>
            <a:r>
              <a:rPr lang="cs-CZ" dirty="0"/>
              <a:t>si do jaké výšky stříkala a kolik litrů vody vystříkala za 1 minutu.</a:t>
            </a:r>
          </a:p>
          <a:p>
            <a:pPr marL="457200" lvl="1" indent="0">
              <a:buNone/>
            </a:pPr>
            <a:r>
              <a:rPr lang="cs-CZ" dirty="0" smtClean="0"/>
              <a:t>a) 30 </a:t>
            </a:r>
            <a:r>
              <a:rPr lang="cs-CZ" dirty="0"/>
              <a:t>m a 33 litrů</a:t>
            </a:r>
          </a:p>
          <a:p>
            <a:pPr marL="457200" lvl="1" indent="0">
              <a:buNone/>
            </a:pPr>
            <a:r>
              <a:rPr lang="cs-CZ" dirty="0" smtClean="0"/>
              <a:t>b) 15 </a:t>
            </a:r>
            <a:r>
              <a:rPr lang="cs-CZ" dirty="0"/>
              <a:t>m  a  55 litrů</a:t>
            </a:r>
          </a:p>
          <a:p>
            <a:pPr marL="457200" lvl="1" indent="0">
              <a:buNone/>
            </a:pPr>
            <a:r>
              <a:rPr lang="cs-CZ" dirty="0" smtClean="0"/>
              <a:t>c) 25 </a:t>
            </a:r>
            <a:r>
              <a:rPr lang="cs-CZ" dirty="0"/>
              <a:t>m a 44 litrů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12) Návštěvníci </a:t>
            </a:r>
            <a:r>
              <a:rPr lang="cs-CZ" dirty="0"/>
              <a:t>si mohli na výstavní promenádě užít ochutnávku řady potravinářských výrobků z 62 ochutnáváren. Kolik druhů piva mohli ochutnat?</a:t>
            </a:r>
          </a:p>
          <a:p>
            <a:pPr marL="457200" lvl="1" indent="0">
              <a:buNone/>
            </a:pPr>
            <a:r>
              <a:rPr lang="cs-CZ" dirty="0" smtClean="0"/>
              <a:t>a) 28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b) 15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c) 51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869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74057"/>
            <a:ext cx="10515600" cy="4659085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 smtClean="0"/>
              <a:t>1) Kdy </a:t>
            </a:r>
            <a:r>
              <a:rPr lang="cs-CZ" dirty="0"/>
              <a:t>se konala Zemská jubilejní výstava? </a:t>
            </a:r>
          </a:p>
          <a:p>
            <a:pPr marL="457200" lvl="1" indent="0">
              <a:buNone/>
            </a:pPr>
            <a:r>
              <a:rPr lang="cs-CZ" dirty="0" smtClean="0"/>
              <a:t>a) 1871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b) 1881</a:t>
            </a:r>
            <a:endParaRPr lang="cs-CZ" dirty="0"/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c) 1891</a:t>
            </a:r>
          </a:p>
          <a:p>
            <a:pPr marL="457200" lvl="1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dirty="0" smtClean="0"/>
              <a:t>2) Areál </a:t>
            </a:r>
            <a:r>
              <a:rPr lang="cs-CZ" dirty="0"/>
              <a:t>výstavy se rozkládal na území zapůjčeném pražskou radnicí. </a:t>
            </a:r>
            <a:r>
              <a:rPr lang="cs-CZ" dirty="0" smtClean="0"/>
              <a:t>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Bylo </a:t>
            </a:r>
            <a:r>
              <a:rPr lang="cs-CZ" dirty="0"/>
              <a:t>to</a:t>
            </a:r>
          </a:p>
          <a:p>
            <a:pPr marL="457200" lvl="1" indent="0">
              <a:buNone/>
            </a:pPr>
            <a:r>
              <a:rPr lang="cs-CZ" dirty="0" smtClean="0"/>
              <a:t>a) na </a:t>
            </a:r>
            <a:r>
              <a:rPr lang="cs-CZ" dirty="0"/>
              <a:t>Václavském náměstí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b) v</a:t>
            </a:r>
            <a:r>
              <a:rPr lang="cs-CZ" b="1" dirty="0">
                <a:solidFill>
                  <a:srgbClr val="FF0000"/>
                </a:solidFill>
              </a:rPr>
              <a:t> Královské oboře </a:t>
            </a:r>
          </a:p>
          <a:p>
            <a:pPr marL="457200" lvl="1" indent="0">
              <a:buNone/>
            </a:pPr>
            <a:r>
              <a:rPr lang="cs-CZ" dirty="0" smtClean="0"/>
              <a:t>c) ve </a:t>
            </a:r>
            <a:r>
              <a:rPr lang="cs-CZ" dirty="0"/>
              <a:t>Vrchlického sadech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004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88571"/>
            <a:ext cx="10515600" cy="5088392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dirty="0" smtClean="0"/>
              <a:t>3) O </a:t>
            </a:r>
            <a:r>
              <a:rPr lang="cs-CZ" dirty="0"/>
              <a:t>uskutečnění průmyslové výstavy se již v první polovině 19.století snažila jedna organizace. Původně plánovala první výstavu již na rok 1848, ale plány zhatila revoluce. Jaký byl název oné organizace? </a:t>
            </a:r>
          </a:p>
          <a:p>
            <a:pPr marL="457200" lvl="1" indent="0">
              <a:buNone/>
            </a:pPr>
            <a:r>
              <a:rPr lang="cs-CZ" dirty="0" smtClean="0"/>
              <a:t>a) Matice </a:t>
            </a:r>
            <a:r>
              <a:rPr lang="cs-CZ" dirty="0"/>
              <a:t>česká</a:t>
            </a:r>
          </a:p>
          <a:p>
            <a:pPr marL="457200" lvl="1" indent="0">
              <a:buNone/>
            </a:pPr>
            <a:r>
              <a:rPr lang="cs-CZ" dirty="0" smtClean="0"/>
              <a:t>b) Obchodní </a:t>
            </a:r>
            <a:r>
              <a:rPr lang="cs-CZ" dirty="0"/>
              <a:t>a živnostenská komora česká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c) Jednota </a:t>
            </a:r>
            <a:r>
              <a:rPr lang="cs-CZ" b="1" dirty="0">
                <a:solidFill>
                  <a:srgbClr val="FF0000"/>
                </a:solidFill>
              </a:rPr>
              <a:t>pro povzbuzení průmyslu v Čechách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4) Sbírku </a:t>
            </a:r>
            <a:r>
              <a:rPr lang="cs-CZ" dirty="0"/>
              <a:t>na podporu výstavy zahájil v restauraci U české koruny v Karlíně jeden významný podnikatel té doby. Během první hodiny se mu podařilo vybrat 3000 zlatých. Kdo to byl?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a) František </a:t>
            </a:r>
            <a:r>
              <a:rPr lang="cs-CZ" b="1" dirty="0">
                <a:solidFill>
                  <a:srgbClr val="FF0000"/>
                </a:solidFill>
              </a:rPr>
              <a:t>Křižík</a:t>
            </a:r>
          </a:p>
          <a:p>
            <a:pPr marL="457200" lvl="1" indent="0">
              <a:buNone/>
            </a:pPr>
            <a:r>
              <a:rPr lang="cs-CZ" dirty="0" smtClean="0"/>
              <a:t>b) Emil </a:t>
            </a:r>
            <a:r>
              <a:rPr lang="cs-CZ" dirty="0"/>
              <a:t>Kolben</a:t>
            </a:r>
          </a:p>
          <a:p>
            <a:pPr marL="457200" lvl="1" indent="0">
              <a:buNone/>
            </a:pPr>
            <a:r>
              <a:rPr lang="cs-CZ" dirty="0" smtClean="0"/>
              <a:t>c) Rytíř </a:t>
            </a:r>
            <a:r>
              <a:rPr lang="cs-CZ" dirty="0"/>
              <a:t>Emil Škoda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314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914401"/>
            <a:ext cx="10515600" cy="5030334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5) Jaká </a:t>
            </a:r>
            <a:r>
              <a:rPr lang="cs-CZ" dirty="0"/>
              <a:t>byla reakce německých průmyslníků v Čechách na tuto velkolepou výstavu?</a:t>
            </a:r>
          </a:p>
          <a:p>
            <a:pPr marL="457200" lvl="1" indent="0">
              <a:buNone/>
            </a:pPr>
            <a:r>
              <a:rPr lang="cs-CZ" dirty="0" smtClean="0"/>
              <a:t>a) účastnili </a:t>
            </a:r>
            <a:r>
              <a:rPr lang="cs-CZ" dirty="0"/>
              <a:t>se jí společně s českými podnikateli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b) odmítli </a:t>
            </a:r>
            <a:r>
              <a:rPr lang="cs-CZ" b="1" dirty="0">
                <a:solidFill>
                  <a:srgbClr val="FF0000"/>
                </a:solidFill>
              </a:rPr>
              <a:t>účast</a:t>
            </a:r>
          </a:p>
          <a:p>
            <a:pPr marL="457200" lvl="1" indent="0">
              <a:buNone/>
            </a:pPr>
            <a:r>
              <a:rPr lang="cs-CZ" dirty="0" smtClean="0"/>
              <a:t>c) účastnili </a:t>
            </a:r>
            <a:r>
              <a:rPr lang="cs-CZ" dirty="0"/>
              <a:t>se, ale musely být splněny jejich </a:t>
            </a:r>
            <a:r>
              <a:rPr lang="cs-CZ" dirty="0" smtClean="0"/>
              <a:t>podmínky</a:t>
            </a:r>
          </a:p>
          <a:p>
            <a:pPr marL="457200" lvl="1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dirty="0" smtClean="0"/>
              <a:t>6) Organizaci </a:t>
            </a:r>
            <a:r>
              <a:rPr lang="cs-CZ" dirty="0"/>
              <a:t>výstavy měly na starosti jednotlivé výstavní výbory, v jejichž čele stanuly významné osobnosti. Kdo stál v čele redakčního výboru?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a) Josef </a:t>
            </a:r>
            <a:r>
              <a:rPr lang="cs-CZ" b="1" dirty="0">
                <a:solidFill>
                  <a:srgbClr val="FF0000"/>
                </a:solidFill>
              </a:rPr>
              <a:t>Vilímek</a:t>
            </a:r>
          </a:p>
          <a:p>
            <a:pPr marL="457200" lvl="1" indent="0">
              <a:buNone/>
            </a:pPr>
            <a:r>
              <a:rPr lang="cs-CZ" dirty="0" smtClean="0"/>
              <a:t>b)František </a:t>
            </a:r>
            <a:r>
              <a:rPr lang="cs-CZ" dirty="0"/>
              <a:t>Ladislav Rieger </a:t>
            </a:r>
          </a:p>
          <a:p>
            <a:pPr marL="457200" lvl="1" indent="0">
              <a:buNone/>
            </a:pPr>
            <a:r>
              <a:rPr lang="cs-CZ" dirty="0" smtClean="0"/>
              <a:t>c) Jan </a:t>
            </a:r>
            <a:r>
              <a:rPr lang="cs-CZ" dirty="0"/>
              <a:t>Otto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829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928914"/>
            <a:ext cx="10515600" cy="5248049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7) Hlavní </a:t>
            </a:r>
            <a:r>
              <a:rPr lang="cs-CZ" dirty="0"/>
              <a:t>a největší stavbou  a </a:t>
            </a:r>
            <a:r>
              <a:rPr lang="cs-CZ" dirty="0" smtClean="0"/>
              <a:t>zároveň </a:t>
            </a:r>
            <a:r>
              <a:rPr lang="cs-CZ" dirty="0"/>
              <a:t>exponátem a symbolem výstavy byla</a:t>
            </a:r>
          </a:p>
          <a:p>
            <a:pPr marL="457200" lvl="1" indent="0">
              <a:buNone/>
            </a:pPr>
            <a:r>
              <a:rPr lang="cs-CZ" dirty="0" smtClean="0"/>
              <a:t>a) Křižíkova </a:t>
            </a:r>
            <a:r>
              <a:rPr lang="cs-CZ" dirty="0"/>
              <a:t>fontána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b) Průmyslový </a:t>
            </a:r>
            <a:r>
              <a:rPr lang="cs-CZ" b="1" dirty="0">
                <a:solidFill>
                  <a:srgbClr val="FF0000"/>
                </a:solidFill>
              </a:rPr>
              <a:t>palác postavený za 9 měsíců</a:t>
            </a:r>
          </a:p>
          <a:p>
            <a:pPr marL="457200" lvl="1" indent="0">
              <a:buNone/>
            </a:pPr>
            <a:r>
              <a:rPr lang="cs-CZ" dirty="0" smtClean="0"/>
              <a:t>c) Dřevěná </a:t>
            </a:r>
            <a:r>
              <a:rPr lang="cs-CZ" dirty="0"/>
              <a:t>slavnostní brána 20 metrů široká, zbořená </a:t>
            </a:r>
            <a:r>
              <a:rPr lang="cs-CZ" dirty="0" smtClean="0"/>
              <a:t>r.1948</a:t>
            </a:r>
          </a:p>
          <a:p>
            <a:pPr marL="457200" lvl="1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8) Výstava </a:t>
            </a:r>
            <a:r>
              <a:rPr lang="cs-CZ" dirty="0"/>
              <a:t>byla zahájena 15.května císařovým </a:t>
            </a:r>
            <a:r>
              <a:rPr lang="cs-CZ" dirty="0" smtClean="0"/>
              <a:t>bratrem a </a:t>
            </a:r>
            <a:r>
              <a:rPr lang="cs-CZ" dirty="0"/>
              <a:t>jeho manželkou za zvuků Dvořákových fanfár. Jaké bylo jméno císařova bratra?</a:t>
            </a:r>
          </a:p>
          <a:p>
            <a:pPr marL="457200" lvl="1" indent="0">
              <a:buNone/>
            </a:pPr>
            <a:r>
              <a:rPr lang="cs-CZ" dirty="0" smtClean="0"/>
              <a:t>a) Arcivévoda </a:t>
            </a:r>
            <a:r>
              <a:rPr lang="cs-CZ" dirty="0"/>
              <a:t>Karel Lothar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b) Arcivévoda </a:t>
            </a:r>
            <a:r>
              <a:rPr lang="cs-CZ" b="1" dirty="0">
                <a:solidFill>
                  <a:srgbClr val="FF0000"/>
                </a:solidFill>
              </a:rPr>
              <a:t>Karel Ludvík</a:t>
            </a:r>
          </a:p>
          <a:p>
            <a:pPr marL="457200" lvl="1" indent="0">
              <a:buNone/>
            </a:pPr>
            <a:r>
              <a:rPr lang="cs-CZ" dirty="0" smtClean="0"/>
              <a:t>c) Arcivévoda </a:t>
            </a:r>
            <a:r>
              <a:rPr lang="cs-CZ" dirty="0"/>
              <a:t>Karel </a:t>
            </a:r>
            <a:r>
              <a:rPr lang="cs-CZ" dirty="0" smtClean="0"/>
              <a:t>Rudolf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1056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030514"/>
            <a:ext cx="10515600" cy="5146449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9) Které </a:t>
            </a:r>
            <a:r>
              <a:rPr lang="cs-CZ" dirty="0"/>
              <a:t>dva hlavní obory dominovaly výstavě ?</a:t>
            </a:r>
          </a:p>
          <a:p>
            <a:pPr marL="457200" lvl="1" indent="0">
              <a:buNone/>
            </a:pPr>
            <a:r>
              <a:rPr lang="cs-CZ" dirty="0" smtClean="0"/>
              <a:t>a) pivovarnictví </a:t>
            </a:r>
            <a:r>
              <a:rPr lang="cs-CZ" dirty="0"/>
              <a:t>a textilnictví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b) strojírenství </a:t>
            </a:r>
            <a:r>
              <a:rPr lang="cs-CZ" b="1" dirty="0">
                <a:solidFill>
                  <a:srgbClr val="FF0000"/>
                </a:solidFill>
              </a:rPr>
              <a:t>a cukrovarnictví</a:t>
            </a:r>
          </a:p>
          <a:p>
            <a:pPr marL="457200" lvl="1" indent="0">
              <a:buNone/>
            </a:pPr>
            <a:r>
              <a:rPr lang="cs-CZ" dirty="0" smtClean="0"/>
              <a:t>c) těžký </a:t>
            </a:r>
            <a:r>
              <a:rPr lang="cs-CZ" dirty="0"/>
              <a:t>průmysl a elektrotechnika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10) O </a:t>
            </a:r>
            <a:r>
              <a:rPr lang="cs-CZ" dirty="0"/>
              <a:t>osvětlení výstavy se postaral samozřejmě František Křižík. Vystavěl pro ni i speciální elektrárnu s 9 dynamy. Na venkovní osvětlení používal Obloukové lampy (220) a pro osvětlení interiérů žárovky. Kolik jich bylo pro všechny restaurace a více než 100 pavilonů třeba?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a) 1400</a:t>
            </a:r>
            <a:endParaRPr lang="cs-CZ" b="1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dirty="0" smtClean="0"/>
              <a:t>b) 400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c) 4000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088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812800"/>
            <a:ext cx="10515600" cy="5364163"/>
          </a:xfrm>
          <a:pattFill prst="pct5">
            <a:fgClr>
              <a:schemeClr val="tx2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11) Křižík </a:t>
            </a:r>
            <a:r>
              <a:rPr lang="cs-CZ" dirty="0"/>
              <a:t>zapůsobil na návštěvníky i svou slavnou světelnou fontánou. </a:t>
            </a:r>
            <a:r>
              <a:rPr lang="cs-CZ" dirty="0" smtClean="0"/>
              <a:t>Tipněte </a:t>
            </a:r>
            <a:r>
              <a:rPr lang="cs-CZ" dirty="0"/>
              <a:t>si do jaké výšky stříkala a kolik litrů vody vystříkala za 1 minutu.</a:t>
            </a:r>
          </a:p>
          <a:p>
            <a:pPr marL="457200" lvl="1" indent="0">
              <a:buNone/>
            </a:pPr>
            <a:r>
              <a:rPr lang="cs-CZ" dirty="0" smtClean="0"/>
              <a:t>a) 30 </a:t>
            </a:r>
            <a:r>
              <a:rPr lang="cs-CZ" dirty="0"/>
              <a:t>m a 33 litrů</a:t>
            </a:r>
          </a:p>
          <a:p>
            <a:pPr marL="457200" lvl="1" indent="0">
              <a:buNone/>
            </a:pPr>
            <a:r>
              <a:rPr lang="cs-CZ" dirty="0" smtClean="0"/>
              <a:t>b) 15 </a:t>
            </a:r>
            <a:r>
              <a:rPr lang="cs-CZ" dirty="0"/>
              <a:t>m  a  55 litrů</a:t>
            </a:r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c) 25 </a:t>
            </a:r>
            <a:r>
              <a:rPr lang="cs-CZ" b="1" dirty="0">
                <a:solidFill>
                  <a:srgbClr val="FF0000"/>
                </a:solidFill>
              </a:rPr>
              <a:t>m a 44 litrů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12) Návštěvníci </a:t>
            </a:r>
            <a:r>
              <a:rPr lang="cs-CZ" dirty="0"/>
              <a:t>si mohli na výstavní promenádě užít ochutnávku řady potravinářských výrobků z 62 ochutnáváren. Kolik druhů piva mohli ochutnat?</a:t>
            </a:r>
          </a:p>
          <a:p>
            <a:pPr marL="457200" lvl="1" indent="0">
              <a:buNone/>
            </a:pPr>
            <a:r>
              <a:rPr lang="cs-CZ" dirty="0" smtClean="0"/>
              <a:t>a) 28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b) 15</a:t>
            </a:r>
            <a:endParaRPr lang="cs-CZ" dirty="0"/>
          </a:p>
          <a:p>
            <a:pPr marL="457200" lvl="1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c) 51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0612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http://cs.wikipedia.org/wiki/Jubilejn%C3%AD_zemsk%C3%A1_v%C3%BDstava_v_Praze_1891</a:t>
            </a:r>
            <a:r>
              <a:rPr lang="cs-CZ" dirty="0" smtClean="0"/>
              <a:t> (20.10.2013)</a:t>
            </a:r>
          </a:p>
          <a:p>
            <a:r>
              <a:rPr lang="cs-CZ" i="1" dirty="0"/>
              <a:t>Dějiny zemí Koruny české</a:t>
            </a:r>
            <a:r>
              <a:rPr lang="cs-CZ" dirty="0"/>
              <a:t>. 3. vyd. Editor Pavel Bělina, Jiří Pokorný. Praha: Paseka, 1993, 328 s. </a:t>
            </a:r>
            <a:r>
              <a:rPr lang="cs-CZ"/>
              <a:t>ISBN 80-718-5007-1.</a:t>
            </a:r>
            <a:endParaRPr lang="cs-CZ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1062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536</Words>
  <Application>Microsoft Office PowerPoint</Application>
  <PresentationFormat>Širokoúhlá obrazovka</PresentationFormat>
  <Paragraphs>136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25" baseType="lpstr">
      <vt:lpstr>Algerian</vt:lpstr>
      <vt:lpstr>Arial</vt:lpstr>
      <vt:lpstr>Arial Black</vt:lpstr>
      <vt:lpstr>Calibri</vt:lpstr>
      <vt:lpstr>Calibri Light</vt:lpstr>
      <vt:lpstr>Times New Roman</vt:lpstr>
      <vt:lpstr>Wingdings</vt:lpstr>
      <vt:lpstr>Motiv Office</vt:lpstr>
      <vt:lpstr>Motiv sady Office</vt:lpstr>
      <vt:lpstr>Pixel</vt:lpstr>
      <vt:lpstr>Prezentace aplikace PowerPoint</vt:lpstr>
      <vt:lpstr>Zemská jubilejní výstava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Zemská jubilejní výstava </dc:title>
  <dc:creator>Klára</dc:creator>
  <cp:lastModifiedBy>Klára</cp:lastModifiedBy>
  <cp:revision>5</cp:revision>
  <dcterms:created xsi:type="dcterms:W3CDTF">2013-10-09T16:55:36Z</dcterms:created>
  <dcterms:modified xsi:type="dcterms:W3CDTF">2013-10-20T11:05:26Z</dcterms:modified>
</cp:coreProperties>
</file>