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/>
              <a:pPr>
                <a:defRPr/>
              </a:pPr>
              <a:t>3. 11. 2013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893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9650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8112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265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6445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4965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9940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4239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205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9605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3483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2500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3835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578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Horz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313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02130232"/>
              </p:ext>
            </p:extLst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1.polovina 19.století - opakování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3.11.2013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doplnění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dějin 1.poloviny 19.století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k doplnění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dějin 1.poloviny 19.století  na interaktivní tabuli. Řešení úkolů je součástí prezentace.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03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08920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tx2">
                    <a:lumMod val="50000"/>
                  </a:schemeClr>
                </a:solidFill>
                <a:latin typeface="Algerian" panose="04020705040A02060702" pitchFamily="82" charset="0"/>
              </a:rPr>
              <a:t>1.Polovina 19.století </a:t>
            </a:r>
            <a:br>
              <a:rPr lang="cs-CZ" sz="8000" dirty="0" smtClean="0">
                <a:solidFill>
                  <a:schemeClr val="tx2">
                    <a:lumMod val="50000"/>
                  </a:schemeClr>
                </a:solidFill>
                <a:latin typeface="Algerian" panose="04020705040A02060702" pitchFamily="82" charset="0"/>
              </a:rPr>
            </a:b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Algerian" panose="04020705040A02060702" pitchFamily="82" charset="0"/>
              </a:rPr>
              <a:t>opakování</a:t>
            </a:r>
            <a:endParaRPr lang="cs-CZ" sz="6000" dirty="0">
              <a:solidFill>
                <a:schemeClr val="tx2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941168"/>
            <a:ext cx="6400800" cy="1752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805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Určete osobnosti: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2160240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Ve svém ústředním díle o dějinách českého národa vyzdvihl jako nejslavnější období českých dějin husitství.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Byl to představitel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austroslavismu, spoluzakladatel Vlasteneckého muzea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645024"/>
            <a:ext cx="79208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Redaktor Národních novin, autor epigramů a satirických popěvků. Pro odpor proti absolutismu na stránkách Národních novin a později Slovanu byl několikrát souzen a nakonec strávil několik let ve vyhnanství.</a:t>
            </a:r>
            <a:endParaRPr lang="cs-CZ" sz="30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2998692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František Palacký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45930" y="5999514"/>
            <a:ext cx="47305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Karel Havlíček Borovský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83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9"/>
            <a:ext cx="8229600" cy="223224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Byl to český národní buditel, jazykovědec, básník a překladatel. Ve svém vrcholném díle shromáždil na 120 000 slov s uvedením jejich významu, způsobu použití a jejich německý překlad.</a:t>
            </a:r>
            <a:endParaRPr lang="cs-CZ" sz="30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284984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Byl to český historik, filolog a zakladatel slavistiky. Studoval a později i vyučoval teologii, přezdívalo se mu „modrý abbé“. Nevěřil v uplatnění českého jazyka v náročné literatuře a vědě, ale přesto se zasloužil o jeho rozvoj a stanovil mluvnická pravidla.</a:t>
            </a:r>
            <a:endParaRPr lang="cs-CZ" sz="3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76025" y="2516769"/>
            <a:ext cx="3217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Josef </a:t>
            </a:r>
            <a:r>
              <a:rPr lang="cs-CZ" sz="3600" b="1" dirty="0">
                <a:solidFill>
                  <a:srgbClr val="C00000"/>
                </a:solidFill>
              </a:rPr>
              <a:t>J</a:t>
            </a:r>
            <a:r>
              <a:rPr lang="cs-CZ" sz="3600" b="1" dirty="0" smtClean="0">
                <a:solidFill>
                  <a:srgbClr val="C00000"/>
                </a:solidFill>
              </a:rPr>
              <a:t>ungmann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0623" y="6147306"/>
            <a:ext cx="32827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Josef Dobrovský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58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995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Doplňte texty: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0994" y="764704"/>
            <a:ext cx="8379477" cy="280831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 letech _______-_______ probíhal ve Vídni mírový kongres. Jeho výsledkem byla mimo jiné obnova (cizím slovem____________________) bývalých vládnoucích dynastii –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např. </a:t>
            </a:r>
            <a:r>
              <a:rPr lang="cs-CZ" sz="3000" b="1" dirty="0" err="1">
                <a:solidFill>
                  <a:schemeClr val="tx2">
                    <a:lumMod val="50000"/>
                  </a:schemeClr>
                </a:solidFill>
              </a:rPr>
              <a:t>Španelska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 err="1">
                <a:solidFill>
                  <a:schemeClr val="tx2">
                    <a:lumMod val="50000"/>
                  </a:schemeClr>
                </a:solidFill>
              </a:rPr>
              <a:t>stejne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 jako do _______________ se vrátili _____________________. </a:t>
            </a:r>
            <a:endParaRPr lang="cs-CZ" sz="3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--------------------------------------------------------------------------</a:t>
            </a:r>
            <a:endParaRPr lang="cs-CZ" sz="3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573016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Typické prvky romantické architektury jsou inspirované ________________ stylem a __________________ zeměmi- např. minaret v parku u jihomoravského zámku ________________. Také styl parků se změnil z upravených ____________________ na divoké ___________________ parky.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37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995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Doplňte texty: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1895" y="908720"/>
            <a:ext cx="8379477" cy="280831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 letech </a:t>
            </a:r>
            <a:r>
              <a:rPr lang="cs-CZ" sz="3000" b="1" dirty="0" smtClean="0">
                <a:solidFill>
                  <a:srgbClr val="C00000"/>
                </a:solidFill>
              </a:rPr>
              <a:t>1814-1815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probíhal ve Vídni mírový kongres. Jeho výsledkem byla mimo jiné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obnova (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cizím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slovem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restaurace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) bývalých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vládnoucích dynastii –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např. </a:t>
            </a:r>
            <a:r>
              <a:rPr lang="cs-CZ" sz="3000" b="1" dirty="0" err="1">
                <a:solidFill>
                  <a:schemeClr val="tx2">
                    <a:lumMod val="50000"/>
                  </a:schemeClr>
                </a:solidFill>
              </a:rPr>
              <a:t>Španelska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 err="1">
                <a:solidFill>
                  <a:schemeClr val="tx2">
                    <a:lumMod val="50000"/>
                  </a:schemeClr>
                </a:solidFill>
              </a:rPr>
              <a:t>stejne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 jako do </a:t>
            </a:r>
            <a:r>
              <a:rPr lang="cs-CZ" sz="3000" b="1" dirty="0" smtClean="0">
                <a:solidFill>
                  <a:srgbClr val="C00000"/>
                </a:solidFill>
              </a:rPr>
              <a:t>Francie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se vrátili </a:t>
            </a:r>
            <a:r>
              <a:rPr lang="cs-CZ" sz="3000" b="1" dirty="0" smtClean="0">
                <a:solidFill>
                  <a:srgbClr val="C00000"/>
                </a:solidFill>
              </a:rPr>
              <a:t>Bourboni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--------------------------------------------------------------------------</a:t>
            </a:r>
            <a:endParaRPr lang="cs-CZ" sz="3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356992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Typické prvky romantické architektury jsou inspirované </a:t>
            </a:r>
            <a:r>
              <a:rPr lang="cs-CZ" sz="2800" b="1" dirty="0" smtClean="0">
                <a:solidFill>
                  <a:srgbClr val="C00000"/>
                </a:solidFill>
              </a:rPr>
              <a:t>gotickým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stylem a </a:t>
            </a:r>
            <a:r>
              <a:rPr lang="cs-CZ" sz="2800" b="1" dirty="0" smtClean="0">
                <a:solidFill>
                  <a:srgbClr val="C00000"/>
                </a:solidFill>
              </a:rPr>
              <a:t>exotickými/orientálními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zeměmi - např. minaret v parku u jihomoravského zámku </a:t>
            </a:r>
            <a:r>
              <a:rPr lang="cs-CZ" sz="2800" b="1" dirty="0" smtClean="0">
                <a:solidFill>
                  <a:srgbClr val="C00000"/>
                </a:solidFill>
              </a:rPr>
              <a:t>Lednice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 Také styl parků se změnil z upravených </a:t>
            </a:r>
            <a:r>
              <a:rPr lang="cs-CZ" sz="2800" b="1" dirty="0" smtClean="0">
                <a:solidFill>
                  <a:srgbClr val="C00000"/>
                </a:solidFill>
              </a:rPr>
              <a:t>francouzských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na divoké </a:t>
            </a:r>
            <a:r>
              <a:rPr lang="cs-CZ" sz="2800" b="1" dirty="0" smtClean="0">
                <a:solidFill>
                  <a:srgbClr val="C00000"/>
                </a:solidFill>
              </a:rPr>
              <a:t>anglické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parky.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04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Určete definované pojmy: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Forma státu, kde je vláda panovníka omezena ústavou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Nejdůležitější zákon ve státě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Kontrola tištěného a mluveného slova státem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Forma státu, v jehož čele jsou volení představitelé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Písemná žádost, kterou se občané obrací na panovníka či státní orgány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128500"/>
            <a:ext cx="4774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KONSTITUČNÍ MONARCHIE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2713274"/>
            <a:ext cx="1509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ÚSTAVA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3789040"/>
            <a:ext cx="18165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CENZURA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4364853"/>
            <a:ext cx="20874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REPUBLIKA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89166" y="5445224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PETICE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91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Vyberte  správnou odpověď.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Průmyslová revoluce začala v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2800" dirty="0" smtClean="0">
                <a:solidFill>
                  <a:srgbClr val="C00000"/>
                </a:solidFill>
              </a:rPr>
              <a:t>A) Itálii	B) Anglii	C) Francii</a:t>
            </a:r>
          </a:p>
          <a:p>
            <a:r>
              <a:rPr lang="cs-CZ" dirty="0" smtClean="0"/>
              <a:t>Rozhodujícím pohonem byl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    A) parní stroj  B) spalovací motor  C) </a:t>
            </a:r>
            <a:r>
              <a:rPr lang="cs-CZ" sz="2800" dirty="0" err="1" smtClean="0">
                <a:solidFill>
                  <a:srgbClr val="C00000"/>
                </a:solidFill>
              </a:rPr>
              <a:t>perpetum</a:t>
            </a:r>
            <a:r>
              <a:rPr lang="cs-CZ" sz="2800" dirty="0" smtClean="0">
                <a:solidFill>
                  <a:srgbClr val="C00000"/>
                </a:solidFill>
              </a:rPr>
              <a:t> mobile</a:t>
            </a:r>
          </a:p>
          <a:p>
            <a:r>
              <a:rPr lang="cs-CZ" dirty="0" smtClean="0"/>
              <a:t>Pracovní síly se uvolnily v důsledku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	A) Zrušení nevolnictví 	B) Rudolfova Majestátu               			C) povstání </a:t>
            </a:r>
            <a:r>
              <a:rPr lang="cs-CZ" sz="2800" dirty="0" err="1" smtClean="0">
                <a:solidFill>
                  <a:srgbClr val="C00000"/>
                </a:solidFill>
              </a:rPr>
              <a:t>Watta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Tylera</a:t>
            </a:r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Největší železářský podnik v habsburské říši byl ve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	A) </a:t>
            </a:r>
            <a:r>
              <a:rPr lang="cs-CZ" sz="2800" dirty="0" err="1" smtClean="0">
                <a:solidFill>
                  <a:srgbClr val="C00000"/>
                </a:solidFill>
              </a:rPr>
              <a:t>Žiaru</a:t>
            </a:r>
            <a:r>
              <a:rPr lang="cs-CZ" sz="2800" dirty="0" smtClean="0">
                <a:solidFill>
                  <a:srgbClr val="C00000"/>
                </a:solidFill>
              </a:rPr>
              <a:t> nad </a:t>
            </a:r>
            <a:r>
              <a:rPr lang="cs-CZ" sz="2800" dirty="0" err="1" smtClean="0">
                <a:solidFill>
                  <a:srgbClr val="C00000"/>
                </a:solidFill>
              </a:rPr>
              <a:t>Hronom</a:t>
            </a:r>
            <a:r>
              <a:rPr lang="cs-CZ" sz="2800" dirty="0" smtClean="0">
                <a:solidFill>
                  <a:srgbClr val="C00000"/>
                </a:solidFill>
              </a:rPr>
              <a:t> 	B) Vítkovicích                                			C) Českých Budějovicích</a:t>
            </a:r>
            <a:endParaRPr lang="cs-CZ" sz="2800" dirty="0">
              <a:solidFill>
                <a:srgbClr val="C0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563888" y="2492896"/>
            <a:ext cx="1008112" cy="0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187624" y="3356992"/>
            <a:ext cx="1512168" cy="0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35696" y="4149080"/>
            <a:ext cx="2520280" cy="0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436096" y="5301208"/>
            <a:ext cx="1584176" cy="0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696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Spojte osobnosti a </a:t>
            </a:r>
            <a:r>
              <a:rPr lang="cs-CZ" dirty="0" err="1" smtClean="0">
                <a:solidFill>
                  <a:srgbClr val="C00000"/>
                </a:solidFill>
              </a:rPr>
              <a:t>údálosti</a:t>
            </a:r>
            <a:r>
              <a:rPr lang="cs-CZ" dirty="0" smtClean="0">
                <a:solidFill>
                  <a:srgbClr val="C00000"/>
                </a:solidFill>
              </a:rPr>
              <a:t> či počiny s </a:t>
            </a:r>
            <a:r>
              <a:rPr lang="cs-CZ" dirty="0" err="1" smtClean="0">
                <a:solidFill>
                  <a:srgbClr val="C00000"/>
                </a:solidFill>
              </a:rPr>
              <a:t>nimy</a:t>
            </a:r>
            <a:r>
              <a:rPr lang="cs-CZ" dirty="0" smtClean="0">
                <a:solidFill>
                  <a:srgbClr val="C00000"/>
                </a:solidFill>
              </a:rPr>
              <a:t> spojené: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Windischgrätz			* Fidlovačka</a:t>
            </a:r>
          </a:p>
          <a:p>
            <a:r>
              <a:rPr lang="cs-CZ" dirty="0" smtClean="0"/>
              <a:t>Matěj Kopecký			* Rukopisy</a:t>
            </a:r>
          </a:p>
          <a:p>
            <a:r>
              <a:rPr lang="cs-CZ" dirty="0" smtClean="0"/>
              <a:t>Josef Mánes			* Česká expedice</a:t>
            </a:r>
          </a:p>
          <a:p>
            <a:r>
              <a:rPr lang="cs-CZ" dirty="0" smtClean="0"/>
              <a:t>Václav Hanka			* Loutkové divadlo</a:t>
            </a:r>
          </a:p>
          <a:p>
            <a:r>
              <a:rPr lang="cs-CZ" dirty="0" smtClean="0"/>
              <a:t>Kramérius			* Boje v Itálii</a:t>
            </a:r>
          </a:p>
          <a:p>
            <a:r>
              <a:rPr lang="cs-CZ" dirty="0" smtClean="0"/>
              <a:t>Radecký				* Staroměstský orloj</a:t>
            </a:r>
          </a:p>
          <a:p>
            <a:r>
              <a:rPr lang="cs-CZ" dirty="0" smtClean="0"/>
              <a:t>Kašpar Šternberk		* odstřelování Prahy</a:t>
            </a:r>
          </a:p>
          <a:p>
            <a:r>
              <a:rPr lang="cs-CZ" dirty="0" smtClean="0"/>
              <a:t>Josef Kajetán Tyl		* </a:t>
            </a:r>
            <a:r>
              <a:rPr lang="cs-CZ" dirty="0"/>
              <a:t>N</a:t>
            </a:r>
            <a:r>
              <a:rPr lang="cs-CZ" dirty="0" smtClean="0"/>
              <a:t>árodní muzeum	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203848" y="2060848"/>
            <a:ext cx="1944216" cy="3024336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75856" y="2636912"/>
            <a:ext cx="1872208" cy="936104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3104964"/>
            <a:ext cx="2232248" cy="1476164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987824" y="2636912"/>
            <a:ext cx="2160240" cy="936104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555776" y="3104964"/>
            <a:ext cx="2592288" cy="1044116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267744" y="4149080"/>
            <a:ext cx="2808312" cy="432048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671900" y="5085184"/>
            <a:ext cx="1476164" cy="504056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3491880" y="2060848"/>
            <a:ext cx="1656184" cy="3528392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9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Srovnejte události podle pořadí, ve kterém se odehrály: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09411"/>
            <a:ext cx="8229600" cy="4525963"/>
          </a:xfrm>
        </p:spPr>
        <p:txBody>
          <a:bodyPr/>
          <a:lstStyle/>
          <a:p>
            <a:r>
              <a:rPr lang="cs-CZ" dirty="0" smtClean="0"/>
              <a:t>Zrušení poddanství</a:t>
            </a:r>
          </a:p>
          <a:p>
            <a:r>
              <a:rPr lang="cs-CZ" dirty="0" smtClean="0"/>
              <a:t>František Josef I. </a:t>
            </a:r>
            <a:r>
              <a:rPr lang="cs-CZ" dirty="0"/>
              <a:t>c</a:t>
            </a:r>
            <a:r>
              <a:rPr lang="cs-CZ" dirty="0" smtClean="0"/>
              <a:t>ísařem</a:t>
            </a:r>
          </a:p>
          <a:p>
            <a:r>
              <a:rPr lang="cs-CZ" dirty="0" smtClean="0"/>
              <a:t>Porážka revoluce v Uhrách</a:t>
            </a:r>
          </a:p>
          <a:p>
            <a:r>
              <a:rPr lang="cs-CZ" dirty="0" smtClean="0"/>
              <a:t>Schůze ve </a:t>
            </a:r>
            <a:r>
              <a:rPr lang="cs-CZ" dirty="0"/>
              <a:t>S</a:t>
            </a:r>
            <a:r>
              <a:rPr lang="cs-CZ" dirty="0" smtClean="0"/>
              <a:t>vatováclavských lázních</a:t>
            </a:r>
          </a:p>
          <a:p>
            <a:r>
              <a:rPr lang="cs-CZ" dirty="0" smtClean="0"/>
              <a:t>Sněm v Kroměříži</a:t>
            </a:r>
          </a:p>
          <a:p>
            <a:r>
              <a:rPr lang="cs-CZ" dirty="0" smtClean="0"/>
              <a:t>Slovanský sjezd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73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Srovnejte události podle pořadí, ve kterém se odehrály: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Schůze ve </a:t>
            </a:r>
            <a:r>
              <a:rPr lang="cs-CZ" dirty="0"/>
              <a:t>S</a:t>
            </a:r>
            <a:r>
              <a:rPr lang="cs-CZ" dirty="0" smtClean="0"/>
              <a:t>vatováclavských lázních (11.3.1848)</a:t>
            </a:r>
          </a:p>
          <a:p>
            <a:r>
              <a:rPr lang="cs-CZ" dirty="0"/>
              <a:t>Slovanský </a:t>
            </a:r>
            <a:r>
              <a:rPr lang="cs-CZ" dirty="0" smtClean="0"/>
              <a:t>sjezd (červen 1848)</a:t>
            </a:r>
          </a:p>
          <a:p>
            <a:r>
              <a:rPr lang="cs-CZ" dirty="0"/>
              <a:t>Zrušení </a:t>
            </a:r>
            <a:r>
              <a:rPr lang="cs-CZ" dirty="0" smtClean="0"/>
              <a:t>poddanství (7.9.1848)</a:t>
            </a:r>
          </a:p>
          <a:p>
            <a:r>
              <a:rPr lang="cs-CZ" dirty="0" smtClean="0"/>
              <a:t>Sněm v Kroměříži (listopad 1848-březen 1849)</a:t>
            </a:r>
          </a:p>
          <a:p>
            <a:r>
              <a:rPr lang="cs-CZ" dirty="0"/>
              <a:t>František Josef I. </a:t>
            </a:r>
            <a:r>
              <a:rPr lang="cs-CZ" dirty="0" smtClean="0"/>
              <a:t>císařem </a:t>
            </a:r>
            <a:r>
              <a:rPr lang="cs-CZ" dirty="0"/>
              <a:t>(2.12.1848</a:t>
            </a:r>
            <a:r>
              <a:rPr lang="cs-CZ" dirty="0" smtClean="0"/>
              <a:t>)</a:t>
            </a:r>
          </a:p>
          <a:p>
            <a:r>
              <a:rPr lang="cs-CZ" dirty="0"/>
              <a:t>Porážka revoluce v Uhrách (13.8.1849)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715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z="2000" kern="1200" dirty="0" smtClean="0">
                <a:solidFill>
                  <a:prstClr val="black"/>
                </a:solidFill>
              </a:rPr>
              <a:t>BAUER, Ivan. </a:t>
            </a:r>
            <a:r>
              <a:rPr lang="cs-CZ" sz="2000" i="1" kern="1200" dirty="0" smtClean="0">
                <a:solidFill>
                  <a:prstClr val="black"/>
                </a:solidFill>
              </a:rPr>
              <a:t>Novověk: národní dějiny : pracovní sešit z dějepisu</a:t>
            </a:r>
            <a:r>
              <a:rPr lang="cs-CZ" sz="2000" kern="1200" dirty="0" smtClean="0">
                <a:solidFill>
                  <a:prstClr val="black"/>
                </a:solidFill>
              </a:rPr>
              <a:t>. 1. vyd. Tobiáš, 1994, 72 s. ISBN 80-858-0820-X.</a:t>
            </a:r>
          </a:p>
          <a:p>
            <a:pPr lvl="0"/>
            <a:r>
              <a:rPr lang="cs-CZ" sz="2000" i="1" dirty="0"/>
              <a:t>Dějiny zemí Koruny české</a:t>
            </a:r>
            <a:r>
              <a:rPr lang="cs-CZ" sz="2000" dirty="0"/>
              <a:t>. 3. vyd. Editor Pavel Bělina, Jiří Pokorný. Praha: Paseka, 1993, 328 s. ISBN 80-718-5007-1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</a:t>
            </a:r>
            <a:r>
              <a:rPr lang="cs-CZ" sz="2000" dirty="0" smtClean="0"/>
              <a:t>.</a:t>
            </a:r>
          </a:p>
          <a:p>
            <a:r>
              <a:rPr lang="cs-CZ" sz="2000" i="1" dirty="0"/>
              <a:t>Kdo byl kdo v našich dějinách do roku 1918</a:t>
            </a:r>
            <a:r>
              <a:rPr lang="cs-CZ" sz="2000" dirty="0"/>
              <a:t>. 3. </a:t>
            </a:r>
            <a:r>
              <a:rPr lang="cs-CZ" sz="2000" dirty="0" err="1"/>
              <a:t>dopln</a:t>
            </a:r>
            <a:r>
              <a:rPr lang="cs-CZ" sz="2000" dirty="0"/>
              <a:t>. a </a:t>
            </a:r>
            <a:r>
              <a:rPr lang="cs-CZ" sz="2000" dirty="0" err="1"/>
              <a:t>ilustr</a:t>
            </a:r>
            <a:r>
              <a:rPr lang="cs-CZ" sz="2000" dirty="0"/>
              <a:t>. vyd. Praha: </a:t>
            </a:r>
            <a:r>
              <a:rPr lang="cs-CZ" sz="2000" dirty="0" err="1"/>
              <a:t>Libri</a:t>
            </a:r>
            <a:r>
              <a:rPr lang="cs-CZ" sz="2000" dirty="0"/>
              <a:t>, 1998, 571 s. </a:t>
            </a:r>
            <a:r>
              <a:rPr lang="cs-CZ" sz="2000"/>
              <a:t>ISBN 80-859-8306-0.</a:t>
            </a:r>
            <a:endParaRPr lang="cs-CZ" sz="2000" dirty="0" smtClean="0"/>
          </a:p>
          <a:p>
            <a:pPr lvl="0"/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75168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466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Pixel</vt:lpstr>
      <vt:lpstr>Prezentace aplikace PowerPoint</vt:lpstr>
      <vt:lpstr>1.Polovina 19.století  opakování</vt:lpstr>
      <vt:lpstr>Určete osobnosti:</vt:lpstr>
      <vt:lpstr>Prezentace aplikace PowerPoint</vt:lpstr>
      <vt:lpstr>Doplňte texty:</vt:lpstr>
      <vt:lpstr>Doplňte texty:</vt:lpstr>
      <vt:lpstr>Určete definované pojmy:</vt:lpstr>
      <vt:lpstr>Vyberte  správnou odpověď.</vt:lpstr>
      <vt:lpstr>Spojte osobnosti a údálosti či počiny s nimy spojené:</vt:lpstr>
      <vt:lpstr>Srovnejte události podle pořadí, ve kterém se odehrály:</vt:lpstr>
      <vt:lpstr>Srovnejte události podle pořadí, ve kterém se odehrály: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1.Polovina 19.století  opakování</dc:title>
  <dc:creator>Klára</dc:creator>
  <cp:lastModifiedBy>Klára</cp:lastModifiedBy>
  <cp:revision>13</cp:revision>
  <dcterms:created xsi:type="dcterms:W3CDTF">2013-11-03T14:43:09Z</dcterms:created>
  <dcterms:modified xsi:type="dcterms:W3CDTF">2013-11-03T20:05:49Z</dcterms:modified>
</cp:coreProperties>
</file>