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5" r:id="rId2"/>
    <p:sldId id="287" r:id="rId3"/>
    <p:sldId id="284" r:id="rId4"/>
    <p:sldId id="260" r:id="rId5"/>
    <p:sldId id="281" r:id="rId6"/>
    <p:sldId id="261" r:id="rId7"/>
    <p:sldId id="282" r:id="rId8"/>
    <p:sldId id="277" r:id="rId9"/>
    <p:sldId id="283" r:id="rId10"/>
    <p:sldId id="278" r:id="rId11"/>
    <p:sldId id="279" r:id="rId12"/>
    <p:sldId id="288" r:id="rId13"/>
    <p:sldId id="289" r:id="rId14"/>
    <p:sldId id="290" r:id="rId15"/>
    <p:sldId id="291" r:id="rId16"/>
    <p:sldId id="292" r:id="rId17"/>
    <p:sldId id="293" r:id="rId18"/>
    <p:sldId id="294" r:id="rId19"/>
    <p:sldId id="295" r:id="rId20"/>
    <p:sldId id="296" r:id="rId21"/>
    <p:sldId id="297" r:id="rId22"/>
    <p:sldId id="298" r:id="rId23"/>
    <p:sldId id="300"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94660"/>
  </p:normalViewPr>
  <p:slideViewPr>
    <p:cSldViewPr>
      <p:cViewPr varScale="1">
        <p:scale>
          <a:sx n="68" d="100"/>
          <a:sy n="68" d="100"/>
        </p:scale>
        <p:origin x="-148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colorful4" csCatId="colorful" phldr="1"/>
      <dgm:spPr/>
      <dgm:t>
        <a:bodyPr/>
        <a:lstStyle/>
        <a:p>
          <a:endParaRPr lang="cs-CZ"/>
        </a:p>
      </dgm:t>
    </dgm:pt>
    <dgm:pt modelId="{B651F6E3-6281-48DB-9319-2AEAFDAE7572}">
      <dgm:prSet custT="1"/>
      <dgm:spPr/>
      <dgm:t>
        <a:bodyPr/>
        <a:lstStyle/>
        <a:p>
          <a:pPr algn="l" rtl="0"/>
          <a:r>
            <a:rPr lang="cs-CZ" sz="1600" dirty="0" smtClean="0">
              <a:solidFill>
                <a:schemeClr val="accent1">
                  <a:lumMod val="75000"/>
                </a:schemeClr>
              </a:solidFill>
            </a:rPr>
            <a:t>NÁZEV MATERIÁLU</a:t>
          </a:r>
          <a:r>
            <a:rPr lang="cs-CZ" sz="2000" smtClean="0">
              <a:solidFill>
                <a:schemeClr val="accent1">
                  <a:lumMod val="75000"/>
                </a:schemeClr>
              </a:solidFill>
            </a:rPr>
            <a:t>:</a:t>
          </a:r>
          <a:r>
            <a:rPr lang="cs-CZ" sz="2000" baseline="0" smtClean="0">
              <a:solidFill>
                <a:schemeClr val="accent1">
                  <a:lumMod val="75000"/>
                </a:schemeClr>
              </a:solidFill>
            </a:rPr>
            <a:t> </a:t>
          </a:r>
          <a:r>
            <a:rPr lang="cs-CZ" sz="2000" b="0" baseline="0" smtClean="0"/>
            <a:t>VY_32_INOVACE_3B_08_My </a:t>
          </a:r>
          <a:r>
            <a:rPr lang="cs-CZ" sz="2000" b="0" baseline="0" dirty="0" err="1" smtClean="0"/>
            <a:t>town</a:t>
          </a:r>
          <a:endParaRPr lang="cs-CZ" sz="2000" b="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solidFill>
                <a:schemeClr val="accent1">
                  <a:lumMod val="75000"/>
                </a:schemeClr>
              </a:solidFill>
            </a:rPr>
            <a:t>NÁZEV ŠKOLY</a:t>
          </a:r>
          <a:r>
            <a:rPr lang="cs-CZ" sz="2000" dirty="0" smtClean="0">
              <a:solidFill>
                <a:schemeClr val="accent1">
                  <a:lumMod val="75000"/>
                </a:schemeClr>
              </a:solidFill>
            </a:rPr>
            <a:t>: </a:t>
          </a:r>
          <a:r>
            <a:rPr lang="cs-CZ" sz="2000" b="0" dirty="0" smtClean="0"/>
            <a:t>Gymnázium Lovosice, Sady pionýrů 600/6</a:t>
          </a:r>
          <a:endParaRPr lang="cs-CZ" sz="2000" b="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solidFill>
                <a:schemeClr val="accent1">
                  <a:lumMod val="75000"/>
                </a:schemeClr>
              </a:solidFill>
            </a:rPr>
            <a:t>ČÍSLO PROJEKTU</a:t>
          </a:r>
          <a:r>
            <a:rPr lang="cs-CZ" sz="2000" dirty="0" smtClean="0">
              <a:solidFill>
                <a:schemeClr val="accent1">
                  <a:lumMod val="75000"/>
                </a:schemeClr>
              </a:solidFill>
            </a:rPr>
            <a:t>: </a:t>
          </a:r>
          <a:r>
            <a:rPr lang="cs-CZ" sz="2000" b="0" dirty="0" smtClean="0"/>
            <a:t>CZ.1.07/1.5.00/34.1073</a:t>
          </a:r>
          <a:endParaRPr lang="cs-CZ" sz="2000" b="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smtClean="0">
              <a:solidFill>
                <a:schemeClr val="accent1">
                  <a:lumMod val="75000"/>
                </a:schemeClr>
              </a:solidFill>
            </a:rPr>
            <a:t>TÉMA SADY</a:t>
          </a:r>
          <a:r>
            <a:rPr lang="cs-CZ" sz="2000" dirty="0" smtClean="0">
              <a:solidFill>
                <a:schemeClr val="tx1"/>
              </a:solidFill>
            </a:rPr>
            <a:t>: Anglický jazyk</a:t>
          </a:r>
          <a:endParaRPr lang="cs-CZ" sz="2000" dirty="0">
            <a:solidFill>
              <a:schemeClr val="tx1"/>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solidFill>
                <a:schemeClr val="accent1">
                  <a:lumMod val="75000"/>
                </a:schemeClr>
              </a:solidFill>
            </a:rPr>
            <a:t>ROČNÍK</a:t>
          </a:r>
          <a:r>
            <a:rPr lang="cs-CZ" sz="2000" dirty="0" smtClean="0">
              <a:solidFill>
                <a:schemeClr val="accent1">
                  <a:lumMod val="75000"/>
                </a:schemeClr>
              </a:solidFill>
            </a:rPr>
            <a:t>:  </a:t>
          </a:r>
          <a:r>
            <a:rPr lang="cs-CZ" sz="2000" dirty="0" smtClean="0">
              <a:solidFill>
                <a:schemeClr val="tx1"/>
              </a:solidFill>
            </a:rPr>
            <a:t>3., 4. ročník/septima, oktáva</a:t>
          </a:r>
          <a:endParaRPr lang="cs-CZ" sz="2000" dirty="0">
            <a:solidFill>
              <a:schemeClr val="tx1"/>
            </a:solidFill>
          </a:endParaRPr>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CEBA0FA6-500F-48B5-B7A1-B51529BD38F2}">
      <dgm:prSet custT="1"/>
      <dgm:spPr/>
      <dgm:t>
        <a:bodyPr/>
        <a:lstStyle/>
        <a:p>
          <a:pPr algn="l" rtl="0"/>
          <a:r>
            <a:rPr lang="cs-CZ" sz="1600" dirty="0" smtClean="0">
              <a:solidFill>
                <a:schemeClr val="accent1">
                  <a:lumMod val="75000"/>
                </a:schemeClr>
              </a:solidFill>
            </a:rPr>
            <a:t>DATUM VZNIKU</a:t>
          </a:r>
          <a:r>
            <a:rPr lang="cs-CZ" sz="2000" dirty="0" smtClean="0">
              <a:solidFill>
                <a:schemeClr val="accent1">
                  <a:lumMod val="75000"/>
                </a:schemeClr>
              </a:solidFill>
            </a:rPr>
            <a:t>: </a:t>
          </a:r>
          <a:r>
            <a:rPr lang="cs-CZ" sz="2000" dirty="0" smtClean="0">
              <a:solidFill>
                <a:schemeClr val="tx1"/>
              </a:solidFill>
            </a:rPr>
            <a:t>listopad 2013</a:t>
          </a:r>
          <a:endParaRPr lang="cs-CZ" sz="2000" dirty="0">
            <a:solidFill>
              <a:schemeClr val="tx1"/>
            </a:solidFill>
          </a:endParaRPr>
        </a:p>
      </dgm:t>
    </dgm:pt>
    <dgm:pt modelId="{B2D1762D-083F-44FA-BFD2-87BA8632149C}" type="parTrans" cxnId="{CDDC32B8-2AB7-4B03-B555-4BCFF2ACF63B}">
      <dgm:prSet/>
      <dgm:spPr/>
      <dgm:t>
        <a:bodyPr/>
        <a:lstStyle/>
        <a:p>
          <a:endParaRPr lang="cs-CZ"/>
        </a:p>
      </dgm:t>
    </dgm:pt>
    <dgm:pt modelId="{F2F34559-107E-4D59-84FB-CC8578F10151}" type="sibTrans" cxnId="{CDDC32B8-2AB7-4B03-B555-4BCFF2ACF63B}">
      <dgm:prSet/>
      <dgm:spPr/>
      <dgm:t>
        <a:bodyPr/>
        <a:lstStyle/>
        <a:p>
          <a:endParaRPr lang="cs-CZ"/>
        </a:p>
      </dgm:t>
    </dgm:pt>
    <dgm:pt modelId="{BBE1F95E-D5AA-436D-B4F5-748C3834552C}">
      <dgm:prSet custT="1"/>
      <dgm:spPr/>
      <dgm:t>
        <a:bodyPr/>
        <a:lstStyle/>
        <a:p>
          <a:pPr algn="l" rtl="0"/>
          <a:r>
            <a:rPr lang="cs-CZ" sz="1600" dirty="0" smtClean="0">
              <a:solidFill>
                <a:schemeClr val="accent1">
                  <a:lumMod val="75000"/>
                </a:schemeClr>
              </a:solidFill>
            </a:rPr>
            <a:t>AUTOR</a:t>
          </a:r>
          <a:r>
            <a:rPr lang="cs-CZ" sz="2000" dirty="0" smtClean="0">
              <a:solidFill>
                <a:schemeClr val="accent1">
                  <a:lumMod val="75000"/>
                </a:schemeClr>
              </a:solidFill>
            </a:rPr>
            <a:t>: </a:t>
          </a:r>
          <a:r>
            <a:rPr lang="cs-CZ" sz="2000" b="0" dirty="0" smtClean="0">
              <a:solidFill>
                <a:schemeClr val="tx1"/>
              </a:solidFill>
            </a:rPr>
            <a:t>Mgr. Petra </a:t>
          </a:r>
          <a:r>
            <a:rPr lang="cs-CZ" sz="2000" b="0" dirty="0" err="1" smtClean="0">
              <a:solidFill>
                <a:schemeClr val="tx1"/>
              </a:solidFill>
            </a:rPr>
            <a:t>Dušánková</a:t>
          </a:r>
          <a:endParaRPr lang="cs-CZ" sz="2000" b="0" dirty="0">
            <a:solidFill>
              <a:schemeClr val="tx1"/>
            </a:solidFill>
          </a:endParaRPr>
        </a:p>
      </dgm:t>
    </dgm:pt>
    <dgm:pt modelId="{1CDD0471-B056-4567-BB1B-C38D4C611172}" type="parTrans" cxnId="{3901ACD1-A028-4E32-BA57-C4DC950E269D}">
      <dgm:prSet/>
      <dgm:spPr/>
      <dgm:t>
        <a:bodyPr/>
        <a:lstStyle/>
        <a:p>
          <a:endParaRPr lang="cs-CZ"/>
        </a:p>
      </dgm:t>
    </dgm:pt>
    <dgm:pt modelId="{20C8744E-8A24-4C9B-85A7-DA2DB058409A}" type="sibTrans" cxnId="{3901ACD1-A028-4E32-BA57-C4DC950E269D}">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7"/>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7"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7"/>
      <dgm:spPr/>
      <dgm:t>
        <a:bodyPr/>
        <a:lstStyle/>
        <a:p>
          <a:endParaRPr lang="cs-CZ"/>
        </a:p>
      </dgm:t>
    </dgm:pt>
    <dgm:pt modelId="{A52A0455-90FF-4808-ABD0-F02540D31D5A}" type="pres">
      <dgm:prSet presAssocID="{D1B46980-6531-4606-95E6-44980827E919}" presName="circle2" presStyleLbl="node1" presStyleIdx="1" presStyleCnt="7"/>
      <dgm:spPr/>
      <dgm:t>
        <a:bodyPr/>
        <a:lstStyle/>
        <a:p>
          <a:endParaRPr lang="cs-CZ"/>
        </a:p>
      </dgm:t>
    </dgm:pt>
    <dgm:pt modelId="{6140AFEC-043D-4C43-A2F9-D0F5331DF3A3}" type="pres">
      <dgm:prSet presAssocID="{D1B46980-6531-4606-95E6-44980827E919}" presName="rect2" presStyleLbl="alignAcc1" presStyleIdx="1" presStyleCnt="7"/>
      <dgm:spPr/>
      <dgm:t>
        <a:bodyPr/>
        <a:lstStyle/>
        <a:p>
          <a:endParaRPr lang="cs-CZ"/>
        </a:p>
      </dgm:t>
    </dgm:pt>
    <dgm:pt modelId="{9358AC05-5D7D-4327-9F80-1AD486AEA664}" type="pres">
      <dgm:prSet presAssocID="{B651F6E3-6281-48DB-9319-2AEAFDAE7572}" presName="vertSpace3" presStyleLbl="node1" presStyleIdx="1" presStyleCnt="7"/>
      <dgm:spPr/>
      <dgm:t>
        <a:bodyPr/>
        <a:lstStyle/>
        <a:p>
          <a:endParaRPr lang="cs-CZ"/>
        </a:p>
      </dgm:t>
    </dgm:pt>
    <dgm:pt modelId="{313FC574-E1CD-4FB4-B054-0B805CE0447D}" type="pres">
      <dgm:prSet presAssocID="{B651F6E3-6281-48DB-9319-2AEAFDAE7572}" presName="circle3" presStyleLbl="node1" presStyleIdx="2" presStyleCnt="7"/>
      <dgm:spPr/>
      <dgm:t>
        <a:bodyPr/>
        <a:lstStyle/>
        <a:p>
          <a:endParaRPr lang="cs-CZ"/>
        </a:p>
      </dgm:t>
    </dgm:pt>
    <dgm:pt modelId="{619D679B-A015-4ECF-8348-D1034C574F40}" type="pres">
      <dgm:prSet presAssocID="{B651F6E3-6281-48DB-9319-2AEAFDAE7572}" presName="rect3" presStyleLbl="alignAcc1" presStyleIdx="2" presStyleCnt="7"/>
      <dgm:spPr/>
      <dgm:t>
        <a:bodyPr/>
        <a:lstStyle/>
        <a:p>
          <a:endParaRPr lang="cs-CZ"/>
        </a:p>
      </dgm:t>
    </dgm:pt>
    <dgm:pt modelId="{322283A8-4A27-4CDA-BAE3-F381106A9174}" type="pres">
      <dgm:prSet presAssocID="{D8197B8C-B260-4A16-BDF4-0947B075E274}" presName="vertSpace4" presStyleLbl="node1" presStyleIdx="2" presStyleCnt="7"/>
      <dgm:spPr/>
      <dgm:t>
        <a:bodyPr/>
        <a:lstStyle/>
        <a:p>
          <a:endParaRPr lang="cs-CZ"/>
        </a:p>
      </dgm:t>
    </dgm:pt>
    <dgm:pt modelId="{FFC9F71D-1B4F-4AD9-A4A6-86ADEFC8AF5C}" type="pres">
      <dgm:prSet presAssocID="{D8197B8C-B260-4A16-BDF4-0947B075E274}" presName="circle4" presStyleLbl="node1" presStyleIdx="3" presStyleCnt="7"/>
      <dgm:spPr/>
      <dgm:t>
        <a:bodyPr/>
        <a:lstStyle/>
        <a:p>
          <a:endParaRPr lang="cs-CZ"/>
        </a:p>
      </dgm:t>
    </dgm:pt>
    <dgm:pt modelId="{25B08C86-7E15-44DC-BE7F-FFB55DD49D12}" type="pres">
      <dgm:prSet presAssocID="{D8197B8C-B260-4A16-BDF4-0947B075E274}" presName="rect4" presStyleLbl="alignAcc1" presStyleIdx="3" presStyleCnt="7"/>
      <dgm:spPr/>
      <dgm:t>
        <a:bodyPr/>
        <a:lstStyle/>
        <a:p>
          <a:endParaRPr lang="cs-CZ"/>
        </a:p>
      </dgm:t>
    </dgm:pt>
    <dgm:pt modelId="{76644BE8-9D7C-4C09-B250-3D10AF48CBB7}" type="pres">
      <dgm:prSet presAssocID="{4C35D32F-0EAB-4CD7-82EE-45574DC2A586}" presName="vertSpace5" presStyleLbl="node1" presStyleIdx="3" presStyleCnt="7"/>
      <dgm:spPr/>
      <dgm:t>
        <a:bodyPr/>
        <a:lstStyle/>
        <a:p>
          <a:endParaRPr lang="cs-CZ"/>
        </a:p>
      </dgm:t>
    </dgm:pt>
    <dgm:pt modelId="{EE85B701-7295-41C0-BA7A-34D3756A2AE6}" type="pres">
      <dgm:prSet presAssocID="{4C35D32F-0EAB-4CD7-82EE-45574DC2A586}" presName="circle5" presStyleLbl="node1" presStyleIdx="4" presStyleCnt="7"/>
      <dgm:spPr/>
      <dgm:t>
        <a:bodyPr/>
        <a:lstStyle/>
        <a:p>
          <a:endParaRPr lang="cs-CZ"/>
        </a:p>
      </dgm:t>
    </dgm:pt>
    <dgm:pt modelId="{8BEBB6EC-1DAA-4CAC-8A25-BC0FCBD5DBD5}" type="pres">
      <dgm:prSet presAssocID="{4C35D32F-0EAB-4CD7-82EE-45574DC2A586}" presName="rect5" presStyleLbl="alignAcc1" presStyleIdx="4" presStyleCnt="7"/>
      <dgm:spPr/>
      <dgm:t>
        <a:bodyPr/>
        <a:lstStyle/>
        <a:p>
          <a:endParaRPr lang="cs-CZ"/>
        </a:p>
      </dgm:t>
    </dgm:pt>
    <dgm:pt modelId="{5955ED15-90AA-4F08-A8A5-1ED70581E58B}" type="pres">
      <dgm:prSet presAssocID="{CEBA0FA6-500F-48B5-B7A1-B51529BD38F2}" presName="vertSpace6" presStyleLbl="node1" presStyleIdx="4" presStyleCnt="7"/>
      <dgm:spPr/>
      <dgm:t>
        <a:bodyPr/>
        <a:lstStyle/>
        <a:p>
          <a:endParaRPr lang="cs-CZ"/>
        </a:p>
      </dgm:t>
    </dgm:pt>
    <dgm:pt modelId="{26528689-9DF4-4685-8F23-BABDBD774F07}" type="pres">
      <dgm:prSet presAssocID="{CEBA0FA6-500F-48B5-B7A1-B51529BD38F2}" presName="circle6" presStyleLbl="node1" presStyleIdx="5" presStyleCnt="7"/>
      <dgm:spPr/>
      <dgm:t>
        <a:bodyPr/>
        <a:lstStyle/>
        <a:p>
          <a:endParaRPr lang="cs-CZ"/>
        </a:p>
      </dgm:t>
    </dgm:pt>
    <dgm:pt modelId="{CAD3E342-3400-4A52-8AAC-15B5BF88AABE}" type="pres">
      <dgm:prSet presAssocID="{CEBA0FA6-500F-48B5-B7A1-B51529BD38F2}" presName="rect6" presStyleLbl="alignAcc1" presStyleIdx="5" presStyleCnt="7"/>
      <dgm:spPr/>
      <dgm:t>
        <a:bodyPr/>
        <a:lstStyle/>
        <a:p>
          <a:endParaRPr lang="cs-CZ"/>
        </a:p>
      </dgm:t>
    </dgm:pt>
    <dgm:pt modelId="{486F9B35-3F77-4B86-95AC-C956F2B86E44}" type="pres">
      <dgm:prSet presAssocID="{BBE1F95E-D5AA-436D-B4F5-748C3834552C}" presName="vertSpace7" presStyleLbl="node1" presStyleIdx="5" presStyleCnt="7"/>
      <dgm:spPr/>
      <dgm:t>
        <a:bodyPr/>
        <a:lstStyle/>
        <a:p>
          <a:endParaRPr lang="cs-CZ"/>
        </a:p>
      </dgm:t>
    </dgm:pt>
    <dgm:pt modelId="{FE72208B-B9B5-47BF-B463-2DC6D6185814}" type="pres">
      <dgm:prSet presAssocID="{BBE1F95E-D5AA-436D-B4F5-748C3834552C}" presName="circle7" presStyleLbl="node1" presStyleIdx="6" presStyleCnt="7"/>
      <dgm:spPr/>
      <dgm:t>
        <a:bodyPr/>
        <a:lstStyle/>
        <a:p>
          <a:endParaRPr lang="cs-CZ"/>
        </a:p>
      </dgm:t>
    </dgm:pt>
    <dgm:pt modelId="{A5C228C9-6EC4-4821-934B-9E2EFBAB4497}" type="pres">
      <dgm:prSet presAssocID="{BBE1F95E-D5AA-436D-B4F5-748C3834552C}" presName="rect7" presStyleLbl="alignAcc1" presStyleIdx="6" presStyleCnt="7" custLinFactNeighborX="320" custLinFactNeighborY="-6461"/>
      <dgm:spPr/>
      <dgm:t>
        <a:bodyPr/>
        <a:lstStyle/>
        <a:p>
          <a:endParaRPr lang="cs-CZ"/>
        </a:p>
      </dgm:t>
    </dgm:pt>
    <dgm:pt modelId="{AED2198E-93D5-4001-81B4-73124B309672}" type="pres">
      <dgm:prSet presAssocID="{D1D4F407-5343-4D3F-B5B9-D407B03CAEB4}" presName="rect1ParTxNoCh" presStyleLbl="alignAcc1" presStyleIdx="6" presStyleCnt="7">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6" presStyleCnt="7">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6" presStyleCnt="7">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6" presStyleCnt="7">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6" presStyleCnt="7">
        <dgm:presLayoutVars>
          <dgm:chMax val="1"/>
          <dgm:bulletEnabled val="1"/>
        </dgm:presLayoutVars>
      </dgm:prSet>
      <dgm:spPr/>
      <dgm:t>
        <a:bodyPr/>
        <a:lstStyle/>
        <a:p>
          <a:endParaRPr lang="cs-CZ"/>
        </a:p>
      </dgm:t>
    </dgm:pt>
    <dgm:pt modelId="{02176FA0-10E9-44DC-9A54-485A362F109B}" type="pres">
      <dgm:prSet presAssocID="{CEBA0FA6-500F-48B5-B7A1-B51529BD38F2}" presName="rect6ParTxNoCh" presStyleLbl="alignAcc1" presStyleIdx="6" presStyleCnt="7">
        <dgm:presLayoutVars>
          <dgm:chMax val="1"/>
          <dgm:bulletEnabled val="1"/>
        </dgm:presLayoutVars>
      </dgm:prSet>
      <dgm:spPr/>
      <dgm:t>
        <a:bodyPr/>
        <a:lstStyle/>
        <a:p>
          <a:endParaRPr lang="cs-CZ"/>
        </a:p>
      </dgm:t>
    </dgm:pt>
    <dgm:pt modelId="{B5AA812A-7391-47E3-B3BF-07AB9DC3D00C}" type="pres">
      <dgm:prSet presAssocID="{BBE1F95E-D5AA-436D-B4F5-748C3834552C}" presName="rect7ParTxNoCh" presStyleLbl="alignAcc1" presStyleIdx="6" presStyleCnt="7">
        <dgm:presLayoutVars>
          <dgm:chMax val="1"/>
          <dgm:bulletEnabled val="1"/>
        </dgm:presLayoutVars>
      </dgm:prSet>
      <dgm:spPr/>
      <dgm:t>
        <a:bodyPr/>
        <a:lstStyle/>
        <a:p>
          <a:endParaRPr lang="cs-CZ"/>
        </a:p>
      </dgm:t>
    </dgm:pt>
  </dgm:ptLst>
  <dgm:cxnLst>
    <dgm:cxn modelId="{ECF64B1B-92C9-4BC3-9A62-BEAF2F048F52}" type="presOf" srcId="{D1B46980-6531-4606-95E6-44980827E919}" destId="{2BE915AB-18AA-4053-B92C-3BFC9ED204BB}"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080ABF7B-E495-4C06-B77B-7DEF60B456D3}" type="presOf" srcId="{D1D4F407-5343-4D3F-B5B9-D407B03CAEB4}" destId="{D005CE8C-CC26-4C3E-AC11-E15060ECD759}"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CDDC32B8-2AB7-4B03-B555-4BCFF2ACF63B}" srcId="{757F3AB3-0718-4624-B441-E567A8F0AB56}" destId="{CEBA0FA6-500F-48B5-B7A1-B51529BD38F2}" srcOrd="5" destOrd="0" parTransId="{B2D1762D-083F-44FA-BFD2-87BA8632149C}" sibTransId="{F2F34559-107E-4D59-84FB-CC8578F10151}"/>
    <dgm:cxn modelId="{DB00FA9E-F587-4602-8B16-4C9F1726AB96}" type="presOf" srcId="{BBE1F95E-D5AA-436D-B4F5-748C3834552C}" destId="{B5AA812A-7391-47E3-B3BF-07AB9DC3D00C}" srcOrd="1" destOrd="0" presId="urn:microsoft.com/office/officeart/2005/8/layout/target3"/>
    <dgm:cxn modelId="{AB78BDEE-5984-4E05-85D7-AC529B8DDEB8}" type="presOf" srcId="{D1D4F407-5343-4D3F-B5B9-D407B03CAEB4}" destId="{AED2198E-93D5-4001-81B4-73124B309672}" srcOrd="1" destOrd="0" presId="urn:microsoft.com/office/officeart/2005/8/layout/target3"/>
    <dgm:cxn modelId="{D5426B08-41CA-4E8F-91DE-8984B732F21A}" type="presOf" srcId="{B651F6E3-6281-48DB-9319-2AEAFDAE7572}" destId="{6BB5E863-4638-4E1D-BFDE-399D028AC4ED}" srcOrd="1" destOrd="0" presId="urn:microsoft.com/office/officeart/2005/8/layout/target3"/>
    <dgm:cxn modelId="{3B8331F2-53E9-489F-B3D8-1CB30F3BD245}" type="presOf" srcId="{CEBA0FA6-500F-48B5-B7A1-B51529BD38F2}" destId="{02176FA0-10E9-44DC-9A54-485A362F109B}" srcOrd="1" destOrd="0" presId="urn:microsoft.com/office/officeart/2005/8/layout/target3"/>
    <dgm:cxn modelId="{F25CED21-2184-4752-90A2-70079725309B}" type="presOf" srcId="{757F3AB3-0718-4624-B441-E567A8F0AB56}" destId="{333A1088-737F-45CB-B68E-254E46348037}"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7BC66EC3-EBD6-4F3A-99ED-9D25F66FFA51}" srcId="{757F3AB3-0718-4624-B441-E567A8F0AB56}" destId="{B651F6E3-6281-48DB-9319-2AEAFDAE7572}" srcOrd="2" destOrd="0" parTransId="{A571E265-742E-411A-ABCF-E39FDBC7528A}" sibTransId="{E33260FE-399D-481C-B2D6-3B35DD16DC84}"/>
    <dgm:cxn modelId="{734ED77A-45FC-47B3-88F6-8155B6142419}" type="presOf" srcId="{D8197B8C-B260-4A16-BDF4-0947B075E274}" destId="{25B08C86-7E15-44DC-BE7F-FFB55DD49D12}" srcOrd="0" destOrd="0" presId="urn:microsoft.com/office/officeart/2005/8/layout/target3"/>
    <dgm:cxn modelId="{D2E00717-C0EB-4F0C-994D-158563408E93}" type="presOf" srcId="{BBE1F95E-D5AA-436D-B4F5-748C3834552C}" destId="{A5C228C9-6EC4-4821-934B-9E2EFBAB4497}"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6E92C7A6-9631-4FF9-8E4F-9A810006FF35}" type="presOf" srcId="{CEBA0FA6-500F-48B5-B7A1-B51529BD38F2}" destId="{CAD3E342-3400-4A52-8AAC-15B5BF88AABE}" srcOrd="0" destOrd="0" presId="urn:microsoft.com/office/officeart/2005/8/layout/target3"/>
    <dgm:cxn modelId="{254E9944-CAE3-4C3A-9B98-E8ED57361490}" type="presOf" srcId="{4C35D32F-0EAB-4CD7-82EE-45574DC2A586}" destId="{8BEBB6EC-1DAA-4CAC-8A25-BC0FCBD5DBD5}" srcOrd="0" destOrd="0" presId="urn:microsoft.com/office/officeart/2005/8/layout/target3"/>
    <dgm:cxn modelId="{BB10DC2B-7EC2-4F1A-A8F1-F23FC01A8BAA}" type="presOf" srcId="{D8197B8C-B260-4A16-BDF4-0947B075E274}" destId="{5A5FFA88-C948-4069-8E93-59FA12366E83}" srcOrd="1" destOrd="0" presId="urn:microsoft.com/office/officeart/2005/8/layout/target3"/>
    <dgm:cxn modelId="{3901ACD1-A028-4E32-BA57-C4DC950E269D}" srcId="{757F3AB3-0718-4624-B441-E567A8F0AB56}" destId="{BBE1F95E-D5AA-436D-B4F5-748C3834552C}" srcOrd="6" destOrd="0" parTransId="{1CDD0471-B056-4567-BB1B-C38D4C611172}" sibTransId="{20C8744E-8A24-4C9B-85A7-DA2DB058409A}"/>
    <dgm:cxn modelId="{A9854F07-CF61-421D-8595-0AF152897AE9}" type="presOf" srcId="{D1B46980-6531-4606-95E6-44980827E919}" destId="{6140AFEC-043D-4C43-A2F9-D0F5331DF3A3}" srcOrd="0" destOrd="0" presId="urn:microsoft.com/office/officeart/2005/8/layout/target3"/>
    <dgm:cxn modelId="{B0B637CA-1E38-4290-8FEE-9E3589313E51}" type="presOf" srcId="{4C35D32F-0EAB-4CD7-82EE-45574DC2A586}" destId="{890E4F0B-2866-4A3F-A3C7-2A14B1797930}" srcOrd="1" destOrd="0" presId="urn:microsoft.com/office/officeart/2005/8/layout/target3"/>
    <dgm:cxn modelId="{9CAA28E9-E59C-4EE1-B05D-B9B96B68305E}" type="presOf" srcId="{B651F6E3-6281-48DB-9319-2AEAFDAE7572}" destId="{619D679B-A015-4ECF-8348-D1034C574F40}" srcOrd="0" destOrd="0" presId="urn:microsoft.com/office/officeart/2005/8/layout/target3"/>
    <dgm:cxn modelId="{1DFC5A8B-6EAF-42ED-B6D8-C7881EF7FD04}" type="presParOf" srcId="{333A1088-737F-45CB-B68E-254E46348037}" destId="{F5ABB229-8D3B-4694-996A-96F23CF14429}" srcOrd="0" destOrd="0" presId="urn:microsoft.com/office/officeart/2005/8/layout/target3"/>
    <dgm:cxn modelId="{CF5B4E7A-AB81-4357-A88B-DEC0CF6DDC30}" type="presParOf" srcId="{333A1088-737F-45CB-B68E-254E46348037}" destId="{F41139FD-01EE-4571-8B17-4FB00FC51163}" srcOrd="1" destOrd="0" presId="urn:microsoft.com/office/officeart/2005/8/layout/target3"/>
    <dgm:cxn modelId="{563909F2-FBDA-4B52-B9D0-0CD96531A945}" type="presParOf" srcId="{333A1088-737F-45CB-B68E-254E46348037}" destId="{D005CE8C-CC26-4C3E-AC11-E15060ECD759}" srcOrd="2" destOrd="0" presId="urn:microsoft.com/office/officeart/2005/8/layout/target3"/>
    <dgm:cxn modelId="{96965FAF-4C32-4265-A951-6C7F7DDE3101}" type="presParOf" srcId="{333A1088-737F-45CB-B68E-254E46348037}" destId="{2C702D82-9B77-49B7-9568-BB8EB47C3372}" srcOrd="3" destOrd="0" presId="urn:microsoft.com/office/officeart/2005/8/layout/target3"/>
    <dgm:cxn modelId="{F00C90F3-25C1-440A-8046-5E0A4ADF60ED}" type="presParOf" srcId="{333A1088-737F-45CB-B68E-254E46348037}" destId="{A52A0455-90FF-4808-ABD0-F02540D31D5A}" srcOrd="4" destOrd="0" presId="urn:microsoft.com/office/officeart/2005/8/layout/target3"/>
    <dgm:cxn modelId="{901F7420-90D9-45CF-A3DF-97D84FCFEA5E}" type="presParOf" srcId="{333A1088-737F-45CB-B68E-254E46348037}" destId="{6140AFEC-043D-4C43-A2F9-D0F5331DF3A3}" srcOrd="5" destOrd="0" presId="urn:microsoft.com/office/officeart/2005/8/layout/target3"/>
    <dgm:cxn modelId="{8C33B412-9485-4310-9EC4-6F7D2448985C}" type="presParOf" srcId="{333A1088-737F-45CB-B68E-254E46348037}" destId="{9358AC05-5D7D-4327-9F80-1AD486AEA664}" srcOrd="6" destOrd="0" presId="urn:microsoft.com/office/officeart/2005/8/layout/target3"/>
    <dgm:cxn modelId="{EEF46018-8763-4E53-982E-98CA0AC39EF2}" type="presParOf" srcId="{333A1088-737F-45CB-B68E-254E46348037}" destId="{313FC574-E1CD-4FB4-B054-0B805CE0447D}" srcOrd="7" destOrd="0" presId="urn:microsoft.com/office/officeart/2005/8/layout/target3"/>
    <dgm:cxn modelId="{E6D7F319-29BC-43E5-B507-8C7DACA3D841}" type="presParOf" srcId="{333A1088-737F-45CB-B68E-254E46348037}" destId="{619D679B-A015-4ECF-8348-D1034C574F40}" srcOrd="8" destOrd="0" presId="urn:microsoft.com/office/officeart/2005/8/layout/target3"/>
    <dgm:cxn modelId="{43F4599E-0685-455B-BC7A-3384CDD7B011}" type="presParOf" srcId="{333A1088-737F-45CB-B68E-254E46348037}" destId="{322283A8-4A27-4CDA-BAE3-F381106A9174}" srcOrd="9" destOrd="0" presId="urn:microsoft.com/office/officeart/2005/8/layout/target3"/>
    <dgm:cxn modelId="{51A2FA7C-E815-4FE6-8083-00D261665228}" type="presParOf" srcId="{333A1088-737F-45CB-B68E-254E46348037}" destId="{FFC9F71D-1B4F-4AD9-A4A6-86ADEFC8AF5C}" srcOrd="10" destOrd="0" presId="urn:microsoft.com/office/officeart/2005/8/layout/target3"/>
    <dgm:cxn modelId="{6EF13E5C-2ECE-4BAB-9EDF-CCBA979074DA}" type="presParOf" srcId="{333A1088-737F-45CB-B68E-254E46348037}" destId="{25B08C86-7E15-44DC-BE7F-FFB55DD49D12}" srcOrd="11" destOrd="0" presId="urn:microsoft.com/office/officeart/2005/8/layout/target3"/>
    <dgm:cxn modelId="{C363EE8B-D133-4E68-B356-076C5C57BABF}" type="presParOf" srcId="{333A1088-737F-45CB-B68E-254E46348037}" destId="{76644BE8-9D7C-4C09-B250-3D10AF48CBB7}" srcOrd="12" destOrd="0" presId="urn:microsoft.com/office/officeart/2005/8/layout/target3"/>
    <dgm:cxn modelId="{9DF2AE70-73E5-41CD-8DCC-6C897833A8A7}" type="presParOf" srcId="{333A1088-737F-45CB-B68E-254E46348037}" destId="{EE85B701-7295-41C0-BA7A-34D3756A2AE6}" srcOrd="13" destOrd="0" presId="urn:microsoft.com/office/officeart/2005/8/layout/target3"/>
    <dgm:cxn modelId="{820D020E-5C3B-4D03-A33D-73E337645BD0}" type="presParOf" srcId="{333A1088-737F-45CB-B68E-254E46348037}" destId="{8BEBB6EC-1DAA-4CAC-8A25-BC0FCBD5DBD5}" srcOrd="14" destOrd="0" presId="urn:microsoft.com/office/officeart/2005/8/layout/target3"/>
    <dgm:cxn modelId="{AF7220A6-E9DA-4D0E-946C-7402A9180784}" type="presParOf" srcId="{333A1088-737F-45CB-B68E-254E46348037}" destId="{5955ED15-90AA-4F08-A8A5-1ED70581E58B}" srcOrd="15" destOrd="0" presId="urn:microsoft.com/office/officeart/2005/8/layout/target3"/>
    <dgm:cxn modelId="{C2AA0994-7F53-4091-8754-8713B080418C}" type="presParOf" srcId="{333A1088-737F-45CB-B68E-254E46348037}" destId="{26528689-9DF4-4685-8F23-BABDBD774F07}" srcOrd="16" destOrd="0" presId="urn:microsoft.com/office/officeart/2005/8/layout/target3"/>
    <dgm:cxn modelId="{B6E38542-D67E-4A84-BDE1-0F9B483DF715}" type="presParOf" srcId="{333A1088-737F-45CB-B68E-254E46348037}" destId="{CAD3E342-3400-4A52-8AAC-15B5BF88AABE}" srcOrd="17" destOrd="0" presId="urn:microsoft.com/office/officeart/2005/8/layout/target3"/>
    <dgm:cxn modelId="{DEC82839-067C-4AC1-A547-5D148CF3AB90}" type="presParOf" srcId="{333A1088-737F-45CB-B68E-254E46348037}" destId="{486F9B35-3F77-4B86-95AC-C956F2B86E44}" srcOrd="18" destOrd="0" presId="urn:microsoft.com/office/officeart/2005/8/layout/target3"/>
    <dgm:cxn modelId="{CF3F42CE-A770-4EB2-A8A3-B0B92BD3B7E0}" type="presParOf" srcId="{333A1088-737F-45CB-B68E-254E46348037}" destId="{FE72208B-B9B5-47BF-B463-2DC6D6185814}" srcOrd="19" destOrd="0" presId="urn:microsoft.com/office/officeart/2005/8/layout/target3"/>
    <dgm:cxn modelId="{BF5D20B0-FCB6-42F8-96E0-EEF7985DD2F1}" type="presParOf" srcId="{333A1088-737F-45CB-B68E-254E46348037}" destId="{A5C228C9-6EC4-4821-934B-9E2EFBAB4497}" srcOrd="20" destOrd="0" presId="urn:microsoft.com/office/officeart/2005/8/layout/target3"/>
    <dgm:cxn modelId="{6110F80B-9FC2-4FDF-892E-0989636891E7}" type="presParOf" srcId="{333A1088-737F-45CB-B68E-254E46348037}" destId="{AED2198E-93D5-4001-81B4-73124B309672}" srcOrd="21" destOrd="0" presId="urn:microsoft.com/office/officeart/2005/8/layout/target3"/>
    <dgm:cxn modelId="{3380EE42-F021-4018-8914-529ADAED8877}" type="presParOf" srcId="{333A1088-737F-45CB-B68E-254E46348037}" destId="{2BE915AB-18AA-4053-B92C-3BFC9ED204BB}" srcOrd="22" destOrd="0" presId="urn:microsoft.com/office/officeart/2005/8/layout/target3"/>
    <dgm:cxn modelId="{26741E60-E221-4F6C-85E8-CD98637713B0}" type="presParOf" srcId="{333A1088-737F-45CB-B68E-254E46348037}" destId="{6BB5E863-4638-4E1D-BFDE-399D028AC4ED}" srcOrd="23" destOrd="0" presId="urn:microsoft.com/office/officeart/2005/8/layout/target3"/>
    <dgm:cxn modelId="{BA8C5919-FA88-47C1-A586-1B7B402699B2}" type="presParOf" srcId="{333A1088-737F-45CB-B68E-254E46348037}" destId="{5A5FFA88-C948-4069-8E93-59FA12366E83}" srcOrd="24" destOrd="0" presId="urn:microsoft.com/office/officeart/2005/8/layout/target3"/>
    <dgm:cxn modelId="{8B202D95-A1ED-4390-9A7E-3952C81CFED5}" type="presParOf" srcId="{333A1088-737F-45CB-B68E-254E46348037}" destId="{890E4F0B-2866-4A3F-A3C7-2A14B1797930}" srcOrd="25" destOrd="0" presId="urn:microsoft.com/office/officeart/2005/8/layout/target3"/>
    <dgm:cxn modelId="{56E097E6-A2EA-4D24-B000-DD1F9DF58D89}" type="presParOf" srcId="{333A1088-737F-45CB-B68E-254E46348037}" destId="{02176FA0-10E9-44DC-9A54-485A362F109B}" srcOrd="26" destOrd="0" presId="urn:microsoft.com/office/officeart/2005/8/layout/target3"/>
    <dgm:cxn modelId="{6500D0F6-A573-4CA8-BBB4-88D495CF8E91}" type="presParOf" srcId="{333A1088-737F-45CB-B68E-254E46348037}" destId="{B5AA812A-7391-47E3-B3BF-07AB9DC3D00C}" srcOrd="27" destOrd="0" presId="urn:microsoft.com/office/officeart/2005/8/layout/targe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3" cy="2547713"/>
        </a:xfrm>
        <a:prstGeom prst="pie">
          <a:avLst>
            <a:gd name="adj1" fmla="val 5400000"/>
            <a:gd name="adj2" fmla="val 1620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6841" y="0"/>
          <a:ext cx="6973433" cy="2547713"/>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NÁZEV ŠKOLY</a:t>
          </a:r>
          <a:r>
            <a:rPr lang="cs-CZ" sz="2000" kern="1200" dirty="0" smtClean="0">
              <a:solidFill>
                <a:schemeClr val="accent1">
                  <a:lumMod val="75000"/>
                </a:schemeClr>
              </a:solidFill>
            </a:rPr>
            <a:t>: </a:t>
          </a:r>
          <a:r>
            <a:rPr lang="cs-CZ" sz="2000" b="0" kern="1200" dirty="0" smtClean="0"/>
            <a:t>Gymnázium Lovosice, Sady pionýrů 600/6</a:t>
          </a:r>
          <a:endParaRPr lang="cs-CZ" sz="2000" b="0" kern="1200" dirty="0"/>
        </a:p>
      </dsp:txBody>
      <dsp:txXfrm>
        <a:off x="1256841" y="0"/>
        <a:ext cx="6973433" cy="254771"/>
      </dsp:txXfrm>
    </dsp:sp>
    <dsp:sp modelId="{A52A0455-90FF-4808-ABD0-F02540D31D5A}">
      <dsp:nvSpPr>
        <dsp:cNvPr id="0" name=""/>
        <dsp:cNvSpPr/>
      </dsp:nvSpPr>
      <dsp:spPr>
        <a:xfrm>
          <a:off x="191078" y="254771"/>
          <a:ext cx="2165557" cy="2165557"/>
        </a:xfrm>
        <a:prstGeom prst="pie">
          <a:avLst>
            <a:gd name="adj1" fmla="val 5400000"/>
            <a:gd name="adj2" fmla="val 16200000"/>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6" y="254771"/>
          <a:ext cx="6973433" cy="2165557"/>
        </a:xfrm>
        <a:prstGeom prst="rect">
          <a:avLst/>
        </a:prstGeom>
        <a:solidFill>
          <a:schemeClr val="lt1">
            <a:alpha val="90000"/>
            <a:hueOff val="0"/>
            <a:satOff val="0"/>
            <a:lumOff val="0"/>
            <a:alphaOff val="0"/>
          </a:schemeClr>
        </a:solidFill>
        <a:ln w="9525" cap="flat" cmpd="sng" algn="ctr">
          <a:solidFill>
            <a:schemeClr val="accent4">
              <a:hueOff val="-744128"/>
              <a:satOff val="4483"/>
              <a:lumOff val="35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ČÍSLO PROJEKTU</a:t>
          </a:r>
          <a:r>
            <a:rPr lang="cs-CZ" sz="2000" kern="1200" dirty="0" smtClean="0">
              <a:solidFill>
                <a:schemeClr val="accent1">
                  <a:lumMod val="75000"/>
                </a:schemeClr>
              </a:solidFill>
            </a:rPr>
            <a:t>: </a:t>
          </a:r>
          <a:r>
            <a:rPr lang="cs-CZ" sz="2000" b="0" kern="1200" dirty="0" smtClean="0"/>
            <a:t>CZ.1.07/1.5.00/34.1073</a:t>
          </a:r>
          <a:endParaRPr lang="cs-CZ" sz="2000" b="0" kern="1200" dirty="0"/>
        </a:p>
      </dsp:txBody>
      <dsp:txXfrm>
        <a:off x="1273856" y="254771"/>
        <a:ext cx="6973433" cy="254771"/>
      </dsp:txXfrm>
    </dsp:sp>
    <dsp:sp modelId="{313FC574-E1CD-4FB4-B054-0B805CE0447D}">
      <dsp:nvSpPr>
        <dsp:cNvPr id="0" name=""/>
        <dsp:cNvSpPr/>
      </dsp:nvSpPr>
      <dsp:spPr>
        <a:xfrm>
          <a:off x="382156" y="509542"/>
          <a:ext cx="1783400" cy="1783400"/>
        </a:xfrm>
        <a:prstGeom prst="pie">
          <a:avLst>
            <a:gd name="adj1" fmla="val 5400000"/>
            <a:gd name="adj2" fmla="val 16200000"/>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6" y="509542"/>
          <a:ext cx="6973433" cy="1783400"/>
        </a:xfrm>
        <a:prstGeom prst="rect">
          <a:avLst/>
        </a:prstGeom>
        <a:solidFill>
          <a:schemeClr val="lt1">
            <a:alpha val="90000"/>
            <a:hueOff val="0"/>
            <a:satOff val="0"/>
            <a:lumOff val="0"/>
            <a:alphaOff val="0"/>
          </a:schemeClr>
        </a:solidFill>
        <a:ln w="9525" cap="flat" cmpd="sng" algn="ctr">
          <a:solidFill>
            <a:schemeClr val="accent4">
              <a:hueOff val="-1488257"/>
              <a:satOff val="8966"/>
              <a:lumOff val="719"/>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NÁZEV MATERIÁLU</a:t>
          </a:r>
          <a:r>
            <a:rPr lang="cs-CZ" sz="2000" kern="1200" smtClean="0">
              <a:solidFill>
                <a:schemeClr val="accent1">
                  <a:lumMod val="75000"/>
                </a:schemeClr>
              </a:solidFill>
            </a:rPr>
            <a:t>:</a:t>
          </a:r>
          <a:r>
            <a:rPr lang="cs-CZ" sz="2000" kern="1200" baseline="0" smtClean="0">
              <a:solidFill>
                <a:schemeClr val="accent1">
                  <a:lumMod val="75000"/>
                </a:schemeClr>
              </a:solidFill>
            </a:rPr>
            <a:t> </a:t>
          </a:r>
          <a:r>
            <a:rPr lang="cs-CZ" sz="2000" b="0" kern="1200" baseline="0" smtClean="0"/>
            <a:t>VY_32_INOVACE_3B_08_My </a:t>
          </a:r>
          <a:r>
            <a:rPr lang="cs-CZ" sz="2000" b="0" kern="1200" baseline="0" dirty="0" err="1" smtClean="0"/>
            <a:t>town</a:t>
          </a:r>
          <a:endParaRPr lang="cs-CZ" sz="2000" b="0" kern="1200" dirty="0"/>
        </a:p>
      </dsp:txBody>
      <dsp:txXfrm>
        <a:off x="1273856" y="509542"/>
        <a:ext cx="6973433" cy="254771"/>
      </dsp:txXfrm>
    </dsp:sp>
    <dsp:sp modelId="{FFC9F71D-1B4F-4AD9-A4A6-86ADEFC8AF5C}">
      <dsp:nvSpPr>
        <dsp:cNvPr id="0" name=""/>
        <dsp:cNvSpPr/>
      </dsp:nvSpPr>
      <dsp:spPr>
        <a:xfrm>
          <a:off x="573235" y="764313"/>
          <a:ext cx="1401243" cy="1401243"/>
        </a:xfrm>
        <a:prstGeom prst="pie">
          <a:avLst>
            <a:gd name="adj1" fmla="val 5400000"/>
            <a:gd name="adj2" fmla="val 162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6" y="764313"/>
          <a:ext cx="6973433" cy="1401243"/>
        </a:xfrm>
        <a:prstGeom prst="rect">
          <a:avLst/>
        </a:prstGeom>
        <a:solidFill>
          <a:schemeClr val="lt1">
            <a:alpha val="90000"/>
            <a:hueOff val="0"/>
            <a:satOff val="0"/>
            <a:lumOff val="0"/>
            <a:alphaOff val="0"/>
          </a:schemeClr>
        </a:solidFill>
        <a:ln w="9525" cap="flat" cmpd="sng" algn="ctr">
          <a:solidFill>
            <a:schemeClr val="accent4">
              <a:hueOff val="-2232385"/>
              <a:satOff val="13449"/>
              <a:lumOff val="1078"/>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TÉMA SADY</a:t>
          </a:r>
          <a:r>
            <a:rPr lang="cs-CZ" sz="2000" kern="1200" dirty="0" smtClean="0">
              <a:solidFill>
                <a:schemeClr val="tx1"/>
              </a:solidFill>
            </a:rPr>
            <a:t>: Anglický jazyk</a:t>
          </a:r>
          <a:endParaRPr lang="cs-CZ" sz="2000" kern="1200" dirty="0">
            <a:solidFill>
              <a:schemeClr val="tx1"/>
            </a:solidFill>
          </a:endParaRPr>
        </a:p>
      </dsp:txBody>
      <dsp:txXfrm>
        <a:off x="1273856" y="764313"/>
        <a:ext cx="6973433" cy="254773"/>
      </dsp:txXfrm>
    </dsp:sp>
    <dsp:sp modelId="{EE85B701-7295-41C0-BA7A-34D3756A2AE6}">
      <dsp:nvSpPr>
        <dsp:cNvPr id="0" name=""/>
        <dsp:cNvSpPr/>
      </dsp:nvSpPr>
      <dsp:spPr>
        <a:xfrm>
          <a:off x="764314" y="1019086"/>
          <a:ext cx="1019084" cy="1019084"/>
        </a:xfrm>
        <a:prstGeom prst="pie">
          <a:avLst>
            <a:gd name="adj1" fmla="val 5400000"/>
            <a:gd name="adj2" fmla="val 16200000"/>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6" y="1019086"/>
          <a:ext cx="6973433" cy="1019084"/>
        </a:xfrm>
        <a:prstGeom prst="rect">
          <a:avLst/>
        </a:prstGeom>
        <a:solidFill>
          <a:schemeClr val="lt1">
            <a:alpha val="90000"/>
            <a:hueOff val="0"/>
            <a:satOff val="0"/>
            <a:lumOff val="0"/>
            <a:alphaOff val="0"/>
          </a:schemeClr>
        </a:solidFill>
        <a:ln w="9525" cap="flat" cmpd="sng" algn="ctr">
          <a:solidFill>
            <a:schemeClr val="accent4">
              <a:hueOff val="-2976513"/>
              <a:satOff val="17933"/>
              <a:lumOff val="143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ROČNÍK</a:t>
          </a:r>
          <a:r>
            <a:rPr lang="cs-CZ" sz="2000" kern="1200" dirty="0" smtClean="0">
              <a:solidFill>
                <a:schemeClr val="accent1">
                  <a:lumMod val="75000"/>
                </a:schemeClr>
              </a:solidFill>
            </a:rPr>
            <a:t>:  </a:t>
          </a:r>
          <a:r>
            <a:rPr lang="cs-CZ" sz="2000" kern="1200" dirty="0" smtClean="0">
              <a:solidFill>
                <a:schemeClr val="tx1"/>
              </a:solidFill>
            </a:rPr>
            <a:t>3., 4. ročník/septima, oktáva</a:t>
          </a:r>
          <a:endParaRPr lang="cs-CZ" sz="2000" kern="1200" dirty="0">
            <a:solidFill>
              <a:schemeClr val="tx1"/>
            </a:solidFill>
          </a:endParaRPr>
        </a:p>
      </dsp:txBody>
      <dsp:txXfrm>
        <a:off x="1273856" y="1019086"/>
        <a:ext cx="6973433" cy="254771"/>
      </dsp:txXfrm>
    </dsp:sp>
    <dsp:sp modelId="{26528689-9DF4-4685-8F23-BABDBD774F07}">
      <dsp:nvSpPr>
        <dsp:cNvPr id="0" name=""/>
        <dsp:cNvSpPr/>
      </dsp:nvSpPr>
      <dsp:spPr>
        <a:xfrm>
          <a:off x="955393" y="1273857"/>
          <a:ext cx="636927" cy="636927"/>
        </a:xfrm>
        <a:prstGeom prst="pie">
          <a:avLst>
            <a:gd name="adj1" fmla="val 5400000"/>
            <a:gd name="adj2" fmla="val 16200000"/>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AD3E342-3400-4A52-8AAC-15B5BF88AABE}">
      <dsp:nvSpPr>
        <dsp:cNvPr id="0" name=""/>
        <dsp:cNvSpPr/>
      </dsp:nvSpPr>
      <dsp:spPr>
        <a:xfrm>
          <a:off x="1273856" y="1273857"/>
          <a:ext cx="6973433" cy="636927"/>
        </a:xfrm>
        <a:prstGeom prst="rect">
          <a:avLst/>
        </a:prstGeom>
        <a:solidFill>
          <a:schemeClr val="lt1">
            <a:alpha val="90000"/>
            <a:hueOff val="0"/>
            <a:satOff val="0"/>
            <a:lumOff val="0"/>
            <a:alphaOff val="0"/>
          </a:schemeClr>
        </a:solidFill>
        <a:ln w="9525" cap="flat" cmpd="sng" algn="ctr">
          <a:solidFill>
            <a:schemeClr val="accent4">
              <a:hueOff val="-3720641"/>
              <a:satOff val="22416"/>
              <a:lumOff val="179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DATUM VZNIKU</a:t>
          </a:r>
          <a:r>
            <a:rPr lang="cs-CZ" sz="2000" kern="1200" dirty="0" smtClean="0">
              <a:solidFill>
                <a:schemeClr val="accent1">
                  <a:lumMod val="75000"/>
                </a:schemeClr>
              </a:solidFill>
            </a:rPr>
            <a:t>: </a:t>
          </a:r>
          <a:r>
            <a:rPr lang="cs-CZ" sz="2000" kern="1200" dirty="0" smtClean="0">
              <a:solidFill>
                <a:schemeClr val="tx1"/>
              </a:solidFill>
            </a:rPr>
            <a:t>listopad 2013</a:t>
          </a:r>
          <a:endParaRPr lang="cs-CZ" sz="2000" kern="1200" dirty="0">
            <a:solidFill>
              <a:schemeClr val="tx1"/>
            </a:solidFill>
          </a:endParaRPr>
        </a:p>
      </dsp:txBody>
      <dsp:txXfrm>
        <a:off x="1273856" y="1273857"/>
        <a:ext cx="6973433" cy="254771"/>
      </dsp:txXfrm>
    </dsp:sp>
    <dsp:sp modelId="{FE72208B-B9B5-47BF-B463-2DC6D6185814}">
      <dsp:nvSpPr>
        <dsp:cNvPr id="0" name=""/>
        <dsp:cNvSpPr/>
      </dsp:nvSpPr>
      <dsp:spPr>
        <a:xfrm>
          <a:off x="1146471" y="1528628"/>
          <a:ext cx="254771" cy="254771"/>
        </a:xfrm>
        <a:prstGeom prst="pie">
          <a:avLst>
            <a:gd name="adj1" fmla="val 5400000"/>
            <a:gd name="adj2" fmla="val 1620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5C228C9-6EC4-4821-934B-9E2EFBAB4497}">
      <dsp:nvSpPr>
        <dsp:cNvPr id="0" name=""/>
        <dsp:cNvSpPr/>
      </dsp:nvSpPr>
      <dsp:spPr>
        <a:xfrm>
          <a:off x="1273856" y="1512168"/>
          <a:ext cx="6973433" cy="254771"/>
        </a:xfrm>
        <a:prstGeom prst="rect">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solidFill>
                <a:schemeClr val="accent1">
                  <a:lumMod val="75000"/>
                </a:schemeClr>
              </a:solidFill>
            </a:rPr>
            <a:t>AUTOR</a:t>
          </a:r>
          <a:r>
            <a:rPr lang="cs-CZ" sz="2000" kern="1200" dirty="0" smtClean="0">
              <a:solidFill>
                <a:schemeClr val="accent1">
                  <a:lumMod val="75000"/>
                </a:schemeClr>
              </a:solidFill>
            </a:rPr>
            <a:t>: </a:t>
          </a:r>
          <a:r>
            <a:rPr lang="cs-CZ" sz="2000" b="0" kern="1200" dirty="0" smtClean="0">
              <a:solidFill>
                <a:schemeClr val="tx1"/>
              </a:solidFill>
            </a:rPr>
            <a:t>Mgr. Petra </a:t>
          </a:r>
          <a:r>
            <a:rPr lang="cs-CZ" sz="2000" b="0" kern="1200" dirty="0" err="1" smtClean="0">
              <a:solidFill>
                <a:schemeClr val="tx1"/>
              </a:solidFill>
            </a:rPr>
            <a:t>Dušánková</a:t>
          </a:r>
          <a:endParaRPr lang="cs-CZ" sz="2000" b="0" kern="1200" dirty="0">
            <a:solidFill>
              <a:schemeClr val="tx1"/>
            </a:solidFill>
          </a:endParaRPr>
        </a:p>
      </dsp:txBody>
      <dsp:txXfrm>
        <a:off x="1273856" y="1512168"/>
        <a:ext cx="6973433" cy="25477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29F1B07-4D7E-4C61-BEB6-40350A5E96D6}" type="datetimeFigureOut">
              <a:rPr lang="cs-CZ" smtClean="0"/>
              <a:pPr/>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EBDF0D-8E21-4A2B-ABAA-305863DE520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9F1B07-4D7E-4C61-BEB6-40350A5E96D6}" type="datetimeFigureOut">
              <a:rPr lang="cs-CZ" smtClean="0"/>
              <a:pPr/>
              <a:t>16.11.2013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EBDF0D-8E21-4A2B-ABAA-305863DE520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www.meulovo.cz/historie-mesta-lovosice/d-13659/p1=1331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 Id="rId5" Type="http://schemas.openxmlformats.org/officeDocument/2006/relationships/image" Target="../media/image6.jpeg"/><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8.xml"/><Relationship Id="rId5" Type="http://schemas.openxmlformats.org/officeDocument/2006/relationships/image" Target="../media/image10.jpeg"/><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8.xml"/><Relationship Id="rId5" Type="http://schemas.openxmlformats.org/officeDocument/2006/relationships/image" Target="../media/image23.jpeg"/><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wmf"/><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8.xml"/><Relationship Id="rId6" Type="http://schemas.openxmlformats.org/officeDocument/2006/relationships/image" Target="../media/image28.wmf"/><Relationship Id="rId5" Type="http://schemas.openxmlformats.org/officeDocument/2006/relationships/image" Target="../media/image27.wmf"/><Relationship Id="rId4" Type="http://schemas.openxmlformats.org/officeDocument/2006/relationships/image" Target="../media/image26.wmf"/></Relationships>
</file>

<file path=ppt/slides/_rels/slide20.xml.rels><?xml version="1.0" encoding="UTF-8" standalone="yes"?>
<Relationships xmlns="http://schemas.openxmlformats.org/package/2006/relationships"><Relationship Id="rId3" Type="http://schemas.openxmlformats.org/officeDocument/2006/relationships/image" Target="../media/image32.wmf"/><Relationship Id="rId7" Type="http://schemas.openxmlformats.org/officeDocument/2006/relationships/image" Target="../media/image36.wmf"/><Relationship Id="rId2" Type="http://schemas.openxmlformats.org/officeDocument/2006/relationships/image" Target="../media/image31.wmf"/><Relationship Id="rId1" Type="http://schemas.openxmlformats.org/officeDocument/2006/relationships/slideLayout" Target="../slideLayouts/slideLayout8.xml"/><Relationship Id="rId6" Type="http://schemas.openxmlformats.org/officeDocument/2006/relationships/image" Target="../media/image35.wmf"/><Relationship Id="rId5" Type="http://schemas.openxmlformats.org/officeDocument/2006/relationships/image" Target="../media/image34.jpeg"/><Relationship Id="rId4" Type="http://schemas.openxmlformats.org/officeDocument/2006/relationships/image" Target="../media/image3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39552" y="908720"/>
          <a:ext cx="824729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srcRect/>
          <a:stretch>
            <a:fillRect/>
          </a:stretch>
        </p:blipFill>
        <p:spPr bwMode="auto">
          <a:xfrm>
            <a:off x="1979613" y="4743450"/>
            <a:ext cx="5407025" cy="1046163"/>
          </a:xfrm>
          <a:prstGeom prst="rect">
            <a:avLst/>
          </a:prstGeom>
          <a:noFill/>
          <a:ln w="9525">
            <a:noFill/>
            <a:miter lim="800000"/>
            <a:headEnd/>
            <a:tailEnd/>
          </a:ln>
        </p:spPr>
      </p:pic>
      <p:pic>
        <p:nvPicPr>
          <p:cNvPr id="6" name="Picture 5" descr="GYMLOVO_logo BRV"/>
          <p:cNvPicPr>
            <a:picLocks noChangeAspect="1" noChangeArrowheads="1"/>
          </p:cNvPicPr>
          <p:nvPr/>
        </p:nvPicPr>
        <p:blipFill>
          <a:blip r:embed="rId8" cstate="print"/>
          <a:srcRect/>
          <a:stretch>
            <a:fillRect/>
          </a:stretch>
        </p:blipFill>
        <p:spPr bwMode="auto">
          <a:xfrm>
            <a:off x="4356100" y="115888"/>
            <a:ext cx="720725" cy="720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normAutofit fontScale="70000" lnSpcReduction="20000"/>
          </a:bodyPr>
          <a:lstStyle/>
          <a:p>
            <a:pPr>
              <a:buNone/>
            </a:pPr>
            <a:r>
              <a:rPr lang="cs-CZ" dirty="0" smtClean="0"/>
              <a:t>ANOTACE</a:t>
            </a:r>
          </a:p>
          <a:p>
            <a:r>
              <a:rPr lang="cs-CZ" dirty="0" smtClean="0"/>
              <a:t>Materiál je určen pro přípravu žáků k ústní maturitní zkoušce z anglického jazyka.</a:t>
            </a:r>
          </a:p>
          <a:p>
            <a:r>
              <a:rPr lang="cs-CZ" dirty="0" smtClean="0"/>
              <a:t>Žáci si osvojí slovní zásobu  a fráze týkající se tématu My </a:t>
            </a:r>
            <a:r>
              <a:rPr lang="cs-CZ" dirty="0" err="1" smtClean="0"/>
              <a:t>town</a:t>
            </a:r>
            <a:r>
              <a:rPr lang="cs-CZ" dirty="0" smtClean="0"/>
              <a:t> (Moje město).</a:t>
            </a:r>
          </a:p>
          <a:p>
            <a:r>
              <a:rPr lang="cs-CZ" dirty="0" smtClean="0"/>
              <a:t>V části 1 žáci podle navržených bodů sestaví popis svého města či obce (snímky 4, 6, 8, 10). Na snímcích 5, 7, 9 a 11 je žákům nabídnuta slovní zásoba.</a:t>
            </a:r>
          </a:p>
          <a:p>
            <a:r>
              <a:rPr lang="cs-CZ" dirty="0" smtClean="0"/>
              <a:t>Na snímku 4 je odkaz na stránky města Lovosice, kde žáci mohou zjistit důležité údaje o historii města.</a:t>
            </a:r>
          </a:p>
          <a:p>
            <a:r>
              <a:rPr lang="cs-CZ" dirty="0" smtClean="0"/>
              <a:t>V části 2 žáci s pomocí fotografií a obrázků vyprávějí o Lovosicích, případně o dalších obcích v okolí. </a:t>
            </a:r>
          </a:p>
          <a:p>
            <a:r>
              <a:rPr lang="cs-CZ" dirty="0" smtClean="0"/>
              <a:t>Ve dvojicích dále diskutují o kladech a záporech života v Lovosicích.</a:t>
            </a:r>
          </a:p>
          <a:p>
            <a:r>
              <a:rPr lang="cs-CZ" dirty="0" smtClean="0"/>
              <a:t>Nakonec ve skupinách připraví podle zadání program pro studenty </a:t>
            </a:r>
          </a:p>
          <a:p>
            <a:pPr>
              <a:buNone/>
            </a:pPr>
            <a:r>
              <a:rPr lang="cs-CZ" dirty="0" smtClean="0"/>
              <a:t>	z Británie, kteří jsou v Lovosicích na třídenní návštěvě.</a:t>
            </a:r>
          </a:p>
          <a:p>
            <a:r>
              <a:rPr lang="cs-CZ" dirty="0" smtClean="0"/>
              <a:t>Časová náročnost –  90 minut.</a:t>
            </a:r>
          </a:p>
          <a:p>
            <a:pPr>
              <a:buNone/>
            </a:pP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xfrm>
            <a:off x="685800" y="1268760"/>
            <a:ext cx="7772400" cy="3312367"/>
          </a:xfrm>
        </p:spPr>
        <p:txBody>
          <a:bodyPr>
            <a:normAutofit/>
          </a:bodyPr>
          <a:lstStyle/>
          <a:p>
            <a:r>
              <a:rPr lang="cs-CZ" sz="8000" b="1" dirty="0" smtClean="0">
                <a:solidFill>
                  <a:srgbClr val="009900"/>
                </a:solidFill>
              </a:rPr>
              <a:t>MY TOWN</a:t>
            </a:r>
            <a:br>
              <a:rPr lang="cs-CZ" sz="8000" b="1" dirty="0" smtClean="0">
                <a:solidFill>
                  <a:srgbClr val="009900"/>
                </a:solidFill>
              </a:rPr>
            </a:br>
            <a:r>
              <a:rPr lang="cs-CZ" sz="8000" b="1" dirty="0" smtClean="0">
                <a:solidFill>
                  <a:srgbClr val="009900"/>
                </a:solidFill>
              </a:rPr>
              <a:t>part 1</a:t>
            </a:r>
            <a:endParaRPr lang="cs-CZ" sz="8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264696"/>
          </a:xfrm>
        </p:spPr>
        <p:txBody>
          <a:bodyPr>
            <a:normAutofit fontScale="62500" lnSpcReduction="20000"/>
          </a:bodyPr>
          <a:lstStyle/>
          <a:p>
            <a:pPr>
              <a:buNone/>
            </a:pPr>
            <a:r>
              <a:rPr lang="cs-CZ" sz="3800" b="1" dirty="0" smtClean="0">
                <a:solidFill>
                  <a:srgbClr val="0070C0"/>
                </a:solidFill>
              </a:rPr>
              <a:t>	</a:t>
            </a:r>
            <a:r>
              <a:rPr lang="en-GB" sz="3800" b="1" dirty="0" smtClean="0">
                <a:solidFill>
                  <a:srgbClr val="0070C0"/>
                </a:solidFill>
              </a:rPr>
              <a:t>Look at the following points and try to characterize your town/village using some of the phrases suggested bellow.</a:t>
            </a:r>
            <a:endParaRPr lang="cs-CZ" sz="3800" b="1" dirty="0" smtClean="0">
              <a:solidFill>
                <a:srgbClr val="0070C0"/>
              </a:solidFill>
            </a:endParaRPr>
          </a:p>
          <a:p>
            <a:pPr>
              <a:buNone/>
            </a:pPr>
            <a:endParaRPr lang="cs-CZ" sz="3800" b="1" dirty="0" smtClean="0"/>
          </a:p>
          <a:p>
            <a:pPr lvl="0">
              <a:buNone/>
            </a:pPr>
            <a:r>
              <a:rPr lang="cs-CZ" sz="3800" b="1" dirty="0" smtClean="0"/>
              <a:t>	</a:t>
            </a:r>
            <a:r>
              <a:rPr lang="en-GB" sz="3800" b="1" dirty="0" smtClean="0">
                <a:solidFill>
                  <a:srgbClr val="FF0000"/>
                </a:solidFill>
              </a:rPr>
              <a:t>Size , location, population </a:t>
            </a:r>
            <a:endParaRPr lang="cs-CZ" sz="3800" b="1" dirty="0" smtClean="0">
              <a:solidFill>
                <a:srgbClr val="FF0000"/>
              </a:solidFill>
            </a:endParaRPr>
          </a:p>
          <a:p>
            <a:r>
              <a:rPr lang="en-GB" sz="3800" b="1" dirty="0" smtClean="0"/>
              <a:t>My town/ village is quite small/big, it is called ... and is located in/by/on ... about 60 km from Prague.</a:t>
            </a:r>
            <a:endParaRPr lang="cs-CZ" sz="3800" b="1" dirty="0" smtClean="0"/>
          </a:p>
          <a:p>
            <a:r>
              <a:rPr lang="en-GB" sz="3800" b="1" dirty="0" smtClean="0"/>
              <a:t>Its population is about ...</a:t>
            </a:r>
            <a:endParaRPr lang="cs-CZ" sz="3800" b="1" dirty="0" smtClean="0"/>
          </a:p>
          <a:p>
            <a:pPr>
              <a:buNone/>
            </a:pPr>
            <a:endParaRPr lang="cs-CZ" sz="3800" b="1" dirty="0" smtClean="0"/>
          </a:p>
          <a:p>
            <a:pPr lvl="0">
              <a:buNone/>
            </a:pPr>
            <a:r>
              <a:rPr lang="cs-CZ" sz="3800" b="1" dirty="0" smtClean="0"/>
              <a:t>	</a:t>
            </a:r>
            <a:r>
              <a:rPr lang="en-GB" sz="3800" b="1" dirty="0" smtClean="0">
                <a:solidFill>
                  <a:srgbClr val="FF0000"/>
                </a:solidFill>
              </a:rPr>
              <a:t>History, important events, monuments, historical buildings</a:t>
            </a:r>
            <a:endParaRPr lang="cs-CZ" sz="3800" b="1" dirty="0" smtClean="0">
              <a:solidFill>
                <a:srgbClr val="FF0000"/>
              </a:solidFill>
            </a:endParaRPr>
          </a:p>
          <a:p>
            <a:r>
              <a:rPr lang="en-GB" sz="3800" b="1" dirty="0" smtClean="0"/>
              <a:t>It was founded in ..., by ..., it used to be the centre of .../ it was a royal town, ...</a:t>
            </a:r>
            <a:endParaRPr lang="cs-CZ" sz="3800" b="1" dirty="0" smtClean="0"/>
          </a:p>
          <a:p>
            <a:r>
              <a:rPr lang="en-GB" sz="3800" b="1" dirty="0" smtClean="0"/>
              <a:t>The most important historical events which took place in my town were ... </a:t>
            </a:r>
            <a:endParaRPr lang="cs-CZ" sz="3800" b="1" dirty="0" smtClean="0"/>
          </a:p>
          <a:p>
            <a:r>
              <a:rPr lang="en-GB" sz="3800" b="1" dirty="0" smtClean="0"/>
              <a:t>The best preserved buildings are ... They represent ... architecture ...</a:t>
            </a:r>
            <a:endParaRPr lang="cs-CZ" sz="3800" b="1" dirty="0" smtClean="0"/>
          </a:p>
          <a:p>
            <a:r>
              <a:rPr lang="en-GB" sz="3800" b="1" dirty="0" smtClean="0"/>
              <a:t>Other places of interest are ...</a:t>
            </a:r>
            <a:r>
              <a:rPr lang="cs-CZ" sz="3800" b="1" dirty="0" smtClean="0"/>
              <a:t>      </a:t>
            </a:r>
          </a:p>
          <a:p>
            <a:pPr>
              <a:buNone/>
            </a:pPr>
            <a:r>
              <a:rPr lang="cs-CZ" b="1" dirty="0" smtClean="0">
                <a:hlinkClick r:id="rId2"/>
              </a:rPr>
              <a:t>Historie města Lovosice: Město Lovosice - oficiální internetové stránky</a:t>
            </a:r>
            <a:endParaRPr lang="cs-CZ" b="1" dirty="0" smtClean="0"/>
          </a:p>
          <a:p>
            <a:pPr>
              <a:buNone/>
            </a:pP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548680"/>
            <a:ext cx="8219256" cy="5184577"/>
          </a:xfrm>
        </p:spPr>
        <p:txBody>
          <a:bodyPr>
            <a:normAutofit/>
          </a:bodyPr>
          <a:lstStyle/>
          <a:p>
            <a:pPr>
              <a:buNone/>
            </a:pPr>
            <a:r>
              <a:rPr lang="en-GB" b="1" dirty="0" smtClean="0"/>
              <a:t>You might need the following vocabulary :</a:t>
            </a:r>
            <a:r>
              <a:rPr lang="en-GB" i="1" dirty="0" smtClean="0"/>
              <a:t>	</a:t>
            </a:r>
          </a:p>
          <a:p>
            <a:pPr>
              <a:buNone/>
            </a:pPr>
            <a:r>
              <a:rPr lang="en-GB" i="1" dirty="0" smtClean="0"/>
              <a:t>	in the North/West... of the CR, in the .... region/district,  church, palace, ruins of..., by the river..., by the foot  of </a:t>
            </a:r>
            <a:r>
              <a:rPr lang="en-GB" i="1" dirty="0" err="1" smtClean="0"/>
              <a:t>Lovoš</a:t>
            </a:r>
            <a:r>
              <a:rPr lang="en-GB" i="1" dirty="0" smtClean="0"/>
              <a:t> hill..., in the protected nature reserve of ...,  monument of/commemorating..., war, battle, </a:t>
            </a:r>
            <a:r>
              <a:rPr lang="en-GB" i="1" dirty="0" err="1" smtClean="0"/>
              <a:t>romanesque</a:t>
            </a:r>
            <a:r>
              <a:rPr lang="en-GB" i="1" dirty="0" smtClean="0"/>
              <a:t>/gothic/baroque/renaissance/art </a:t>
            </a:r>
            <a:r>
              <a:rPr lang="en-GB" i="1" dirty="0" err="1" smtClean="0"/>
              <a:t>noveau</a:t>
            </a:r>
            <a:r>
              <a:rPr lang="en-GB" i="1" dirty="0" smtClean="0"/>
              <a:t>, neo-renaissance… style</a:t>
            </a:r>
            <a:endParaRPr lang="en-GB" dirty="0" smtClean="0"/>
          </a:p>
          <a:p>
            <a:pPr>
              <a:buNone/>
            </a:pPr>
            <a:r>
              <a:rPr lang="en-GB" i="1" dirty="0" smtClean="0"/>
              <a:t> </a:t>
            </a:r>
            <a:endParaRPr lang="en-GB" dirty="0" smtClean="0"/>
          </a:p>
          <a:p>
            <a:pPr>
              <a:buNone/>
            </a:pP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6408712"/>
          </a:xfrm>
        </p:spPr>
        <p:txBody>
          <a:bodyPr>
            <a:normAutofit fontScale="92500" lnSpcReduction="20000"/>
          </a:bodyPr>
          <a:lstStyle/>
          <a:p>
            <a:pPr lvl="0">
              <a:buNone/>
            </a:pPr>
            <a:r>
              <a:rPr lang="cs-CZ" sz="2600" b="1" dirty="0" smtClean="0"/>
              <a:t>	</a:t>
            </a:r>
            <a:r>
              <a:rPr lang="en-GB" sz="2600" b="1" dirty="0" smtClean="0">
                <a:solidFill>
                  <a:srgbClr val="FF0000"/>
                </a:solidFill>
              </a:rPr>
              <a:t>Local authorities </a:t>
            </a:r>
            <a:endParaRPr lang="cs-CZ" sz="2600" b="1" dirty="0" smtClean="0">
              <a:solidFill>
                <a:srgbClr val="FF0000"/>
              </a:solidFill>
            </a:endParaRPr>
          </a:p>
          <a:p>
            <a:r>
              <a:rPr lang="en-GB" sz="2600" b="1" dirty="0" smtClean="0"/>
              <a:t>The local/municipal council has its seat in the town hall.</a:t>
            </a:r>
            <a:endParaRPr lang="cs-CZ" sz="2600" b="1" dirty="0" smtClean="0"/>
          </a:p>
          <a:p>
            <a:pPr>
              <a:buNone/>
            </a:pPr>
            <a:endParaRPr lang="cs-CZ" sz="2600" b="1" dirty="0" smtClean="0"/>
          </a:p>
          <a:p>
            <a:pPr lvl="0">
              <a:buNone/>
            </a:pPr>
            <a:r>
              <a:rPr lang="cs-CZ" sz="2600" b="1" dirty="0" smtClean="0"/>
              <a:t>	</a:t>
            </a:r>
            <a:r>
              <a:rPr lang="en-GB" sz="2600" b="1" dirty="0" smtClean="0">
                <a:solidFill>
                  <a:srgbClr val="FF0000"/>
                </a:solidFill>
              </a:rPr>
              <a:t>Important institutions</a:t>
            </a:r>
            <a:endParaRPr lang="cs-CZ" sz="2600" b="1" dirty="0" smtClean="0">
              <a:solidFill>
                <a:srgbClr val="FF0000"/>
              </a:solidFill>
            </a:endParaRPr>
          </a:p>
          <a:p>
            <a:r>
              <a:rPr lang="en-GB" sz="2600" b="1" dirty="0" smtClean="0"/>
              <a:t>The most important institutions include ...</a:t>
            </a:r>
            <a:endParaRPr lang="cs-CZ" sz="2600" b="1" dirty="0" smtClean="0"/>
          </a:p>
          <a:p>
            <a:pPr>
              <a:buNone/>
            </a:pPr>
            <a:endParaRPr lang="cs-CZ" sz="2600" b="1" dirty="0" smtClean="0"/>
          </a:p>
          <a:p>
            <a:pPr lvl="0">
              <a:buNone/>
            </a:pPr>
            <a:r>
              <a:rPr lang="cs-CZ" sz="2600" b="1" dirty="0" smtClean="0"/>
              <a:t>	</a:t>
            </a:r>
            <a:r>
              <a:rPr lang="en-GB" sz="2600" b="1" dirty="0" smtClean="0">
                <a:solidFill>
                  <a:srgbClr val="FF0000"/>
                </a:solidFill>
              </a:rPr>
              <a:t>Education</a:t>
            </a:r>
            <a:endParaRPr lang="cs-CZ" sz="2600" b="1" dirty="0" smtClean="0">
              <a:solidFill>
                <a:srgbClr val="FF0000"/>
              </a:solidFill>
            </a:endParaRPr>
          </a:p>
          <a:p>
            <a:r>
              <a:rPr lang="en-GB" sz="2600" b="1" dirty="0" smtClean="0"/>
              <a:t>There are several ... schools in my town.</a:t>
            </a:r>
            <a:endParaRPr lang="cs-CZ" sz="2600" b="1" dirty="0" smtClean="0"/>
          </a:p>
          <a:p>
            <a:r>
              <a:rPr lang="en-GB" sz="2600" b="1" dirty="0" smtClean="0"/>
              <a:t>Our town offers ... courses/lectures to its inhabitants.</a:t>
            </a:r>
            <a:endParaRPr lang="cs-CZ" sz="2600" b="1" dirty="0" smtClean="0"/>
          </a:p>
          <a:p>
            <a:pPr>
              <a:buNone/>
            </a:pPr>
            <a:endParaRPr lang="cs-CZ" sz="2600" b="1" dirty="0" smtClean="0"/>
          </a:p>
          <a:p>
            <a:pPr lvl="0">
              <a:buNone/>
            </a:pPr>
            <a:r>
              <a:rPr lang="cs-CZ" sz="2600" b="1" dirty="0" smtClean="0"/>
              <a:t>	</a:t>
            </a:r>
            <a:r>
              <a:rPr lang="en-GB" sz="2600" b="1" dirty="0" smtClean="0">
                <a:solidFill>
                  <a:srgbClr val="FF0000"/>
                </a:solidFill>
              </a:rPr>
              <a:t>Services, shops, accommodation and restaurants</a:t>
            </a:r>
            <a:endParaRPr lang="cs-CZ" sz="2600" b="1" dirty="0" smtClean="0">
              <a:solidFill>
                <a:srgbClr val="FF0000"/>
              </a:solidFill>
            </a:endParaRPr>
          </a:p>
          <a:p>
            <a:r>
              <a:rPr lang="en-GB" sz="2600" b="1" dirty="0" smtClean="0"/>
              <a:t>The citizens and tourists can use the following services, shops, restaurants and accommodation facilities: ...</a:t>
            </a:r>
            <a:endParaRPr lang="cs-CZ" sz="2600" b="1" dirty="0" smtClean="0"/>
          </a:p>
          <a:p>
            <a:pPr>
              <a:buNone/>
            </a:pPr>
            <a:endParaRPr lang="cs-CZ" sz="2600" b="1" dirty="0" smtClean="0"/>
          </a:p>
          <a:p>
            <a:pPr lvl="0">
              <a:buNone/>
            </a:pPr>
            <a:r>
              <a:rPr lang="cs-CZ" sz="2600" b="1" dirty="0" smtClean="0"/>
              <a:t>	</a:t>
            </a:r>
            <a:r>
              <a:rPr lang="en-GB" sz="2600" b="1" dirty="0" smtClean="0">
                <a:solidFill>
                  <a:srgbClr val="FF0000"/>
                </a:solidFill>
              </a:rPr>
              <a:t>Culture facilities</a:t>
            </a:r>
            <a:endParaRPr lang="cs-CZ" sz="2600" b="1" dirty="0" smtClean="0">
              <a:solidFill>
                <a:srgbClr val="FF0000"/>
              </a:solidFill>
            </a:endParaRPr>
          </a:p>
          <a:p>
            <a:r>
              <a:rPr lang="en-GB" sz="2600" b="1" dirty="0" smtClean="0"/>
              <a:t>In our town there are many culture facilities, e.g. ...</a:t>
            </a:r>
            <a:endParaRPr lang="cs-CZ" sz="2600" b="1" dirty="0" smtClean="0"/>
          </a:p>
          <a:p>
            <a:r>
              <a:rPr lang="en-GB" sz="2600" b="1" dirty="0" smtClean="0"/>
              <a:t>Many cultural events are held there, e.g. ...</a:t>
            </a:r>
            <a:r>
              <a:rPr lang="cs-CZ" sz="2600" b="1" dirty="0" smtClean="0"/>
              <a:t>   </a:t>
            </a:r>
          </a:p>
          <a:p>
            <a:pPr>
              <a:buNone/>
            </a:pPr>
            <a:endParaRPr lang="cs-CZ" sz="2800" dirty="0">
              <a:solidFill>
                <a:srgbClr val="0070C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548680"/>
            <a:ext cx="8219256" cy="5184577"/>
          </a:xfrm>
        </p:spPr>
        <p:txBody>
          <a:bodyPr>
            <a:normAutofit fontScale="92500" lnSpcReduction="10000"/>
          </a:bodyPr>
          <a:lstStyle/>
          <a:p>
            <a:pPr>
              <a:buNone/>
            </a:pPr>
            <a:r>
              <a:rPr lang="en-GB" sz="3400" b="1" dirty="0" smtClean="0"/>
              <a:t>You might need the following vocabulary:</a:t>
            </a:r>
            <a:endParaRPr lang="en-GB" sz="3400" i="1" dirty="0" smtClean="0"/>
          </a:p>
          <a:p>
            <a:pPr>
              <a:buNone/>
            </a:pPr>
            <a:endParaRPr lang="en-GB" sz="3400" i="1" dirty="0" smtClean="0"/>
          </a:p>
          <a:p>
            <a:pPr>
              <a:buNone/>
            </a:pPr>
            <a:r>
              <a:rPr lang="en-GB" sz="3400" i="1" dirty="0" smtClean="0"/>
              <a:t>	police station,  petrol station, town hall with its local/municipal council, doctors‘ surgeries, hospital, hotel, old people’s home, fire brigade, universities, kindergartens, elementary, secondary schools, post office, emergency, shops, cinema, travel agencies, language courses, school of driving, theatre, information centre/office, pubs, cafés, tea rooms</a:t>
            </a:r>
            <a:endParaRPr lang="en-GB" sz="3400" dirty="0" smtClean="0"/>
          </a:p>
          <a:p>
            <a:pPr>
              <a:buNone/>
            </a:pPr>
            <a:r>
              <a:rPr lang="en-GB" sz="3400" i="1" dirty="0" smtClean="0"/>
              <a:t> </a:t>
            </a:r>
            <a:endParaRPr lang="cs-CZ" sz="3400" dirty="0" smtClean="0"/>
          </a:p>
          <a:p>
            <a:pPr>
              <a:buNone/>
            </a:pP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normAutofit lnSpcReduction="10000"/>
          </a:bodyPr>
          <a:lstStyle/>
          <a:p>
            <a:pPr lvl="0">
              <a:buNone/>
            </a:pPr>
            <a:r>
              <a:rPr lang="cs-CZ" b="1" dirty="0" smtClean="0"/>
              <a:t>	</a:t>
            </a:r>
            <a:r>
              <a:rPr lang="en-GB" sz="2400" b="1" dirty="0" smtClean="0">
                <a:solidFill>
                  <a:srgbClr val="FF0000"/>
                </a:solidFill>
              </a:rPr>
              <a:t>Sports facilities</a:t>
            </a:r>
            <a:endParaRPr lang="cs-CZ" sz="2400" b="1" dirty="0" smtClean="0">
              <a:solidFill>
                <a:srgbClr val="FF0000"/>
              </a:solidFill>
            </a:endParaRPr>
          </a:p>
          <a:p>
            <a:r>
              <a:rPr lang="en-GB" sz="2400" b="1" dirty="0" smtClean="0"/>
              <a:t>You can play ... at .../go in for sports at ...</a:t>
            </a:r>
            <a:endParaRPr lang="cs-CZ" sz="2400" b="1" dirty="0" smtClean="0"/>
          </a:p>
          <a:p>
            <a:pPr>
              <a:buNone/>
            </a:pPr>
            <a:endParaRPr lang="cs-CZ" sz="2400" b="1" dirty="0" smtClean="0"/>
          </a:p>
          <a:p>
            <a:pPr lvl="0">
              <a:buNone/>
            </a:pPr>
            <a:r>
              <a:rPr lang="cs-CZ" sz="2400" b="1" dirty="0" smtClean="0"/>
              <a:t>	</a:t>
            </a:r>
            <a:r>
              <a:rPr lang="en-GB" sz="2400" b="1" dirty="0" smtClean="0">
                <a:solidFill>
                  <a:srgbClr val="FF0000"/>
                </a:solidFill>
              </a:rPr>
              <a:t>Hobby clubs</a:t>
            </a:r>
            <a:endParaRPr lang="cs-CZ" sz="2400" b="1" dirty="0" smtClean="0">
              <a:solidFill>
                <a:srgbClr val="FF0000"/>
              </a:solidFill>
            </a:endParaRPr>
          </a:p>
          <a:p>
            <a:r>
              <a:rPr lang="en-GB" sz="2400" b="1" dirty="0" smtClean="0"/>
              <a:t>For people interested in ... there are some hobby clubs, their members meet regularly to do/make/discuss ...</a:t>
            </a:r>
            <a:endParaRPr lang="cs-CZ" sz="2400" b="1" dirty="0" smtClean="0"/>
          </a:p>
          <a:p>
            <a:pPr>
              <a:buNone/>
            </a:pPr>
            <a:endParaRPr lang="cs-CZ" sz="2400" b="1" dirty="0" smtClean="0"/>
          </a:p>
          <a:p>
            <a:pPr lvl="0">
              <a:buNone/>
            </a:pPr>
            <a:r>
              <a:rPr lang="cs-CZ" sz="2400" b="1" dirty="0" smtClean="0"/>
              <a:t>	</a:t>
            </a:r>
            <a:r>
              <a:rPr lang="en-GB" sz="2400" b="1" dirty="0" smtClean="0">
                <a:solidFill>
                  <a:srgbClr val="FF0000"/>
                </a:solidFill>
              </a:rPr>
              <a:t>Places for relaxation</a:t>
            </a:r>
            <a:endParaRPr lang="cs-CZ" sz="2400" b="1" dirty="0" smtClean="0">
              <a:solidFill>
                <a:srgbClr val="FF0000"/>
              </a:solidFill>
            </a:endParaRPr>
          </a:p>
          <a:p>
            <a:r>
              <a:rPr lang="en-GB" sz="2400" b="1" dirty="0" smtClean="0"/>
              <a:t>If you need to relax, you can go to ...</a:t>
            </a:r>
            <a:endParaRPr lang="cs-CZ" sz="2400" b="1" dirty="0" smtClean="0"/>
          </a:p>
          <a:p>
            <a:pPr>
              <a:buNone/>
            </a:pPr>
            <a:endParaRPr lang="cs-CZ" sz="2400" b="1" dirty="0" smtClean="0"/>
          </a:p>
          <a:p>
            <a:pPr lvl="0">
              <a:buNone/>
            </a:pPr>
            <a:r>
              <a:rPr lang="cs-CZ" sz="2400" b="1" dirty="0" smtClean="0"/>
              <a:t>	</a:t>
            </a:r>
            <a:r>
              <a:rPr lang="en-GB" sz="2400" b="1" dirty="0" smtClean="0">
                <a:solidFill>
                  <a:srgbClr val="FF0000"/>
                </a:solidFill>
              </a:rPr>
              <a:t>Transportation</a:t>
            </a:r>
            <a:endParaRPr lang="cs-CZ" sz="2400" b="1" dirty="0" smtClean="0">
              <a:solidFill>
                <a:srgbClr val="FF0000"/>
              </a:solidFill>
            </a:endParaRPr>
          </a:p>
          <a:p>
            <a:r>
              <a:rPr lang="en-GB" sz="2400" b="1" dirty="0" smtClean="0"/>
              <a:t>Our town is an important transportation junction. There is .../People and goods can be transported by ...</a:t>
            </a:r>
            <a:r>
              <a:rPr lang="cs-CZ" sz="2400" b="1" dirty="0" smtClean="0"/>
              <a:t> </a:t>
            </a:r>
          </a:p>
          <a:p>
            <a:pPr>
              <a:buNone/>
            </a:pP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548680"/>
            <a:ext cx="8219256" cy="5184577"/>
          </a:xfrm>
        </p:spPr>
        <p:txBody>
          <a:bodyPr>
            <a:normAutofit/>
          </a:bodyPr>
          <a:lstStyle/>
          <a:p>
            <a:pPr>
              <a:buNone/>
            </a:pPr>
            <a:r>
              <a:rPr lang="en-GB" sz="3400" b="1" dirty="0" smtClean="0"/>
              <a:t>You might need the following vocabulary:</a:t>
            </a:r>
            <a:endParaRPr lang="en-GB" sz="3400" i="1" dirty="0" smtClean="0"/>
          </a:p>
          <a:p>
            <a:pPr>
              <a:buNone/>
            </a:pPr>
            <a:endParaRPr lang="en-GB" sz="3400" i="1" dirty="0" smtClean="0"/>
          </a:p>
          <a:p>
            <a:pPr>
              <a:buNone/>
            </a:pPr>
            <a:r>
              <a:rPr lang="en-GB" sz="3400" i="1" dirty="0" smtClean="0"/>
              <a:t>	scout, parks, children’s playgrounds, railway, highway, river transport, athletics stadium, indoor/outdoor pool, sauna, chess club, golf course, </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idx="1"/>
          </p:nvPr>
        </p:nvSpPr>
        <p:spPr>
          <a:xfrm>
            <a:off x="457200" y="620688"/>
            <a:ext cx="8229600" cy="5328592"/>
          </a:xfrm>
        </p:spPr>
        <p:txBody>
          <a:bodyPr>
            <a:normAutofit fontScale="70000" lnSpcReduction="20000"/>
          </a:bodyPr>
          <a:lstStyle/>
          <a:p>
            <a:pPr lvl="0">
              <a:buNone/>
            </a:pPr>
            <a:r>
              <a:rPr lang="cs-CZ" b="1" dirty="0" smtClean="0"/>
              <a:t>	</a:t>
            </a:r>
            <a:r>
              <a:rPr lang="en-GB" sz="3400" b="1" dirty="0" smtClean="0">
                <a:solidFill>
                  <a:srgbClr val="FF0000"/>
                </a:solidFill>
              </a:rPr>
              <a:t>Industry</a:t>
            </a:r>
            <a:endParaRPr lang="cs-CZ" sz="3400" b="1" dirty="0" smtClean="0">
              <a:solidFill>
                <a:srgbClr val="FF0000"/>
              </a:solidFill>
            </a:endParaRPr>
          </a:p>
          <a:p>
            <a:r>
              <a:rPr lang="en-GB" sz="3400" b="1" dirty="0" smtClean="0"/>
              <a:t>There are several factories, e.g. ... producing ...</a:t>
            </a:r>
            <a:endParaRPr lang="cs-CZ" sz="3400" b="1" dirty="0" smtClean="0"/>
          </a:p>
          <a:p>
            <a:pPr>
              <a:buNone/>
            </a:pPr>
            <a:endParaRPr lang="cs-CZ" sz="3400" b="1" dirty="0" smtClean="0"/>
          </a:p>
          <a:p>
            <a:pPr lvl="0">
              <a:buNone/>
            </a:pPr>
            <a:r>
              <a:rPr lang="cs-CZ" sz="3400" b="1" dirty="0" smtClean="0"/>
              <a:t>	</a:t>
            </a:r>
            <a:r>
              <a:rPr lang="en-GB" sz="3400" b="1" dirty="0" smtClean="0">
                <a:solidFill>
                  <a:srgbClr val="FF0000"/>
                </a:solidFill>
              </a:rPr>
              <a:t>Agriculture</a:t>
            </a:r>
            <a:endParaRPr lang="cs-CZ" sz="3400" b="1" dirty="0" smtClean="0">
              <a:solidFill>
                <a:srgbClr val="FF0000"/>
              </a:solidFill>
            </a:endParaRPr>
          </a:p>
          <a:p>
            <a:r>
              <a:rPr lang="en-GB" sz="3400" b="1" dirty="0" smtClean="0"/>
              <a:t>My town is located in a fertile area nicknamed “The Garden of Bohemia” and lots of fruit, vegetables and other plants are grown there.</a:t>
            </a:r>
            <a:endParaRPr lang="cs-CZ" sz="3400" b="1" dirty="0" smtClean="0"/>
          </a:p>
          <a:p>
            <a:r>
              <a:rPr lang="en-GB" sz="3400" b="1" dirty="0" smtClean="0"/>
              <a:t>There are some farms breeding ...</a:t>
            </a:r>
            <a:endParaRPr lang="cs-CZ" sz="3400" b="1" dirty="0" smtClean="0"/>
          </a:p>
          <a:p>
            <a:pPr>
              <a:buNone/>
            </a:pPr>
            <a:endParaRPr lang="cs-CZ" sz="3400" b="1" dirty="0" smtClean="0"/>
          </a:p>
          <a:p>
            <a:pPr lvl="0">
              <a:buNone/>
            </a:pPr>
            <a:r>
              <a:rPr lang="cs-CZ" sz="3400" b="1" dirty="0" smtClean="0"/>
              <a:t>	</a:t>
            </a:r>
            <a:r>
              <a:rPr lang="en-GB" sz="3400" b="1" dirty="0" smtClean="0">
                <a:solidFill>
                  <a:srgbClr val="FF0000"/>
                </a:solidFill>
              </a:rPr>
              <a:t>Surroundings, hiking</a:t>
            </a:r>
            <a:endParaRPr lang="cs-CZ" sz="3400" b="1" dirty="0" smtClean="0">
              <a:solidFill>
                <a:srgbClr val="FF0000"/>
              </a:solidFill>
            </a:endParaRPr>
          </a:p>
          <a:p>
            <a:r>
              <a:rPr lang="en-GB" sz="3400" b="1" dirty="0" smtClean="0"/>
              <a:t>If you are into hiking, you should go to ...</a:t>
            </a:r>
            <a:endParaRPr lang="cs-CZ" sz="3400" b="1" dirty="0" smtClean="0"/>
          </a:p>
          <a:p>
            <a:pPr>
              <a:buNone/>
            </a:pPr>
            <a:endParaRPr lang="cs-CZ" sz="3400" b="1" dirty="0" smtClean="0"/>
          </a:p>
          <a:p>
            <a:pPr lvl="0">
              <a:buNone/>
            </a:pPr>
            <a:r>
              <a:rPr lang="cs-CZ" sz="3400" b="1" dirty="0" smtClean="0"/>
              <a:t>	</a:t>
            </a:r>
            <a:r>
              <a:rPr lang="en-GB" sz="3400" b="1" dirty="0" smtClean="0">
                <a:solidFill>
                  <a:srgbClr val="FF0000"/>
                </a:solidFill>
              </a:rPr>
              <a:t>Other places of interest in the region</a:t>
            </a:r>
            <a:endParaRPr lang="cs-CZ" sz="3400" b="1" dirty="0" smtClean="0">
              <a:solidFill>
                <a:srgbClr val="FF0000"/>
              </a:solidFill>
            </a:endParaRPr>
          </a:p>
          <a:p>
            <a:r>
              <a:rPr lang="en-GB" sz="3400" b="1" dirty="0" smtClean="0"/>
              <a:t>Those who are interested in history can go to the nearby town/village ... and see ... there.</a:t>
            </a:r>
            <a:r>
              <a:rPr lang="cs-CZ" sz="3400" b="1" dirty="0" smtClean="0"/>
              <a:t>   </a:t>
            </a:r>
          </a:p>
          <a:p>
            <a:pPr>
              <a:buNone/>
            </a:pP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548680"/>
            <a:ext cx="8219256" cy="5184577"/>
          </a:xfrm>
        </p:spPr>
        <p:txBody>
          <a:bodyPr>
            <a:normAutofit/>
          </a:bodyPr>
          <a:lstStyle/>
          <a:p>
            <a:pPr>
              <a:buNone/>
            </a:pPr>
            <a:r>
              <a:rPr lang="en-GB" sz="3400" b="1" dirty="0" smtClean="0"/>
              <a:t>You might need the following vocabulary:</a:t>
            </a:r>
            <a:endParaRPr lang="en-GB" sz="3400" i="1" dirty="0" smtClean="0"/>
          </a:p>
          <a:p>
            <a:pPr>
              <a:buNone/>
            </a:pPr>
            <a:endParaRPr lang="en-GB" sz="3400" i="1" dirty="0" smtClean="0"/>
          </a:p>
          <a:p>
            <a:pPr>
              <a:buNone/>
            </a:pPr>
            <a:r>
              <a:rPr lang="en-GB" sz="3400" i="1" dirty="0" smtClean="0"/>
              <a:t>	factory, grains, cattle, poultry, hops, beetroots, </a:t>
            </a:r>
            <a:endParaRPr lang="en-GB" sz="3400" dirty="0" smtClean="0"/>
          </a:p>
          <a:p>
            <a:pPr>
              <a:buNone/>
            </a:pPr>
            <a:r>
              <a:rPr lang="en-GB" sz="3400" i="1" dirty="0" smtClean="0"/>
              <a:t> </a:t>
            </a:r>
            <a:endParaRPr lang="en-GB" sz="3400" dirty="0" smtClean="0"/>
          </a:p>
          <a:p>
            <a:pPr>
              <a:buNone/>
            </a:pPr>
            <a:endParaRPr lang="cs-CZ"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96752"/>
            <a:ext cx="8229600" cy="3168352"/>
          </a:xfrm>
        </p:spPr>
        <p:txBody>
          <a:bodyPr>
            <a:noAutofit/>
          </a:bodyPr>
          <a:lstStyle/>
          <a:p>
            <a:r>
              <a:rPr lang="cs-CZ" sz="8000" b="1" dirty="0" smtClean="0">
                <a:solidFill>
                  <a:srgbClr val="009900"/>
                </a:solidFill>
              </a:rPr>
              <a:t>MY TOWN</a:t>
            </a:r>
            <a:br>
              <a:rPr lang="cs-CZ" sz="8000" b="1" dirty="0" smtClean="0">
                <a:solidFill>
                  <a:srgbClr val="009900"/>
                </a:solidFill>
              </a:rPr>
            </a:br>
            <a:r>
              <a:rPr lang="cs-CZ" sz="8000" b="1" dirty="0" smtClean="0">
                <a:solidFill>
                  <a:srgbClr val="009900"/>
                </a:solidFill>
              </a:rPr>
              <a:t>part 2</a:t>
            </a:r>
            <a:endParaRPr lang="cs-CZ" sz="8000" b="1" dirty="0">
              <a:solidFill>
                <a:srgbClr val="009900"/>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normAutofit/>
          </a:bodyPr>
          <a:lstStyle/>
          <a:p>
            <a:pPr>
              <a:buNone/>
            </a:pPr>
            <a:r>
              <a:rPr lang="cs-CZ" sz="4800" dirty="0" smtClean="0"/>
              <a:t>	</a:t>
            </a:r>
            <a:r>
              <a:rPr lang="cs-CZ" sz="3600" b="1" dirty="0" err="1" smtClean="0">
                <a:solidFill>
                  <a:srgbClr val="FF0000"/>
                </a:solidFill>
              </a:rPr>
              <a:t>Task</a:t>
            </a:r>
            <a:r>
              <a:rPr lang="cs-CZ" sz="3600" b="1" dirty="0" smtClean="0">
                <a:solidFill>
                  <a:srgbClr val="FF0000"/>
                </a:solidFill>
              </a:rPr>
              <a:t> 1 – </a:t>
            </a:r>
            <a:r>
              <a:rPr lang="cs-CZ" sz="3600" b="1" dirty="0" err="1" smtClean="0">
                <a:solidFill>
                  <a:srgbClr val="FF0000"/>
                </a:solidFill>
              </a:rPr>
              <a:t>individual</a:t>
            </a:r>
            <a:r>
              <a:rPr lang="cs-CZ" sz="3600" b="1" dirty="0" smtClean="0">
                <a:solidFill>
                  <a:srgbClr val="FF0000"/>
                </a:solidFill>
              </a:rPr>
              <a:t> </a:t>
            </a:r>
            <a:r>
              <a:rPr lang="cs-CZ" sz="3600" b="1" dirty="0" err="1" smtClean="0">
                <a:solidFill>
                  <a:srgbClr val="FF0000"/>
                </a:solidFill>
              </a:rPr>
              <a:t>work</a:t>
            </a:r>
            <a:r>
              <a:rPr lang="cs-CZ" sz="3600" b="1" smtClean="0">
                <a:solidFill>
                  <a:srgbClr val="FF0000"/>
                </a:solidFill>
              </a:rPr>
              <a:t>:</a:t>
            </a:r>
            <a:endParaRPr lang="cs-CZ" sz="3600" b="1" dirty="0" smtClean="0">
              <a:solidFill>
                <a:srgbClr val="FF0000"/>
              </a:solidFill>
            </a:endParaRPr>
          </a:p>
          <a:p>
            <a:pPr>
              <a:buNone/>
            </a:pPr>
            <a:endParaRPr lang="cs-CZ" sz="4800" b="1" dirty="0" smtClean="0"/>
          </a:p>
          <a:p>
            <a:pPr>
              <a:buNone/>
            </a:pPr>
            <a:r>
              <a:rPr lang="cs-CZ" sz="4800" b="1" dirty="0" smtClean="0"/>
              <a:t>	Use </a:t>
            </a:r>
            <a:r>
              <a:rPr lang="cs-CZ" sz="4800" b="1" dirty="0" err="1" smtClean="0"/>
              <a:t>the</a:t>
            </a:r>
            <a:r>
              <a:rPr lang="cs-CZ" sz="4800" b="1" dirty="0" smtClean="0"/>
              <a:t> </a:t>
            </a:r>
            <a:r>
              <a:rPr lang="cs-CZ" sz="4800" b="1" dirty="0" err="1" smtClean="0"/>
              <a:t>following</a:t>
            </a:r>
            <a:r>
              <a:rPr lang="cs-CZ" sz="4800" b="1" dirty="0" smtClean="0"/>
              <a:t> </a:t>
            </a:r>
            <a:r>
              <a:rPr lang="cs-CZ" sz="4800" b="1" dirty="0" err="1" smtClean="0"/>
              <a:t>outline</a:t>
            </a:r>
            <a:r>
              <a:rPr lang="cs-CZ" sz="4800" b="1" dirty="0" smtClean="0"/>
              <a:t> </a:t>
            </a:r>
            <a:r>
              <a:rPr lang="cs-CZ" sz="4800" b="1" dirty="0" err="1" smtClean="0"/>
              <a:t>and</a:t>
            </a:r>
            <a:r>
              <a:rPr lang="cs-CZ" sz="4800" b="1" dirty="0" smtClean="0"/>
              <a:t> </a:t>
            </a:r>
            <a:r>
              <a:rPr lang="cs-CZ" sz="4800" b="1" dirty="0" err="1" smtClean="0"/>
              <a:t>photos</a:t>
            </a:r>
            <a:r>
              <a:rPr lang="cs-CZ" sz="4800" b="1" dirty="0" smtClean="0"/>
              <a:t> to </a:t>
            </a:r>
            <a:r>
              <a:rPr lang="cs-CZ" sz="4800" b="1" dirty="0" err="1" smtClean="0"/>
              <a:t>describe</a:t>
            </a:r>
            <a:r>
              <a:rPr lang="cs-CZ" sz="4800" b="1" dirty="0" smtClean="0"/>
              <a:t> Lovosice:</a:t>
            </a:r>
            <a:endParaRPr lang="cs-CZ" sz="4800" b="1"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457201" y="260648"/>
            <a:ext cx="2530624" cy="5865515"/>
          </a:xfrm>
        </p:spPr>
        <p:txBody>
          <a:bodyPr>
            <a:noAutofit/>
          </a:bodyPr>
          <a:lstStyle/>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FF0000"/>
              </a:solidFill>
            </a:endParaRPr>
          </a:p>
          <a:p>
            <a:pPr>
              <a:buFont typeface="Arial" pitchFamily="34" charset="0"/>
              <a:buChar char="•"/>
            </a:pPr>
            <a:r>
              <a:rPr lang="en-GB" sz="2800" b="1" dirty="0" smtClean="0">
                <a:solidFill>
                  <a:srgbClr val="FF0000"/>
                </a:solidFill>
              </a:rPr>
              <a:t>Size , location, population</a:t>
            </a:r>
            <a:endParaRPr lang="cs-CZ" sz="2800" b="1" dirty="0" smtClean="0">
              <a:solidFill>
                <a:srgbClr val="FF0000"/>
              </a:solidFill>
            </a:endParaRPr>
          </a:p>
          <a:p>
            <a:pPr>
              <a:buFont typeface="Arial" pitchFamily="34" charset="0"/>
              <a:buChar char="•"/>
            </a:pPr>
            <a:r>
              <a:rPr lang="en-GB" sz="2800" b="1" dirty="0" smtClean="0">
                <a:solidFill>
                  <a:srgbClr val="00B050"/>
                </a:solidFill>
              </a:rPr>
              <a:t>History, important events, monuments, historical buildings</a:t>
            </a:r>
          </a:p>
        </p:txBody>
      </p:sp>
      <p:pic>
        <p:nvPicPr>
          <p:cNvPr id="1029" name="Picture 5" descr="C:\Users\Petra\Pictures\Lovosice - moje\P9160046.JPG"/>
          <p:cNvPicPr>
            <a:picLocks noChangeAspect="1" noChangeArrowheads="1"/>
          </p:cNvPicPr>
          <p:nvPr/>
        </p:nvPicPr>
        <p:blipFill>
          <a:blip r:embed="rId2" cstate="print"/>
          <a:srcRect/>
          <a:stretch>
            <a:fillRect/>
          </a:stretch>
        </p:blipFill>
        <p:spPr bwMode="auto">
          <a:xfrm>
            <a:off x="5940152" y="476672"/>
            <a:ext cx="2449790" cy="2432918"/>
          </a:xfrm>
          <a:prstGeom prst="rect">
            <a:avLst/>
          </a:prstGeom>
          <a:noFill/>
        </p:spPr>
      </p:pic>
      <p:pic>
        <p:nvPicPr>
          <p:cNvPr id="1030" name="Picture 6" descr="C:\Users\Petra\Pictures\Lovosice - moje\P9160034.JPG"/>
          <p:cNvPicPr>
            <a:picLocks noGrp="1" noChangeAspect="1" noChangeArrowheads="1"/>
          </p:cNvPicPr>
          <p:nvPr>
            <p:ph idx="1"/>
          </p:nvPr>
        </p:nvPicPr>
        <p:blipFill>
          <a:blip r:embed="rId3" cstate="print"/>
          <a:srcRect/>
          <a:stretch>
            <a:fillRect/>
          </a:stretch>
        </p:blipFill>
        <p:spPr bwMode="auto">
          <a:xfrm>
            <a:off x="3131840" y="3068960"/>
            <a:ext cx="2508926" cy="3345235"/>
          </a:xfrm>
          <a:prstGeom prst="rect">
            <a:avLst/>
          </a:prstGeom>
          <a:noFill/>
        </p:spPr>
      </p:pic>
      <p:pic>
        <p:nvPicPr>
          <p:cNvPr id="1031" name="Picture 7" descr="C:\Users\Petra\Pictures\Lovosice - moje\P9160015.JPG"/>
          <p:cNvPicPr>
            <a:picLocks noChangeAspect="1" noChangeArrowheads="1"/>
          </p:cNvPicPr>
          <p:nvPr/>
        </p:nvPicPr>
        <p:blipFill>
          <a:blip r:embed="rId4" cstate="print"/>
          <a:srcRect/>
          <a:stretch>
            <a:fillRect/>
          </a:stretch>
        </p:blipFill>
        <p:spPr bwMode="auto">
          <a:xfrm>
            <a:off x="6012160" y="3501008"/>
            <a:ext cx="2193708" cy="2924944"/>
          </a:xfrm>
          <a:prstGeom prst="rect">
            <a:avLst/>
          </a:prstGeom>
          <a:noFill/>
        </p:spPr>
      </p:pic>
      <p:pic>
        <p:nvPicPr>
          <p:cNvPr id="1032" name="Picture 8" descr="C:\Users\Petra\Pictures\Lovosice - moje\P9160047.JPG"/>
          <p:cNvPicPr>
            <a:picLocks noChangeAspect="1" noChangeArrowheads="1"/>
          </p:cNvPicPr>
          <p:nvPr/>
        </p:nvPicPr>
        <p:blipFill>
          <a:blip r:embed="rId5" cstate="print"/>
          <a:srcRect/>
          <a:stretch>
            <a:fillRect/>
          </a:stretch>
        </p:blipFill>
        <p:spPr bwMode="auto">
          <a:xfrm>
            <a:off x="3203848" y="476672"/>
            <a:ext cx="2456764" cy="1842573"/>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457201" y="260648"/>
            <a:ext cx="2530624" cy="5865515"/>
          </a:xfrm>
        </p:spPr>
        <p:txBody>
          <a:bodyPr>
            <a:normAutofit/>
          </a:bodyPr>
          <a:lstStyle/>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7030A0"/>
              </a:solidFill>
            </a:endParaRPr>
          </a:p>
          <a:p>
            <a:pPr>
              <a:buFont typeface="Arial" pitchFamily="34" charset="0"/>
              <a:buChar char="•"/>
            </a:pPr>
            <a:endParaRPr lang="cs-CZ" sz="2800" b="1" dirty="0" smtClean="0">
              <a:solidFill>
                <a:srgbClr val="7030A0"/>
              </a:solidFill>
            </a:endParaRPr>
          </a:p>
          <a:p>
            <a:pPr>
              <a:buFont typeface="Arial" pitchFamily="34" charset="0"/>
              <a:buChar char="•"/>
            </a:pPr>
            <a:r>
              <a:rPr lang="en-GB" sz="2800" b="1" dirty="0" smtClean="0">
                <a:solidFill>
                  <a:srgbClr val="7030A0"/>
                </a:solidFill>
              </a:rPr>
              <a:t>Local authorities</a:t>
            </a:r>
            <a:endParaRPr lang="cs-CZ" sz="2800" b="1" dirty="0" smtClean="0">
              <a:solidFill>
                <a:srgbClr val="7030A0"/>
              </a:solidFill>
            </a:endParaRPr>
          </a:p>
          <a:p>
            <a:pPr>
              <a:buFont typeface="Arial" pitchFamily="34" charset="0"/>
              <a:buChar char="•"/>
            </a:pPr>
            <a:r>
              <a:rPr lang="en-GB" sz="2800" b="1" dirty="0" smtClean="0">
                <a:solidFill>
                  <a:srgbClr val="FFC000"/>
                </a:solidFill>
              </a:rPr>
              <a:t>Important institutions</a:t>
            </a:r>
            <a:endParaRPr lang="cs-CZ" sz="2800" b="1" dirty="0" smtClean="0">
              <a:solidFill>
                <a:srgbClr val="FFC000"/>
              </a:solidFill>
            </a:endParaRPr>
          </a:p>
        </p:txBody>
      </p:sp>
      <p:pic>
        <p:nvPicPr>
          <p:cNvPr id="2050" name="Picture 2" descr="C:\Users\Petra\Pictures\Lovosice - moje\P9160041.JPG"/>
          <p:cNvPicPr>
            <a:picLocks noGrp="1" noChangeAspect="1" noChangeArrowheads="1"/>
          </p:cNvPicPr>
          <p:nvPr>
            <p:ph idx="1"/>
          </p:nvPr>
        </p:nvPicPr>
        <p:blipFill>
          <a:blip r:embed="rId2" cstate="print"/>
          <a:srcRect/>
          <a:stretch>
            <a:fillRect/>
          </a:stretch>
        </p:blipFill>
        <p:spPr bwMode="auto">
          <a:xfrm>
            <a:off x="3419872" y="476672"/>
            <a:ext cx="1806848" cy="2409131"/>
          </a:xfrm>
          <a:prstGeom prst="rect">
            <a:avLst/>
          </a:prstGeom>
          <a:noFill/>
        </p:spPr>
      </p:pic>
      <p:pic>
        <p:nvPicPr>
          <p:cNvPr id="2051" name="Picture 3" descr="C:\Users\Petra\Pictures\Lovosice - moje\P9160016.JPG"/>
          <p:cNvPicPr>
            <a:picLocks noChangeAspect="1" noChangeArrowheads="1"/>
          </p:cNvPicPr>
          <p:nvPr/>
        </p:nvPicPr>
        <p:blipFill>
          <a:blip r:embed="rId3" cstate="print"/>
          <a:srcRect/>
          <a:stretch>
            <a:fillRect/>
          </a:stretch>
        </p:blipFill>
        <p:spPr bwMode="auto">
          <a:xfrm>
            <a:off x="5652120" y="476672"/>
            <a:ext cx="3128838" cy="2346629"/>
          </a:xfrm>
          <a:prstGeom prst="rect">
            <a:avLst/>
          </a:prstGeom>
          <a:noFill/>
        </p:spPr>
      </p:pic>
      <p:pic>
        <p:nvPicPr>
          <p:cNvPr id="2052" name="Picture 4" descr="C:\Users\Petra\Pictures\Lovosice - moje\P9160014.JPG"/>
          <p:cNvPicPr>
            <a:picLocks noChangeAspect="1" noChangeArrowheads="1"/>
          </p:cNvPicPr>
          <p:nvPr/>
        </p:nvPicPr>
        <p:blipFill>
          <a:blip r:embed="rId4" cstate="print"/>
          <a:srcRect/>
          <a:stretch>
            <a:fillRect/>
          </a:stretch>
        </p:blipFill>
        <p:spPr bwMode="auto">
          <a:xfrm>
            <a:off x="3419872" y="3212976"/>
            <a:ext cx="2031690" cy="2708920"/>
          </a:xfrm>
          <a:prstGeom prst="rect">
            <a:avLst/>
          </a:prstGeom>
          <a:noFill/>
        </p:spPr>
      </p:pic>
      <p:pic>
        <p:nvPicPr>
          <p:cNvPr id="2054" name="Picture 6" descr="C:\Users\Petra\Pictures\Lovosice - moje\P9160040.JPG"/>
          <p:cNvPicPr>
            <a:picLocks noChangeAspect="1" noChangeArrowheads="1"/>
          </p:cNvPicPr>
          <p:nvPr/>
        </p:nvPicPr>
        <p:blipFill>
          <a:blip r:embed="rId5" cstate="print"/>
          <a:srcRect/>
          <a:stretch>
            <a:fillRect/>
          </a:stretch>
        </p:blipFill>
        <p:spPr bwMode="auto">
          <a:xfrm>
            <a:off x="6228184" y="3068960"/>
            <a:ext cx="2229712" cy="2972949"/>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2800" b="1" dirty="0" err="1" smtClean="0">
                <a:solidFill>
                  <a:srgbClr val="0070C0"/>
                </a:solidFill>
              </a:rPr>
              <a:t>Education</a:t>
            </a:r>
            <a:endParaRPr lang="cs-CZ" sz="2800" b="1" dirty="0">
              <a:solidFill>
                <a:srgbClr val="0070C0"/>
              </a:solidFill>
            </a:endParaRPr>
          </a:p>
        </p:txBody>
      </p:sp>
      <p:pic>
        <p:nvPicPr>
          <p:cNvPr id="7" name="Picture 2" descr="C:\Users\Petra\Pictures\Lovosice - moje\PC100084.JPG"/>
          <p:cNvPicPr>
            <a:picLocks noChangeAspect="1" noChangeArrowheads="1"/>
          </p:cNvPicPr>
          <p:nvPr/>
        </p:nvPicPr>
        <p:blipFill>
          <a:blip r:embed="rId2" cstate="print"/>
          <a:srcRect/>
          <a:stretch>
            <a:fillRect/>
          </a:stretch>
        </p:blipFill>
        <p:spPr bwMode="auto">
          <a:xfrm>
            <a:off x="5292080" y="4221088"/>
            <a:ext cx="2471473" cy="1853605"/>
          </a:xfrm>
          <a:prstGeom prst="rect">
            <a:avLst/>
          </a:prstGeom>
          <a:noFill/>
        </p:spPr>
      </p:pic>
      <p:pic>
        <p:nvPicPr>
          <p:cNvPr id="8" name="Picture 3" descr="C:\Users\Petra\Pictures\Lovosice - moje\P9160032.JPG"/>
          <p:cNvPicPr>
            <a:picLocks noGrp="1" noChangeAspect="1" noChangeArrowheads="1"/>
          </p:cNvPicPr>
          <p:nvPr>
            <p:ph idx="1"/>
          </p:nvPr>
        </p:nvPicPr>
        <p:blipFill>
          <a:blip r:embed="rId3" cstate="print"/>
          <a:srcRect/>
          <a:stretch>
            <a:fillRect/>
          </a:stretch>
        </p:blipFill>
        <p:spPr bwMode="auto">
          <a:xfrm>
            <a:off x="4716016" y="1484784"/>
            <a:ext cx="3286125" cy="2464594"/>
          </a:xfrm>
          <a:prstGeom prst="rect">
            <a:avLst/>
          </a:prstGeom>
          <a:noFill/>
        </p:spPr>
      </p:pic>
      <p:pic>
        <p:nvPicPr>
          <p:cNvPr id="9" name="Picture 4" descr="C:\Users\Petra\Pictures\Lovosice - moje\P9160036.JPG"/>
          <p:cNvPicPr>
            <a:picLocks noChangeAspect="1" noChangeArrowheads="1"/>
          </p:cNvPicPr>
          <p:nvPr/>
        </p:nvPicPr>
        <p:blipFill>
          <a:blip r:embed="rId4" cstate="print"/>
          <a:srcRect/>
          <a:stretch>
            <a:fillRect/>
          </a:stretch>
        </p:blipFill>
        <p:spPr bwMode="auto">
          <a:xfrm>
            <a:off x="1259632" y="1484784"/>
            <a:ext cx="2552775" cy="1914581"/>
          </a:xfrm>
          <a:prstGeom prst="rect">
            <a:avLst/>
          </a:prstGeom>
          <a:noFill/>
        </p:spPr>
      </p:pic>
      <p:pic>
        <p:nvPicPr>
          <p:cNvPr id="10" name="Picture 6" descr="C:\Users\Petra\Pictures\Lovosice - moje\P9160039.JPG"/>
          <p:cNvPicPr>
            <a:picLocks noChangeAspect="1" noChangeArrowheads="1"/>
          </p:cNvPicPr>
          <p:nvPr/>
        </p:nvPicPr>
        <p:blipFill>
          <a:blip r:embed="rId5" cstate="print"/>
          <a:srcRect/>
          <a:stretch>
            <a:fillRect/>
          </a:stretch>
        </p:blipFill>
        <p:spPr bwMode="auto">
          <a:xfrm>
            <a:off x="1763688" y="3861048"/>
            <a:ext cx="1851670" cy="2468893"/>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fontScale="90000"/>
          </a:bodyPr>
          <a:lstStyle/>
          <a:p>
            <a:r>
              <a:rPr lang="en-GB" sz="3100" b="1" dirty="0" smtClean="0">
                <a:solidFill>
                  <a:srgbClr val="FF0000"/>
                </a:solidFill>
              </a:rPr>
              <a:t>Services, shops, accommodation and restaurants</a:t>
            </a:r>
            <a:r>
              <a:rPr lang="cs-CZ" sz="3100" b="1" dirty="0" smtClean="0">
                <a:solidFill>
                  <a:srgbClr val="FF0000"/>
                </a:solidFill>
              </a:rPr>
              <a:t/>
            </a:r>
            <a:br>
              <a:rPr lang="cs-CZ" sz="3100" b="1" dirty="0" smtClean="0">
                <a:solidFill>
                  <a:srgbClr val="FF0000"/>
                </a:solidFill>
              </a:rPr>
            </a:br>
            <a:r>
              <a:rPr lang="en-GB" sz="3100" b="1" dirty="0" smtClean="0">
                <a:solidFill>
                  <a:srgbClr val="FF0000"/>
                </a:solidFill>
              </a:rPr>
              <a:t>Culture facilities</a:t>
            </a:r>
            <a:r>
              <a:rPr lang="cs-CZ" b="1" dirty="0" smtClean="0">
                <a:solidFill>
                  <a:srgbClr val="FF0000"/>
                </a:solidFill>
              </a:rPr>
              <a:t/>
            </a:r>
            <a:br>
              <a:rPr lang="cs-CZ" b="1" dirty="0" smtClean="0">
                <a:solidFill>
                  <a:srgbClr val="FF0000"/>
                </a:solidFill>
              </a:rPr>
            </a:br>
            <a:endParaRPr lang="cs-CZ" dirty="0"/>
          </a:p>
        </p:txBody>
      </p:sp>
      <p:pic>
        <p:nvPicPr>
          <p:cNvPr id="4098" name="Picture 2" descr="C:\Users\Petra\Pictures\Lovosice - moje\P9160042.JPG"/>
          <p:cNvPicPr>
            <a:picLocks noGrp="1" noChangeAspect="1" noChangeArrowheads="1"/>
          </p:cNvPicPr>
          <p:nvPr>
            <p:ph idx="1"/>
          </p:nvPr>
        </p:nvPicPr>
        <p:blipFill>
          <a:blip r:embed="rId2" cstate="print"/>
          <a:srcRect/>
          <a:stretch>
            <a:fillRect/>
          </a:stretch>
        </p:blipFill>
        <p:spPr bwMode="auto">
          <a:xfrm>
            <a:off x="683568" y="1484784"/>
            <a:ext cx="2540100" cy="1905075"/>
          </a:xfrm>
          <a:prstGeom prst="rect">
            <a:avLst/>
          </a:prstGeom>
          <a:noFill/>
        </p:spPr>
      </p:pic>
      <p:pic>
        <p:nvPicPr>
          <p:cNvPr id="4099" name="Picture 3" descr="C:\Users\Petra\Pictures\Lovosice - moje\P9160033.JPG"/>
          <p:cNvPicPr>
            <a:picLocks noChangeAspect="1" noChangeArrowheads="1"/>
          </p:cNvPicPr>
          <p:nvPr/>
        </p:nvPicPr>
        <p:blipFill>
          <a:blip r:embed="rId3" cstate="print"/>
          <a:srcRect/>
          <a:stretch>
            <a:fillRect/>
          </a:stretch>
        </p:blipFill>
        <p:spPr bwMode="auto">
          <a:xfrm>
            <a:off x="611560" y="3573016"/>
            <a:ext cx="2528773" cy="1896580"/>
          </a:xfrm>
          <a:prstGeom prst="rect">
            <a:avLst/>
          </a:prstGeom>
          <a:noFill/>
        </p:spPr>
      </p:pic>
      <p:pic>
        <p:nvPicPr>
          <p:cNvPr id="4100" name="Picture 4" descr="C:\Users\Petra\Pictures\Lovosice - moje\P9160028.JPG"/>
          <p:cNvPicPr>
            <a:picLocks noChangeAspect="1" noChangeArrowheads="1"/>
          </p:cNvPicPr>
          <p:nvPr/>
        </p:nvPicPr>
        <p:blipFill>
          <a:blip r:embed="rId4" cstate="print"/>
          <a:srcRect/>
          <a:stretch>
            <a:fillRect/>
          </a:stretch>
        </p:blipFill>
        <p:spPr bwMode="auto">
          <a:xfrm>
            <a:off x="3419872" y="1916832"/>
            <a:ext cx="2355726" cy="3140968"/>
          </a:xfrm>
          <a:prstGeom prst="rect">
            <a:avLst/>
          </a:prstGeom>
          <a:noFill/>
        </p:spPr>
      </p:pic>
      <p:pic>
        <p:nvPicPr>
          <p:cNvPr id="4101" name="Picture 5" descr="C:\Users\Petra\Pictures\Lovosice - moje\P9160027.JPG"/>
          <p:cNvPicPr>
            <a:picLocks noChangeAspect="1" noChangeArrowheads="1"/>
          </p:cNvPicPr>
          <p:nvPr/>
        </p:nvPicPr>
        <p:blipFill>
          <a:blip r:embed="rId5" cstate="print"/>
          <a:srcRect/>
          <a:stretch>
            <a:fillRect/>
          </a:stretch>
        </p:blipFill>
        <p:spPr bwMode="auto">
          <a:xfrm>
            <a:off x="6084169" y="1484784"/>
            <a:ext cx="2552776" cy="1914582"/>
          </a:xfrm>
          <a:prstGeom prst="rect">
            <a:avLst/>
          </a:prstGeom>
          <a:noFill/>
        </p:spPr>
      </p:pic>
      <p:pic>
        <p:nvPicPr>
          <p:cNvPr id="4102" name="Picture 6" descr="C:\Users\Petra\Pictures\Lovosice - moje\P9160024.JPG"/>
          <p:cNvPicPr>
            <a:picLocks noChangeAspect="1" noChangeArrowheads="1"/>
          </p:cNvPicPr>
          <p:nvPr/>
        </p:nvPicPr>
        <p:blipFill>
          <a:blip r:embed="rId6" cstate="print"/>
          <a:srcRect/>
          <a:stretch>
            <a:fillRect/>
          </a:stretch>
        </p:blipFill>
        <p:spPr bwMode="auto">
          <a:xfrm>
            <a:off x="6156176" y="3717032"/>
            <a:ext cx="2600781" cy="1950586"/>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457201" y="260648"/>
            <a:ext cx="2530624" cy="5865515"/>
          </a:xfrm>
        </p:spPr>
        <p:txBody>
          <a:bodyPr>
            <a:normAutofit/>
          </a:bodyPr>
          <a:lstStyle/>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0070C0"/>
              </a:solidFill>
            </a:endParaRPr>
          </a:p>
          <a:p>
            <a:pPr>
              <a:buFont typeface="Arial" pitchFamily="34" charset="0"/>
              <a:buChar char="•"/>
            </a:pPr>
            <a:r>
              <a:rPr lang="en-GB" sz="2800" b="1" dirty="0" smtClean="0">
                <a:solidFill>
                  <a:srgbClr val="0070C0"/>
                </a:solidFill>
              </a:rPr>
              <a:t>Sports facilities</a:t>
            </a:r>
            <a:endParaRPr lang="cs-CZ" sz="2800" b="1" dirty="0" smtClean="0">
              <a:solidFill>
                <a:srgbClr val="0070C0"/>
              </a:solidFill>
            </a:endParaRPr>
          </a:p>
          <a:p>
            <a:pPr>
              <a:buFont typeface="Arial" pitchFamily="34" charset="0"/>
              <a:buChar char="•"/>
            </a:pPr>
            <a:r>
              <a:rPr lang="en-GB" sz="2800" b="1" dirty="0" smtClean="0">
                <a:solidFill>
                  <a:srgbClr val="7030A0"/>
                </a:solidFill>
              </a:rPr>
              <a:t>Hobby clubs</a:t>
            </a:r>
            <a:endParaRPr lang="cs-CZ" sz="2800" b="1" dirty="0" smtClean="0">
              <a:solidFill>
                <a:srgbClr val="7030A0"/>
              </a:solidFill>
            </a:endParaRPr>
          </a:p>
          <a:p>
            <a:pPr>
              <a:buFont typeface="Arial" pitchFamily="34" charset="0"/>
              <a:buChar char="•"/>
            </a:pPr>
            <a:r>
              <a:rPr lang="en-GB" sz="2800" b="1" dirty="0" smtClean="0">
                <a:solidFill>
                  <a:srgbClr val="92D050"/>
                </a:solidFill>
              </a:rPr>
              <a:t>Places for relaxation</a:t>
            </a:r>
            <a:endParaRPr lang="cs-CZ" sz="2800" b="1" dirty="0" smtClean="0">
              <a:solidFill>
                <a:srgbClr val="92D050"/>
              </a:solidFill>
            </a:endParaRPr>
          </a:p>
          <a:p>
            <a:endParaRPr lang="cs-CZ" sz="2800" b="1" dirty="0" smtClean="0">
              <a:solidFill>
                <a:srgbClr val="FF0000"/>
              </a:solidFill>
            </a:endParaRPr>
          </a:p>
        </p:txBody>
      </p:sp>
      <p:pic>
        <p:nvPicPr>
          <p:cNvPr id="5122" name="Picture 2" descr="C:\Users\Petra\Pictures\Lovosice - moje\P9160038.JPG"/>
          <p:cNvPicPr>
            <a:picLocks noGrp="1" noChangeAspect="1" noChangeArrowheads="1"/>
          </p:cNvPicPr>
          <p:nvPr>
            <p:ph idx="1"/>
          </p:nvPr>
        </p:nvPicPr>
        <p:blipFill>
          <a:blip r:embed="rId2" cstate="print"/>
          <a:srcRect/>
          <a:stretch>
            <a:fillRect/>
          </a:stretch>
        </p:blipFill>
        <p:spPr bwMode="auto">
          <a:xfrm>
            <a:off x="2915816" y="548680"/>
            <a:ext cx="2471473" cy="1853605"/>
          </a:xfrm>
          <a:prstGeom prst="rect">
            <a:avLst/>
          </a:prstGeom>
          <a:noFill/>
        </p:spPr>
      </p:pic>
      <p:pic>
        <p:nvPicPr>
          <p:cNvPr id="5123" name="Picture 3" descr="C:\Users\Petra\Pictures\Lovosice - moje\P9160022.JPG"/>
          <p:cNvPicPr>
            <a:picLocks noChangeAspect="1" noChangeArrowheads="1"/>
          </p:cNvPicPr>
          <p:nvPr/>
        </p:nvPicPr>
        <p:blipFill>
          <a:blip r:embed="rId3" cstate="print"/>
          <a:srcRect/>
          <a:stretch>
            <a:fillRect/>
          </a:stretch>
        </p:blipFill>
        <p:spPr bwMode="auto">
          <a:xfrm>
            <a:off x="2987824" y="2780928"/>
            <a:ext cx="1923678" cy="2564904"/>
          </a:xfrm>
          <a:prstGeom prst="rect">
            <a:avLst/>
          </a:prstGeom>
          <a:noFill/>
        </p:spPr>
      </p:pic>
      <p:pic>
        <p:nvPicPr>
          <p:cNvPr id="5124" name="Picture 4" descr="C:\Users\Petra\Pictures\Lovosice - moje\P9160018.JPG"/>
          <p:cNvPicPr>
            <a:picLocks noChangeAspect="1" noChangeArrowheads="1"/>
          </p:cNvPicPr>
          <p:nvPr/>
        </p:nvPicPr>
        <p:blipFill>
          <a:blip r:embed="rId4" cstate="print"/>
          <a:srcRect/>
          <a:stretch>
            <a:fillRect/>
          </a:stretch>
        </p:blipFill>
        <p:spPr bwMode="auto">
          <a:xfrm>
            <a:off x="5436096" y="3212976"/>
            <a:ext cx="2960821" cy="2220616"/>
          </a:xfrm>
          <a:prstGeom prst="rect">
            <a:avLst/>
          </a:prstGeom>
          <a:noFill/>
        </p:spPr>
      </p:pic>
      <p:pic>
        <p:nvPicPr>
          <p:cNvPr id="5125" name="Picture 5" descr="C:\Users\Petra\Pictures\Lovosice - moje\P9160030.JPG"/>
          <p:cNvPicPr>
            <a:picLocks noChangeAspect="1" noChangeArrowheads="1"/>
          </p:cNvPicPr>
          <p:nvPr/>
        </p:nvPicPr>
        <p:blipFill>
          <a:blip r:embed="rId5" cstate="print"/>
          <a:srcRect/>
          <a:stretch>
            <a:fillRect/>
          </a:stretch>
        </p:blipFill>
        <p:spPr bwMode="auto">
          <a:xfrm>
            <a:off x="5724128" y="548680"/>
            <a:ext cx="2888813" cy="216661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457201" y="260648"/>
            <a:ext cx="2530624" cy="5865515"/>
          </a:xfrm>
        </p:spPr>
        <p:txBody>
          <a:bodyPr>
            <a:normAutofit/>
          </a:bodyPr>
          <a:lstStyle/>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FF0000"/>
              </a:solidFill>
            </a:endParaRPr>
          </a:p>
          <a:p>
            <a:pPr>
              <a:buFont typeface="Arial" pitchFamily="34" charset="0"/>
              <a:buChar char="•"/>
            </a:pPr>
            <a:r>
              <a:rPr lang="en-GB" sz="2800" b="1" dirty="0" smtClean="0">
                <a:solidFill>
                  <a:srgbClr val="FF0000"/>
                </a:solidFill>
              </a:rPr>
              <a:t>Industry</a:t>
            </a:r>
            <a:endParaRPr lang="cs-CZ" sz="2800" b="1" dirty="0" smtClean="0">
              <a:solidFill>
                <a:srgbClr val="FF0000"/>
              </a:solidFill>
            </a:endParaRPr>
          </a:p>
          <a:p>
            <a:pPr>
              <a:buFont typeface="Arial" pitchFamily="34" charset="0"/>
              <a:buChar char="•"/>
            </a:pPr>
            <a:r>
              <a:rPr lang="en-GB" sz="2800" b="1" dirty="0" smtClean="0">
                <a:solidFill>
                  <a:srgbClr val="00B050"/>
                </a:solidFill>
              </a:rPr>
              <a:t>Agriculture</a:t>
            </a:r>
            <a:endParaRPr lang="cs-CZ" sz="2800" b="1" dirty="0" smtClean="0">
              <a:solidFill>
                <a:srgbClr val="00B050"/>
              </a:solidFill>
            </a:endParaRPr>
          </a:p>
        </p:txBody>
      </p:sp>
      <p:pic>
        <p:nvPicPr>
          <p:cNvPr id="6146" name="Picture 2" descr="C:\Users\Petra\Pictures\Lovosice - moje\P9160026.JPG"/>
          <p:cNvPicPr>
            <a:picLocks noGrp="1" noChangeAspect="1" noChangeArrowheads="1"/>
          </p:cNvPicPr>
          <p:nvPr>
            <p:ph idx="1"/>
          </p:nvPr>
        </p:nvPicPr>
        <p:blipFill>
          <a:blip r:embed="rId2" cstate="print"/>
          <a:srcRect/>
          <a:stretch>
            <a:fillRect/>
          </a:stretch>
        </p:blipFill>
        <p:spPr bwMode="auto">
          <a:xfrm>
            <a:off x="2987824" y="548680"/>
            <a:ext cx="2346908" cy="3129211"/>
          </a:xfrm>
          <a:prstGeom prst="rect">
            <a:avLst/>
          </a:prstGeom>
          <a:noFill/>
        </p:spPr>
      </p:pic>
      <p:pic>
        <p:nvPicPr>
          <p:cNvPr id="6147" name="Picture 3" descr="C:\Users\Petra\AppData\Local\Microsoft\Windows\Temporary Internet Files\Content.IE5\VDMH1ZWT\MC900196462[1].wmf"/>
          <p:cNvPicPr>
            <a:picLocks noChangeAspect="1" noChangeArrowheads="1"/>
          </p:cNvPicPr>
          <p:nvPr/>
        </p:nvPicPr>
        <p:blipFill>
          <a:blip r:embed="rId3" cstate="print"/>
          <a:srcRect/>
          <a:stretch>
            <a:fillRect/>
          </a:stretch>
        </p:blipFill>
        <p:spPr bwMode="auto">
          <a:xfrm>
            <a:off x="7452320" y="548680"/>
            <a:ext cx="1198991" cy="1210903"/>
          </a:xfrm>
          <a:prstGeom prst="rect">
            <a:avLst/>
          </a:prstGeom>
          <a:noFill/>
        </p:spPr>
      </p:pic>
      <p:pic>
        <p:nvPicPr>
          <p:cNvPr id="6148" name="Picture 4" descr="C:\Users\Petra\AppData\Local\Microsoft\Windows\Temporary Internet Files\Content.IE5\HAKVQF08\MC900215374[1].wmf"/>
          <p:cNvPicPr>
            <a:picLocks noChangeAspect="1" noChangeArrowheads="1"/>
          </p:cNvPicPr>
          <p:nvPr/>
        </p:nvPicPr>
        <p:blipFill>
          <a:blip r:embed="rId4" cstate="print"/>
          <a:srcRect/>
          <a:stretch>
            <a:fillRect/>
          </a:stretch>
        </p:blipFill>
        <p:spPr bwMode="auto">
          <a:xfrm>
            <a:off x="5940152" y="548680"/>
            <a:ext cx="1401954" cy="1295155"/>
          </a:xfrm>
          <a:prstGeom prst="rect">
            <a:avLst/>
          </a:prstGeom>
          <a:noFill/>
        </p:spPr>
      </p:pic>
      <p:pic>
        <p:nvPicPr>
          <p:cNvPr id="6149" name="Picture 5" descr="C:\Users\Petra\AppData\Local\Microsoft\Windows\Temporary Internet Files\Content.IE5\4ZF118OY\MC900335751[1].wmf"/>
          <p:cNvPicPr>
            <a:picLocks noChangeAspect="1" noChangeArrowheads="1"/>
          </p:cNvPicPr>
          <p:nvPr/>
        </p:nvPicPr>
        <p:blipFill>
          <a:blip r:embed="rId5" cstate="print"/>
          <a:srcRect/>
          <a:stretch>
            <a:fillRect/>
          </a:stretch>
        </p:blipFill>
        <p:spPr bwMode="auto">
          <a:xfrm>
            <a:off x="6012160" y="2132856"/>
            <a:ext cx="1224136" cy="1250724"/>
          </a:xfrm>
          <a:prstGeom prst="rect">
            <a:avLst/>
          </a:prstGeom>
          <a:noFill/>
        </p:spPr>
      </p:pic>
      <p:pic>
        <p:nvPicPr>
          <p:cNvPr id="6150" name="Picture 6" descr="C:\Users\Petra\AppData\Local\Microsoft\Windows\Temporary Internet Files\Content.IE5\VDMH1ZWT\MC900423868[1].wmf"/>
          <p:cNvPicPr>
            <a:picLocks noChangeAspect="1" noChangeArrowheads="1"/>
          </p:cNvPicPr>
          <p:nvPr/>
        </p:nvPicPr>
        <p:blipFill>
          <a:blip r:embed="rId6" cstate="print"/>
          <a:srcRect/>
          <a:stretch>
            <a:fillRect/>
          </a:stretch>
        </p:blipFill>
        <p:spPr bwMode="auto">
          <a:xfrm>
            <a:off x="7596336" y="2204864"/>
            <a:ext cx="1180715" cy="1081286"/>
          </a:xfrm>
          <a:prstGeom prst="rect">
            <a:avLst/>
          </a:prstGeom>
          <a:noFill/>
        </p:spPr>
      </p:pic>
      <p:pic>
        <p:nvPicPr>
          <p:cNvPr id="6151" name="Picture 7" descr="C:\Users\Petra\AppData\Local\Microsoft\Windows\Temporary Internet Files\Content.IE5\HAKVQF08\MP900448648[1].jpg"/>
          <p:cNvPicPr>
            <a:picLocks noChangeAspect="1" noChangeArrowheads="1"/>
          </p:cNvPicPr>
          <p:nvPr/>
        </p:nvPicPr>
        <p:blipFill>
          <a:blip r:embed="rId7" cstate="print"/>
          <a:srcRect/>
          <a:stretch>
            <a:fillRect/>
          </a:stretch>
        </p:blipFill>
        <p:spPr bwMode="auto">
          <a:xfrm>
            <a:off x="6588224" y="3933056"/>
            <a:ext cx="1563638" cy="2084851"/>
          </a:xfrm>
          <a:prstGeom prst="rect">
            <a:avLst/>
          </a:prstGeom>
          <a:noFill/>
        </p:spPr>
      </p:pic>
      <p:pic>
        <p:nvPicPr>
          <p:cNvPr id="6152" name="Picture 8" descr="C:\Users\Petra\AppData\Local\Microsoft\Windows\Temporary Internet Files\Content.IE5\4ZF118OY\MP900448406[1].jpg"/>
          <p:cNvPicPr>
            <a:picLocks noChangeAspect="1" noChangeArrowheads="1"/>
          </p:cNvPicPr>
          <p:nvPr/>
        </p:nvPicPr>
        <p:blipFill>
          <a:blip r:embed="rId8" cstate="print"/>
          <a:srcRect/>
          <a:stretch>
            <a:fillRect/>
          </a:stretch>
        </p:blipFill>
        <p:spPr bwMode="auto">
          <a:xfrm>
            <a:off x="3275856" y="4293096"/>
            <a:ext cx="2051720" cy="1367813"/>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467544" y="188640"/>
            <a:ext cx="2530624" cy="5865515"/>
          </a:xfrm>
        </p:spPr>
        <p:txBody>
          <a:bodyPr>
            <a:normAutofit/>
          </a:bodyPr>
          <a:lstStyle/>
          <a:p>
            <a:pPr>
              <a:buFont typeface="Arial" pitchFamily="34" charset="0"/>
              <a:buChar char="•"/>
            </a:pPr>
            <a:endParaRPr lang="cs-CZ" sz="2800" b="1" dirty="0" smtClean="0">
              <a:solidFill>
                <a:srgbClr val="FF0000"/>
              </a:solidFill>
            </a:endParaRPr>
          </a:p>
          <a:p>
            <a:pPr>
              <a:buFont typeface="Arial" pitchFamily="34" charset="0"/>
              <a:buChar char="•"/>
            </a:pPr>
            <a:endParaRPr lang="cs-CZ" sz="2800" b="1" dirty="0" smtClean="0">
              <a:solidFill>
                <a:srgbClr val="FF0000"/>
              </a:solidFill>
            </a:endParaRPr>
          </a:p>
          <a:p>
            <a:pPr>
              <a:buFont typeface="Arial" pitchFamily="34" charset="0"/>
              <a:buChar char="•"/>
            </a:pPr>
            <a:r>
              <a:rPr lang="en-GB" sz="2800" b="1" dirty="0" smtClean="0">
                <a:solidFill>
                  <a:srgbClr val="7030A0"/>
                </a:solidFill>
              </a:rPr>
              <a:t>Transportation</a:t>
            </a:r>
            <a:endParaRPr lang="cs-CZ" sz="2800" b="1" dirty="0" smtClean="0">
              <a:solidFill>
                <a:srgbClr val="7030A0"/>
              </a:solidFill>
            </a:endParaRPr>
          </a:p>
          <a:p>
            <a:pPr>
              <a:buFont typeface="Arial" pitchFamily="34" charset="0"/>
              <a:buChar char="•"/>
            </a:pPr>
            <a:r>
              <a:rPr lang="en-GB" sz="2800" b="1" dirty="0" smtClean="0">
                <a:solidFill>
                  <a:srgbClr val="00B050"/>
                </a:solidFill>
              </a:rPr>
              <a:t>Surroundings, hiking</a:t>
            </a:r>
            <a:endParaRPr lang="cs-CZ" sz="2800" b="1" dirty="0" smtClean="0">
              <a:solidFill>
                <a:srgbClr val="00B050"/>
              </a:solidFill>
            </a:endParaRPr>
          </a:p>
          <a:p>
            <a:pPr>
              <a:buFont typeface="Arial" pitchFamily="34" charset="0"/>
              <a:buChar char="•"/>
            </a:pPr>
            <a:r>
              <a:rPr lang="en-GB" sz="2800" b="1" dirty="0" smtClean="0">
                <a:solidFill>
                  <a:srgbClr val="FF0000"/>
                </a:solidFill>
              </a:rPr>
              <a:t>Other places of interest in the region</a:t>
            </a:r>
            <a:endParaRPr lang="cs-CZ" sz="2800" dirty="0"/>
          </a:p>
        </p:txBody>
      </p:sp>
      <p:pic>
        <p:nvPicPr>
          <p:cNvPr id="7172" name="Picture 4" descr="C:\Users\Petra\AppData\Local\Microsoft\Windows\Temporary Internet Files\Content.IE5\HVINQZ62\MC900432133[1].wmf"/>
          <p:cNvPicPr>
            <a:picLocks noChangeAspect="1" noChangeArrowheads="1"/>
          </p:cNvPicPr>
          <p:nvPr/>
        </p:nvPicPr>
        <p:blipFill>
          <a:blip r:embed="rId2" cstate="print"/>
          <a:srcRect/>
          <a:stretch>
            <a:fillRect/>
          </a:stretch>
        </p:blipFill>
        <p:spPr bwMode="auto">
          <a:xfrm>
            <a:off x="3275856" y="332656"/>
            <a:ext cx="1889125" cy="1866900"/>
          </a:xfrm>
          <a:prstGeom prst="rect">
            <a:avLst/>
          </a:prstGeom>
          <a:noFill/>
        </p:spPr>
      </p:pic>
      <p:pic>
        <p:nvPicPr>
          <p:cNvPr id="7173" name="Picture 5" descr="C:\Users\Petra\AppData\Local\Microsoft\Windows\Temporary Internet Files\Content.IE5\VDMH1ZWT\MC900056185[1].wmf"/>
          <p:cNvPicPr>
            <a:picLocks noGrp="1" noChangeAspect="1" noChangeArrowheads="1"/>
          </p:cNvPicPr>
          <p:nvPr>
            <p:ph idx="1"/>
          </p:nvPr>
        </p:nvPicPr>
        <p:blipFill>
          <a:blip r:embed="rId3" cstate="print"/>
          <a:srcRect/>
          <a:stretch>
            <a:fillRect/>
          </a:stretch>
        </p:blipFill>
        <p:spPr bwMode="auto">
          <a:xfrm>
            <a:off x="6084168" y="476672"/>
            <a:ext cx="1927555" cy="1922069"/>
          </a:xfrm>
          <a:prstGeom prst="rect">
            <a:avLst/>
          </a:prstGeom>
          <a:noFill/>
        </p:spPr>
      </p:pic>
      <p:pic>
        <p:nvPicPr>
          <p:cNvPr id="7179" name="Picture 11" descr="C:\Users\Petra\AppData\Local\Microsoft\Windows\Temporary Internet Files\Content.IE5\HAKVQF08\MP900401256[1].jpg"/>
          <p:cNvPicPr>
            <a:picLocks noChangeAspect="1" noChangeArrowheads="1"/>
          </p:cNvPicPr>
          <p:nvPr/>
        </p:nvPicPr>
        <p:blipFill>
          <a:blip r:embed="rId4" cstate="print"/>
          <a:srcRect/>
          <a:stretch>
            <a:fillRect/>
          </a:stretch>
        </p:blipFill>
        <p:spPr bwMode="auto">
          <a:xfrm>
            <a:off x="3203848" y="2708920"/>
            <a:ext cx="2274629" cy="1515827"/>
          </a:xfrm>
          <a:prstGeom prst="rect">
            <a:avLst/>
          </a:prstGeom>
          <a:noFill/>
        </p:spPr>
      </p:pic>
      <p:pic>
        <p:nvPicPr>
          <p:cNvPr id="7180" name="Picture 12" descr="C:\Users\Petra\AppData\Local\Microsoft\Windows\Temporary Internet Files\Content.IE5\4ZF118OY\MP900401359[1].jpg"/>
          <p:cNvPicPr>
            <a:picLocks noChangeAspect="1" noChangeArrowheads="1"/>
          </p:cNvPicPr>
          <p:nvPr/>
        </p:nvPicPr>
        <p:blipFill>
          <a:blip r:embed="rId5" cstate="print"/>
          <a:srcRect/>
          <a:stretch>
            <a:fillRect/>
          </a:stretch>
        </p:blipFill>
        <p:spPr bwMode="auto">
          <a:xfrm>
            <a:off x="6084168" y="2636912"/>
            <a:ext cx="1907455" cy="1907455"/>
          </a:xfrm>
          <a:prstGeom prst="rect">
            <a:avLst/>
          </a:prstGeom>
          <a:noFill/>
        </p:spPr>
      </p:pic>
      <p:pic>
        <p:nvPicPr>
          <p:cNvPr id="7183" name="Picture 15" descr="C:\Users\Petra\AppData\Local\Microsoft\Windows\Temporary Internet Files\Content.IE5\HAKVQF08\MC900413084[1].wmf"/>
          <p:cNvPicPr>
            <a:picLocks noChangeAspect="1" noChangeArrowheads="1"/>
          </p:cNvPicPr>
          <p:nvPr/>
        </p:nvPicPr>
        <p:blipFill>
          <a:blip r:embed="rId6" cstate="print"/>
          <a:srcRect/>
          <a:stretch>
            <a:fillRect/>
          </a:stretch>
        </p:blipFill>
        <p:spPr bwMode="auto">
          <a:xfrm>
            <a:off x="3131840" y="4365104"/>
            <a:ext cx="2227068" cy="1843925"/>
          </a:xfrm>
          <a:prstGeom prst="rect">
            <a:avLst/>
          </a:prstGeom>
          <a:noFill/>
        </p:spPr>
      </p:pic>
      <p:pic>
        <p:nvPicPr>
          <p:cNvPr id="7184" name="Picture 16" descr="C:\Users\Petra\AppData\Local\Microsoft\Windows\Temporary Internet Files\Content.IE5\VDMH1ZWT\MC900435514[1].wmf"/>
          <p:cNvPicPr>
            <a:picLocks noChangeAspect="1" noChangeArrowheads="1"/>
          </p:cNvPicPr>
          <p:nvPr/>
        </p:nvPicPr>
        <p:blipFill>
          <a:blip r:embed="rId7" cstate="print"/>
          <a:srcRect/>
          <a:stretch>
            <a:fillRect/>
          </a:stretch>
        </p:blipFill>
        <p:spPr bwMode="auto">
          <a:xfrm>
            <a:off x="6084168" y="4725144"/>
            <a:ext cx="1838325" cy="1377950"/>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5"/>
          <p:cNvSpPr>
            <a:spLocks noGrp="1"/>
          </p:cNvSpPr>
          <p:nvPr>
            <p:ph idx="1"/>
          </p:nvPr>
        </p:nvSpPr>
        <p:spPr>
          <a:xfrm>
            <a:off x="457200" y="476672"/>
            <a:ext cx="8229600" cy="5649491"/>
          </a:xfrm>
        </p:spPr>
        <p:txBody>
          <a:bodyPr>
            <a:normAutofit lnSpcReduction="10000"/>
          </a:bodyPr>
          <a:lstStyle/>
          <a:p>
            <a:pPr>
              <a:buNone/>
            </a:pPr>
            <a:r>
              <a:rPr lang="en-GB" sz="3600" b="1" dirty="0" smtClean="0">
                <a:solidFill>
                  <a:srgbClr val="FF0000"/>
                </a:solidFill>
              </a:rPr>
              <a:t>Task 2</a:t>
            </a:r>
            <a:r>
              <a:rPr lang="cs-CZ" sz="3600" b="1" dirty="0" smtClean="0">
                <a:solidFill>
                  <a:srgbClr val="FF0000"/>
                </a:solidFill>
              </a:rPr>
              <a:t> – pair </a:t>
            </a:r>
            <a:r>
              <a:rPr lang="cs-CZ" sz="3600" b="1" dirty="0" err="1" smtClean="0">
                <a:solidFill>
                  <a:srgbClr val="FF0000"/>
                </a:solidFill>
              </a:rPr>
              <a:t>work</a:t>
            </a:r>
            <a:r>
              <a:rPr lang="cs-CZ" sz="3600" b="1" dirty="0" smtClean="0">
                <a:solidFill>
                  <a:srgbClr val="FF0000"/>
                </a:solidFill>
              </a:rPr>
              <a:t>:</a:t>
            </a:r>
            <a:endParaRPr lang="en-GB" sz="3600" b="1" dirty="0" smtClean="0">
              <a:solidFill>
                <a:srgbClr val="FF0000"/>
              </a:solidFill>
            </a:endParaRPr>
          </a:p>
          <a:p>
            <a:pPr>
              <a:buNone/>
            </a:pPr>
            <a:r>
              <a:rPr lang="cs-CZ" sz="3600" b="1" dirty="0" smtClean="0"/>
              <a:t>D</a:t>
            </a:r>
            <a:r>
              <a:rPr lang="en-GB" sz="3600" b="1" dirty="0" err="1" smtClean="0"/>
              <a:t>iscuss</a:t>
            </a:r>
            <a:r>
              <a:rPr lang="en-GB" sz="3600" b="1" dirty="0" smtClean="0"/>
              <a:t> what it is like to be a citizen of </a:t>
            </a:r>
            <a:r>
              <a:rPr lang="en-GB" sz="3600" b="1" dirty="0" err="1" smtClean="0"/>
              <a:t>Lovosice</a:t>
            </a:r>
            <a:r>
              <a:rPr lang="en-GB" sz="3600" b="1" dirty="0" smtClean="0"/>
              <a:t>:</a:t>
            </a:r>
          </a:p>
          <a:p>
            <a:r>
              <a:rPr lang="en-GB" sz="3600" b="1" dirty="0" smtClean="0">
                <a:solidFill>
                  <a:srgbClr val="00B050"/>
                </a:solidFill>
              </a:rPr>
              <a:t>What are the good/bad points of living there?</a:t>
            </a:r>
          </a:p>
          <a:p>
            <a:r>
              <a:rPr lang="en-GB" sz="3600" b="1" dirty="0" smtClean="0">
                <a:solidFill>
                  <a:srgbClr val="00B050"/>
                </a:solidFill>
              </a:rPr>
              <a:t>Is everything within easy walking distance?</a:t>
            </a:r>
          </a:p>
          <a:p>
            <a:r>
              <a:rPr lang="en-GB" sz="3600" b="1" dirty="0" smtClean="0">
                <a:solidFill>
                  <a:srgbClr val="00B050"/>
                </a:solidFill>
              </a:rPr>
              <a:t>What changes have there been in your local area in recent years? (for the better or for the worse?)</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a:bodyPr>
          <a:lstStyle/>
          <a:p>
            <a:pPr>
              <a:buNone/>
            </a:pPr>
            <a:r>
              <a:rPr lang="cs-CZ" sz="3600" b="1" dirty="0" err="1" smtClean="0">
                <a:solidFill>
                  <a:srgbClr val="FF0000"/>
                </a:solidFill>
              </a:rPr>
              <a:t>Task</a:t>
            </a:r>
            <a:r>
              <a:rPr lang="cs-CZ" sz="3600" b="1" dirty="0" smtClean="0">
                <a:solidFill>
                  <a:srgbClr val="FF0000"/>
                </a:solidFill>
              </a:rPr>
              <a:t> 3 – </a:t>
            </a:r>
            <a:r>
              <a:rPr lang="cs-CZ" sz="3600" b="1" dirty="0" err="1" smtClean="0">
                <a:solidFill>
                  <a:srgbClr val="FF0000"/>
                </a:solidFill>
              </a:rPr>
              <a:t>group</a:t>
            </a:r>
            <a:r>
              <a:rPr lang="cs-CZ" sz="3600" b="1" dirty="0" smtClean="0">
                <a:solidFill>
                  <a:srgbClr val="FF0000"/>
                </a:solidFill>
              </a:rPr>
              <a:t> </a:t>
            </a:r>
            <a:r>
              <a:rPr lang="cs-CZ" sz="3600" b="1" dirty="0" err="1" smtClean="0">
                <a:solidFill>
                  <a:srgbClr val="FF0000"/>
                </a:solidFill>
              </a:rPr>
              <a:t>work</a:t>
            </a:r>
            <a:r>
              <a:rPr lang="cs-CZ" sz="3600" b="1" dirty="0" smtClean="0">
                <a:solidFill>
                  <a:srgbClr val="FF0000"/>
                </a:solidFill>
              </a:rPr>
              <a:t>:</a:t>
            </a:r>
          </a:p>
          <a:p>
            <a:pPr>
              <a:buNone/>
            </a:pPr>
            <a:r>
              <a:rPr lang="cs-CZ" b="1" dirty="0" smtClean="0"/>
              <a:t>	</a:t>
            </a:r>
            <a:r>
              <a:rPr lang="cs-CZ" sz="3600" b="1" dirty="0" err="1" smtClean="0">
                <a:solidFill>
                  <a:srgbClr val="00B050"/>
                </a:solidFill>
              </a:rPr>
              <a:t>Imagine</a:t>
            </a:r>
            <a:r>
              <a:rPr lang="cs-CZ" sz="3600" b="1" dirty="0" smtClean="0">
                <a:solidFill>
                  <a:srgbClr val="00B050"/>
                </a:solidFill>
              </a:rPr>
              <a:t> </a:t>
            </a:r>
            <a:r>
              <a:rPr lang="cs-CZ" sz="3600" b="1" dirty="0" err="1" smtClean="0">
                <a:solidFill>
                  <a:srgbClr val="00B050"/>
                </a:solidFill>
              </a:rPr>
              <a:t>the</a:t>
            </a:r>
            <a:r>
              <a:rPr lang="cs-CZ" sz="3600" b="1" dirty="0" smtClean="0">
                <a:solidFill>
                  <a:srgbClr val="00B050"/>
                </a:solidFill>
              </a:rPr>
              <a:t> </a:t>
            </a:r>
            <a:r>
              <a:rPr lang="cs-CZ" sz="3600" b="1" dirty="0" err="1" smtClean="0">
                <a:solidFill>
                  <a:srgbClr val="00B050"/>
                </a:solidFill>
              </a:rPr>
              <a:t>following</a:t>
            </a:r>
            <a:r>
              <a:rPr lang="cs-CZ" sz="3600" b="1" dirty="0" smtClean="0">
                <a:solidFill>
                  <a:srgbClr val="00B050"/>
                </a:solidFill>
              </a:rPr>
              <a:t> </a:t>
            </a:r>
            <a:r>
              <a:rPr lang="cs-CZ" sz="3600" b="1" dirty="0" err="1" smtClean="0">
                <a:solidFill>
                  <a:srgbClr val="00B050"/>
                </a:solidFill>
              </a:rPr>
              <a:t>situation</a:t>
            </a:r>
            <a:r>
              <a:rPr lang="cs-CZ" sz="3600" b="1" dirty="0" smtClean="0">
                <a:solidFill>
                  <a:srgbClr val="00B050"/>
                </a:solidFill>
              </a:rPr>
              <a:t> – a </a:t>
            </a:r>
            <a:r>
              <a:rPr lang="cs-CZ" sz="3600" b="1" dirty="0" err="1" smtClean="0">
                <a:solidFill>
                  <a:srgbClr val="00B050"/>
                </a:solidFill>
              </a:rPr>
              <a:t>group</a:t>
            </a:r>
            <a:r>
              <a:rPr lang="cs-CZ" sz="3600" b="1" dirty="0" smtClean="0">
                <a:solidFill>
                  <a:srgbClr val="00B050"/>
                </a:solidFill>
              </a:rPr>
              <a:t> </a:t>
            </a:r>
            <a:r>
              <a:rPr lang="cs-CZ" sz="3600" b="1" dirty="0" err="1" smtClean="0">
                <a:solidFill>
                  <a:srgbClr val="00B050"/>
                </a:solidFill>
              </a:rPr>
              <a:t>of</a:t>
            </a:r>
            <a:r>
              <a:rPr lang="cs-CZ" sz="3600" b="1" dirty="0" smtClean="0">
                <a:solidFill>
                  <a:srgbClr val="00B050"/>
                </a:solidFill>
              </a:rPr>
              <a:t> </a:t>
            </a:r>
            <a:r>
              <a:rPr lang="cs-CZ" sz="3600" b="1" dirty="0" err="1" smtClean="0">
                <a:solidFill>
                  <a:srgbClr val="00B050"/>
                </a:solidFill>
              </a:rPr>
              <a:t>British</a:t>
            </a:r>
            <a:r>
              <a:rPr lang="cs-CZ" sz="3600" b="1" dirty="0" smtClean="0">
                <a:solidFill>
                  <a:srgbClr val="00B050"/>
                </a:solidFill>
              </a:rPr>
              <a:t> </a:t>
            </a:r>
            <a:r>
              <a:rPr lang="cs-CZ" sz="3600" b="1" dirty="0" err="1" smtClean="0">
                <a:solidFill>
                  <a:srgbClr val="00B050"/>
                </a:solidFill>
              </a:rPr>
              <a:t>students</a:t>
            </a:r>
            <a:r>
              <a:rPr lang="cs-CZ" sz="3600" b="1" dirty="0" smtClean="0">
                <a:solidFill>
                  <a:srgbClr val="00B050"/>
                </a:solidFill>
              </a:rPr>
              <a:t> </a:t>
            </a:r>
            <a:r>
              <a:rPr lang="cs-CZ" sz="3600" b="1" dirty="0" err="1" smtClean="0">
                <a:solidFill>
                  <a:srgbClr val="00B050"/>
                </a:solidFill>
              </a:rPr>
              <a:t>is</a:t>
            </a:r>
            <a:r>
              <a:rPr lang="cs-CZ" sz="3600" b="1" dirty="0" smtClean="0">
                <a:solidFill>
                  <a:srgbClr val="00B050"/>
                </a:solidFill>
              </a:rPr>
              <a:t> </a:t>
            </a:r>
            <a:r>
              <a:rPr lang="cs-CZ" sz="3600" b="1" dirty="0" err="1" smtClean="0">
                <a:solidFill>
                  <a:srgbClr val="00B050"/>
                </a:solidFill>
              </a:rPr>
              <a:t>going</a:t>
            </a:r>
            <a:r>
              <a:rPr lang="cs-CZ" sz="3600" b="1" dirty="0" smtClean="0">
                <a:solidFill>
                  <a:srgbClr val="00B050"/>
                </a:solidFill>
              </a:rPr>
              <a:t> to visit </a:t>
            </a:r>
            <a:r>
              <a:rPr lang="cs-CZ" sz="3600" b="1" dirty="0" err="1" smtClean="0">
                <a:solidFill>
                  <a:srgbClr val="00B050"/>
                </a:solidFill>
              </a:rPr>
              <a:t>your</a:t>
            </a:r>
            <a:r>
              <a:rPr lang="cs-CZ" sz="3600" b="1" dirty="0" smtClean="0">
                <a:solidFill>
                  <a:srgbClr val="00B050"/>
                </a:solidFill>
              </a:rPr>
              <a:t> </a:t>
            </a:r>
            <a:r>
              <a:rPr lang="cs-CZ" sz="3600" b="1" dirty="0" err="1" smtClean="0">
                <a:solidFill>
                  <a:srgbClr val="00B050"/>
                </a:solidFill>
              </a:rPr>
              <a:t>school</a:t>
            </a:r>
            <a:r>
              <a:rPr lang="cs-CZ" sz="3600" b="1" dirty="0" smtClean="0">
                <a:solidFill>
                  <a:srgbClr val="00B050"/>
                </a:solidFill>
              </a:rPr>
              <a:t> </a:t>
            </a:r>
            <a:r>
              <a:rPr lang="cs-CZ" sz="3600" b="1" dirty="0" err="1" smtClean="0">
                <a:solidFill>
                  <a:srgbClr val="00B050"/>
                </a:solidFill>
              </a:rPr>
              <a:t>and</a:t>
            </a:r>
            <a:r>
              <a:rPr lang="cs-CZ" sz="3600" b="1" dirty="0" smtClean="0">
                <a:solidFill>
                  <a:srgbClr val="00B050"/>
                </a:solidFill>
              </a:rPr>
              <a:t> </a:t>
            </a:r>
            <a:r>
              <a:rPr lang="cs-CZ" sz="3600" b="1" dirty="0" err="1" smtClean="0">
                <a:solidFill>
                  <a:srgbClr val="00B050"/>
                </a:solidFill>
              </a:rPr>
              <a:t>town</a:t>
            </a:r>
            <a:r>
              <a:rPr lang="cs-CZ" sz="3600" b="1" dirty="0" smtClean="0">
                <a:solidFill>
                  <a:srgbClr val="00B050"/>
                </a:solidFill>
              </a:rPr>
              <a:t> </a:t>
            </a:r>
            <a:r>
              <a:rPr lang="cs-CZ" sz="3600" b="1" dirty="0" err="1" smtClean="0">
                <a:solidFill>
                  <a:srgbClr val="00B050"/>
                </a:solidFill>
              </a:rPr>
              <a:t>for</a:t>
            </a:r>
            <a:r>
              <a:rPr lang="cs-CZ" sz="3600" b="1" dirty="0" smtClean="0">
                <a:solidFill>
                  <a:srgbClr val="00B050"/>
                </a:solidFill>
              </a:rPr>
              <a:t> </a:t>
            </a:r>
            <a:r>
              <a:rPr lang="cs-CZ" sz="3600" b="1" dirty="0" err="1" smtClean="0">
                <a:solidFill>
                  <a:srgbClr val="00B050"/>
                </a:solidFill>
              </a:rPr>
              <a:t>three</a:t>
            </a:r>
            <a:r>
              <a:rPr lang="cs-CZ" sz="3600" b="1" dirty="0" smtClean="0">
                <a:solidFill>
                  <a:srgbClr val="00B050"/>
                </a:solidFill>
              </a:rPr>
              <a:t> </a:t>
            </a:r>
            <a:r>
              <a:rPr lang="cs-CZ" sz="3600" b="1" dirty="0" err="1" smtClean="0">
                <a:solidFill>
                  <a:srgbClr val="00B050"/>
                </a:solidFill>
              </a:rPr>
              <a:t>days</a:t>
            </a:r>
            <a:r>
              <a:rPr lang="cs-CZ" sz="3600" b="1" dirty="0" smtClean="0">
                <a:solidFill>
                  <a:srgbClr val="00B050"/>
                </a:solidFill>
              </a:rPr>
              <a:t> </a:t>
            </a:r>
            <a:r>
              <a:rPr lang="cs-CZ" sz="3600" b="1" dirty="0" err="1" smtClean="0">
                <a:solidFill>
                  <a:srgbClr val="00B050"/>
                </a:solidFill>
              </a:rPr>
              <a:t>this</a:t>
            </a:r>
            <a:r>
              <a:rPr lang="cs-CZ" sz="3600" b="1" dirty="0" smtClean="0">
                <a:solidFill>
                  <a:srgbClr val="00B050"/>
                </a:solidFill>
              </a:rPr>
              <a:t> </a:t>
            </a:r>
            <a:r>
              <a:rPr lang="cs-CZ" sz="3600" b="1" dirty="0" err="1" smtClean="0">
                <a:solidFill>
                  <a:srgbClr val="00B050"/>
                </a:solidFill>
              </a:rPr>
              <a:t>month</a:t>
            </a:r>
            <a:r>
              <a:rPr lang="cs-CZ" sz="3600" b="1" dirty="0" smtClean="0">
                <a:solidFill>
                  <a:srgbClr val="00B050"/>
                </a:solidFill>
              </a:rPr>
              <a:t>. </a:t>
            </a:r>
            <a:r>
              <a:rPr lang="cs-CZ" sz="3600" b="1" dirty="0" err="1" smtClean="0">
                <a:solidFill>
                  <a:srgbClr val="00B050"/>
                </a:solidFill>
              </a:rPr>
              <a:t>Prepare</a:t>
            </a:r>
            <a:r>
              <a:rPr lang="cs-CZ" sz="3600" b="1" dirty="0" smtClean="0">
                <a:solidFill>
                  <a:srgbClr val="00B050"/>
                </a:solidFill>
              </a:rPr>
              <a:t> </a:t>
            </a:r>
            <a:r>
              <a:rPr lang="cs-CZ" sz="3600" b="1" dirty="0" err="1" smtClean="0">
                <a:solidFill>
                  <a:srgbClr val="00B050"/>
                </a:solidFill>
              </a:rPr>
              <a:t>all</a:t>
            </a:r>
            <a:r>
              <a:rPr lang="cs-CZ" sz="3600" b="1" dirty="0" smtClean="0">
                <a:solidFill>
                  <a:srgbClr val="00B050"/>
                </a:solidFill>
              </a:rPr>
              <a:t> </a:t>
            </a:r>
            <a:r>
              <a:rPr lang="cs-CZ" sz="3600" b="1" dirty="0" err="1" smtClean="0">
                <a:solidFill>
                  <a:srgbClr val="00B050"/>
                </a:solidFill>
              </a:rPr>
              <a:t>necesasary</a:t>
            </a:r>
            <a:r>
              <a:rPr lang="cs-CZ" sz="3600" b="1" dirty="0" smtClean="0">
                <a:solidFill>
                  <a:srgbClr val="00B050"/>
                </a:solidFill>
              </a:rPr>
              <a:t> </a:t>
            </a:r>
            <a:r>
              <a:rPr lang="cs-CZ" sz="3600" b="1" dirty="0" err="1" smtClean="0">
                <a:solidFill>
                  <a:srgbClr val="00B050"/>
                </a:solidFill>
              </a:rPr>
              <a:t>details</a:t>
            </a:r>
            <a:r>
              <a:rPr lang="cs-CZ" sz="3600" b="1" dirty="0" smtClean="0">
                <a:solidFill>
                  <a:srgbClr val="00B050"/>
                </a:solidFill>
              </a:rPr>
              <a:t> </a:t>
            </a:r>
            <a:r>
              <a:rPr lang="cs-CZ" sz="3600" b="1" dirty="0" err="1" smtClean="0">
                <a:solidFill>
                  <a:srgbClr val="00B050"/>
                </a:solidFill>
              </a:rPr>
              <a:t>about</a:t>
            </a:r>
            <a:r>
              <a:rPr lang="cs-CZ" sz="3600" b="1" dirty="0" smtClean="0">
                <a:solidFill>
                  <a:srgbClr val="00B050"/>
                </a:solidFill>
              </a:rPr>
              <a:t> </a:t>
            </a:r>
            <a:r>
              <a:rPr lang="cs-CZ" sz="3600" b="1" dirty="0" err="1" smtClean="0">
                <a:solidFill>
                  <a:srgbClr val="00B050"/>
                </a:solidFill>
              </a:rPr>
              <a:t>their</a:t>
            </a:r>
            <a:r>
              <a:rPr lang="cs-CZ" sz="3600" b="1" dirty="0" smtClean="0">
                <a:solidFill>
                  <a:srgbClr val="00B050"/>
                </a:solidFill>
              </a:rPr>
              <a:t> </a:t>
            </a:r>
            <a:r>
              <a:rPr lang="cs-CZ" sz="3600" b="1" dirty="0" err="1" smtClean="0">
                <a:solidFill>
                  <a:srgbClr val="00B050"/>
                </a:solidFill>
              </a:rPr>
              <a:t>stay</a:t>
            </a:r>
            <a:r>
              <a:rPr lang="cs-CZ" sz="3600" b="1" dirty="0" smtClean="0">
                <a:solidFill>
                  <a:srgbClr val="00B050"/>
                </a:solidFill>
              </a:rPr>
              <a:t> (</a:t>
            </a:r>
            <a:r>
              <a:rPr lang="cs-CZ" sz="3600" b="1" dirty="0" err="1" smtClean="0">
                <a:solidFill>
                  <a:srgbClr val="00B050"/>
                </a:solidFill>
              </a:rPr>
              <a:t>accommodation</a:t>
            </a:r>
            <a:r>
              <a:rPr lang="cs-CZ" sz="3600" b="1" dirty="0" smtClean="0">
                <a:solidFill>
                  <a:srgbClr val="00B050"/>
                </a:solidFill>
              </a:rPr>
              <a:t>, </a:t>
            </a:r>
            <a:r>
              <a:rPr lang="cs-CZ" sz="3600" b="1" dirty="0" err="1" smtClean="0">
                <a:solidFill>
                  <a:srgbClr val="00B050"/>
                </a:solidFill>
              </a:rPr>
              <a:t>where</a:t>
            </a:r>
            <a:r>
              <a:rPr lang="cs-CZ" sz="3600" b="1" dirty="0" smtClean="0">
                <a:solidFill>
                  <a:srgbClr val="00B050"/>
                </a:solidFill>
              </a:rPr>
              <a:t> to </a:t>
            </a:r>
            <a:r>
              <a:rPr lang="cs-CZ" sz="3600" b="1" dirty="0" err="1" smtClean="0">
                <a:solidFill>
                  <a:srgbClr val="00B050"/>
                </a:solidFill>
              </a:rPr>
              <a:t>eat</a:t>
            </a:r>
            <a:r>
              <a:rPr lang="cs-CZ" sz="3600" b="1" dirty="0" smtClean="0">
                <a:solidFill>
                  <a:srgbClr val="00B050"/>
                </a:solidFill>
              </a:rPr>
              <a:t>, </a:t>
            </a:r>
            <a:r>
              <a:rPr lang="cs-CZ" sz="3600" b="1" dirty="0" err="1" smtClean="0">
                <a:solidFill>
                  <a:srgbClr val="00B050"/>
                </a:solidFill>
              </a:rPr>
              <a:t>programme</a:t>
            </a:r>
            <a:r>
              <a:rPr lang="cs-CZ" sz="3600" b="1" dirty="0" smtClean="0">
                <a:solidFill>
                  <a:srgbClr val="00B050"/>
                </a:solidFill>
              </a:rPr>
              <a:t> – </a:t>
            </a:r>
            <a:r>
              <a:rPr lang="cs-CZ" sz="3600" b="1" dirty="0" err="1" smtClean="0">
                <a:solidFill>
                  <a:srgbClr val="00B050"/>
                </a:solidFill>
              </a:rPr>
              <a:t>mornings</a:t>
            </a:r>
            <a:r>
              <a:rPr lang="cs-CZ" sz="3600" b="1" dirty="0" smtClean="0">
                <a:solidFill>
                  <a:srgbClr val="00B050"/>
                </a:solidFill>
              </a:rPr>
              <a:t>, </a:t>
            </a:r>
            <a:r>
              <a:rPr lang="cs-CZ" sz="3600" b="1" dirty="0" err="1" smtClean="0">
                <a:solidFill>
                  <a:srgbClr val="00B050"/>
                </a:solidFill>
              </a:rPr>
              <a:t>afternoons</a:t>
            </a:r>
            <a:r>
              <a:rPr lang="cs-CZ" sz="3600" b="1" dirty="0" smtClean="0">
                <a:solidFill>
                  <a:srgbClr val="00B050"/>
                </a:solidFill>
              </a:rPr>
              <a:t>, </a:t>
            </a:r>
            <a:r>
              <a:rPr lang="cs-CZ" sz="3600" b="1" dirty="0" err="1" smtClean="0">
                <a:solidFill>
                  <a:srgbClr val="00B050"/>
                </a:solidFill>
              </a:rPr>
              <a:t>evenings</a:t>
            </a:r>
            <a:r>
              <a:rPr lang="cs-CZ" sz="3600" b="1" dirty="0" smtClean="0">
                <a:solidFill>
                  <a:srgbClr val="00B050"/>
                </a:solidFill>
              </a:rPr>
              <a:t> – </a:t>
            </a:r>
            <a:r>
              <a:rPr lang="cs-CZ" sz="3600" b="1" dirty="0" err="1" smtClean="0">
                <a:solidFill>
                  <a:srgbClr val="00B050"/>
                </a:solidFill>
              </a:rPr>
              <a:t>school</a:t>
            </a:r>
            <a:r>
              <a:rPr lang="cs-CZ" sz="3600" b="1" dirty="0" smtClean="0">
                <a:solidFill>
                  <a:srgbClr val="00B050"/>
                </a:solidFill>
              </a:rPr>
              <a:t>, </a:t>
            </a:r>
            <a:r>
              <a:rPr lang="cs-CZ" sz="3600" b="1" dirty="0" err="1" smtClean="0">
                <a:solidFill>
                  <a:srgbClr val="00B050"/>
                </a:solidFill>
              </a:rPr>
              <a:t>sightseeing</a:t>
            </a:r>
            <a:r>
              <a:rPr lang="cs-CZ" sz="3600" b="1" dirty="0" smtClean="0">
                <a:solidFill>
                  <a:srgbClr val="00B050"/>
                </a:solidFill>
              </a:rPr>
              <a:t>, </a:t>
            </a:r>
            <a:r>
              <a:rPr lang="cs-CZ" sz="3600" b="1" dirty="0" err="1" smtClean="0">
                <a:solidFill>
                  <a:srgbClr val="00B050"/>
                </a:solidFill>
              </a:rPr>
              <a:t>culture</a:t>
            </a:r>
            <a:r>
              <a:rPr lang="cs-CZ" sz="3600" b="1" dirty="0" smtClean="0">
                <a:solidFill>
                  <a:srgbClr val="00B050"/>
                </a:solidFill>
              </a:rPr>
              <a:t>, sport, </a:t>
            </a:r>
            <a:r>
              <a:rPr lang="cs-CZ" sz="3600" b="1" dirty="0" err="1" smtClean="0">
                <a:solidFill>
                  <a:srgbClr val="00B050"/>
                </a:solidFill>
              </a:rPr>
              <a:t>shopping</a:t>
            </a:r>
            <a:r>
              <a:rPr lang="cs-CZ" sz="3600" b="1" dirty="0" smtClean="0">
                <a:solidFill>
                  <a:srgbClr val="00B050"/>
                </a:solidFill>
              </a:rPr>
              <a:t>…)</a:t>
            </a:r>
            <a:endParaRPr lang="cs-CZ" sz="3600" b="1" dirty="0">
              <a:solidFill>
                <a:srgbClr val="00B050"/>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lstStyle/>
          <a:p>
            <a:pPr>
              <a:buNone/>
            </a:pPr>
            <a:r>
              <a:rPr lang="cs-CZ" dirty="0" smtClean="0"/>
              <a:t>Zdroje:</a:t>
            </a:r>
          </a:p>
          <a:p>
            <a:pPr>
              <a:buNone/>
            </a:pPr>
            <a:r>
              <a:rPr lang="cs-CZ" i="1" dirty="0" smtClean="0"/>
              <a:t>Ilustrace </a:t>
            </a:r>
            <a:r>
              <a:rPr lang="cs-CZ" i="1" dirty="0" smtClean="0">
                <a:hlinkClick r:id="rId2"/>
              </a:rPr>
              <a:t>www.office.</a:t>
            </a:r>
            <a:r>
              <a:rPr lang="cs-CZ" i="1" dirty="0" err="1" smtClean="0">
                <a:hlinkClick r:id="rId2"/>
              </a:rPr>
              <a:t>microsoft.com</a:t>
            </a:r>
            <a:endParaRPr lang="cs-CZ" i="1" dirty="0" smtClean="0"/>
          </a:p>
          <a:p>
            <a:pPr>
              <a:buNone/>
            </a:pPr>
            <a:r>
              <a:rPr lang="cs-CZ" i="1" dirty="0" smtClean="0"/>
              <a:t>Fotografie</a:t>
            </a:r>
            <a:r>
              <a:rPr lang="cs-CZ" i="1" smtClean="0"/>
              <a:t>: archív autorky</a:t>
            </a:r>
            <a:endParaRPr lang="cs-CZ" dirty="0" smtClean="0"/>
          </a:p>
          <a:p>
            <a:pPr>
              <a:buNone/>
            </a:pP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288</TotalTime>
  <Words>322</Words>
  <Application>Microsoft Office PowerPoint</Application>
  <PresentationFormat>Předvádění na obrazovce (4:3)</PresentationFormat>
  <Paragraphs>125</Paragraphs>
  <Slides>23</Slides>
  <Notes>0</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Motiv sady Office</vt:lpstr>
      <vt:lpstr>Snímek 1</vt:lpstr>
      <vt:lpstr>Snímek 2</vt:lpstr>
      <vt:lpstr>MY TOWN part 1</vt:lpstr>
      <vt:lpstr>Snímek 4</vt:lpstr>
      <vt:lpstr>Snímek 5</vt:lpstr>
      <vt:lpstr>Snímek 6</vt:lpstr>
      <vt:lpstr>Snímek 7</vt:lpstr>
      <vt:lpstr>Snímek 8</vt:lpstr>
      <vt:lpstr>Snímek 9</vt:lpstr>
      <vt:lpstr>Snímek 10</vt:lpstr>
      <vt:lpstr>Snímek 11</vt:lpstr>
      <vt:lpstr>MY TOWN part 2</vt:lpstr>
      <vt:lpstr>Snímek 13</vt:lpstr>
      <vt:lpstr>Snímek 14</vt:lpstr>
      <vt:lpstr>Snímek 15</vt:lpstr>
      <vt:lpstr>Education</vt:lpstr>
      <vt:lpstr>Services, shops, accommodation and restaurants Culture facilities </vt:lpstr>
      <vt:lpstr>Snímek 18</vt:lpstr>
      <vt:lpstr>Snímek 19</vt:lpstr>
      <vt:lpstr>Snímek 20</vt:lpstr>
      <vt:lpstr>Snímek 21</vt:lpstr>
      <vt:lpstr>Snímek 22</vt:lpstr>
      <vt:lpstr>Snímek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Petra</dc:creator>
  <cp:lastModifiedBy>Petra</cp:lastModifiedBy>
  <cp:revision>36</cp:revision>
  <dcterms:created xsi:type="dcterms:W3CDTF">2013-03-18T17:51:39Z</dcterms:created>
  <dcterms:modified xsi:type="dcterms:W3CDTF">2013-11-16T11:14:51Z</dcterms:modified>
</cp:coreProperties>
</file>