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7" r:id="rId3"/>
    <p:sldId id="288" r:id="rId4"/>
    <p:sldId id="289" r:id="rId5"/>
    <p:sldId id="290" r:id="rId6"/>
    <p:sldId id="291" r:id="rId7"/>
    <p:sldId id="292" r:id="rId8"/>
    <p:sldId id="29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68" d="100"/>
          <a:sy n="68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MATERIÁLU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</a:t>
          </a:r>
          <a:r>
            <a:rPr lang="cs-CZ" sz="2000" baseline="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cs-CZ" sz="2000" b="0" baseline="0" dirty="0" smtClean="0"/>
            <a:t>VY_32_INOVACE_3B_09_</a:t>
          </a:r>
          <a:r>
            <a:rPr lang="cs-CZ" sz="2000" b="0" baseline="0" dirty="0" err="1" smtClean="0"/>
            <a:t>Food</a:t>
          </a:r>
          <a:r>
            <a:rPr lang="cs-CZ" sz="2000" b="0" baseline="0" dirty="0" smtClean="0"/>
            <a:t> </a:t>
          </a:r>
          <a:r>
            <a:rPr lang="cs-CZ" sz="2000" b="0" baseline="0" dirty="0" err="1" smtClean="0"/>
            <a:t>and</a:t>
          </a:r>
          <a:r>
            <a:rPr lang="cs-CZ" sz="2000" b="0" baseline="0" dirty="0" smtClean="0"/>
            <a:t> drink 1</a:t>
          </a:r>
          <a:endParaRPr lang="cs-CZ" sz="2000" b="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NÁZEV ŠKOLY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Gymnázium Lovosice, Sady pionýrů 600/6</a:t>
          </a:r>
          <a:endParaRPr lang="cs-CZ" sz="2000" b="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ČÍSLO PROJEKTU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/>
            <a:t>CZ.1.07/1.5.00/34.1073</a:t>
          </a:r>
          <a:endParaRPr lang="cs-CZ" sz="2000" b="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TÉMA SADY</a:t>
          </a:r>
          <a:r>
            <a:rPr lang="cs-CZ" sz="2000" dirty="0" smtClean="0">
              <a:solidFill>
                <a:schemeClr val="tx1"/>
              </a:solidFill>
            </a:rPr>
            <a:t>: Anglický jazyk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ROČNÍK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 </a:t>
          </a:r>
          <a:r>
            <a:rPr lang="cs-CZ" sz="2000" dirty="0" smtClean="0">
              <a:solidFill>
                <a:schemeClr val="tx1"/>
              </a:solidFill>
            </a:rPr>
            <a:t>3., 4. ročník/septima, oktáva</a:t>
          </a:r>
          <a:endParaRPr lang="cs-CZ" sz="2000" dirty="0">
            <a:solidFill>
              <a:schemeClr val="tx1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CEBA0FA6-500F-48B5-B7A1-B51529BD38F2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DATUM VZNIKU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dirty="0" smtClean="0">
              <a:solidFill>
                <a:schemeClr val="tx1"/>
              </a:solidFill>
            </a:rPr>
            <a:t>listopad 2013</a:t>
          </a:r>
          <a:endParaRPr lang="cs-CZ" sz="2000" dirty="0">
            <a:solidFill>
              <a:schemeClr val="tx1"/>
            </a:solidFill>
          </a:endParaRPr>
        </a:p>
      </dgm:t>
    </dgm:pt>
    <dgm:pt modelId="{B2D1762D-083F-44FA-BFD2-87BA8632149C}" type="parTrans" cxnId="{CDDC32B8-2AB7-4B03-B555-4BCFF2ACF63B}">
      <dgm:prSet/>
      <dgm:spPr/>
      <dgm:t>
        <a:bodyPr/>
        <a:lstStyle/>
        <a:p>
          <a:endParaRPr lang="cs-CZ"/>
        </a:p>
      </dgm:t>
    </dgm:pt>
    <dgm:pt modelId="{F2F34559-107E-4D59-84FB-CC8578F10151}" type="sibTrans" cxnId="{CDDC32B8-2AB7-4B03-B555-4BCFF2ACF63B}">
      <dgm:prSet/>
      <dgm:spPr/>
      <dgm:t>
        <a:bodyPr/>
        <a:lstStyle/>
        <a:p>
          <a:endParaRPr lang="cs-CZ"/>
        </a:p>
      </dgm:t>
    </dgm:pt>
    <dgm:pt modelId="{BBE1F95E-D5AA-436D-B4F5-748C3834552C}">
      <dgm:prSet custT="1"/>
      <dgm:spPr/>
      <dgm:t>
        <a:bodyPr/>
        <a:lstStyle/>
        <a:p>
          <a:pPr algn="l" rtl="0"/>
          <a:r>
            <a:rPr lang="cs-CZ" sz="1600" dirty="0" smtClean="0">
              <a:solidFill>
                <a:schemeClr val="accent1">
                  <a:lumMod val="75000"/>
                </a:schemeClr>
              </a:solidFill>
            </a:rPr>
            <a:t>AUTOR</a:t>
          </a:r>
          <a:r>
            <a:rPr lang="cs-CZ" sz="20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dirty="0" smtClean="0">
              <a:solidFill>
                <a:schemeClr val="tx1"/>
              </a:solidFill>
            </a:rPr>
            <a:t>Mgr. Petra </a:t>
          </a:r>
          <a:r>
            <a:rPr lang="cs-CZ" sz="2000" b="0" dirty="0" err="1" smtClean="0">
              <a:solidFill>
                <a:schemeClr val="tx1"/>
              </a:solidFill>
            </a:rPr>
            <a:t>Dušánková</a:t>
          </a:r>
          <a:endParaRPr lang="cs-CZ" sz="2000" b="0" dirty="0">
            <a:solidFill>
              <a:schemeClr val="tx1"/>
            </a:solidFill>
          </a:endParaRPr>
        </a:p>
      </dgm:t>
    </dgm:pt>
    <dgm:pt modelId="{1CDD0471-B056-4567-BB1B-C38D4C611172}" type="parTrans" cxnId="{3901ACD1-A028-4E32-BA57-C4DC950E269D}">
      <dgm:prSet/>
      <dgm:spPr/>
      <dgm:t>
        <a:bodyPr/>
        <a:lstStyle/>
        <a:p>
          <a:endParaRPr lang="cs-CZ"/>
        </a:p>
      </dgm:t>
    </dgm:pt>
    <dgm:pt modelId="{20C8744E-8A24-4C9B-85A7-DA2DB058409A}" type="sibTrans" cxnId="{3901ACD1-A028-4E32-BA57-C4DC950E269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5955ED15-90AA-4F08-A8A5-1ED70581E58B}" type="pres">
      <dgm:prSet presAssocID="{CEBA0FA6-500F-48B5-B7A1-B51529BD38F2}" presName="vertSpace6" presStyleLbl="node1" presStyleIdx="4" presStyleCnt="7"/>
      <dgm:spPr/>
      <dgm:t>
        <a:bodyPr/>
        <a:lstStyle/>
        <a:p>
          <a:endParaRPr lang="cs-CZ"/>
        </a:p>
      </dgm:t>
    </dgm:pt>
    <dgm:pt modelId="{26528689-9DF4-4685-8F23-BABDBD774F07}" type="pres">
      <dgm:prSet presAssocID="{CEBA0FA6-500F-48B5-B7A1-B51529BD38F2}" presName="circle6" presStyleLbl="node1" presStyleIdx="5" presStyleCnt="7"/>
      <dgm:spPr/>
      <dgm:t>
        <a:bodyPr/>
        <a:lstStyle/>
        <a:p>
          <a:endParaRPr lang="cs-CZ"/>
        </a:p>
      </dgm:t>
    </dgm:pt>
    <dgm:pt modelId="{CAD3E342-3400-4A52-8AAC-15B5BF88AABE}" type="pres">
      <dgm:prSet presAssocID="{CEBA0FA6-500F-48B5-B7A1-B51529BD38F2}" presName="rect6" presStyleLbl="alignAcc1" presStyleIdx="5" presStyleCnt="7"/>
      <dgm:spPr/>
      <dgm:t>
        <a:bodyPr/>
        <a:lstStyle/>
        <a:p>
          <a:endParaRPr lang="cs-CZ"/>
        </a:p>
      </dgm:t>
    </dgm:pt>
    <dgm:pt modelId="{486F9B35-3F77-4B86-95AC-C956F2B86E44}" type="pres">
      <dgm:prSet presAssocID="{BBE1F95E-D5AA-436D-B4F5-748C3834552C}" presName="vertSpace7" presStyleLbl="node1" presStyleIdx="5" presStyleCnt="7"/>
      <dgm:spPr/>
      <dgm:t>
        <a:bodyPr/>
        <a:lstStyle/>
        <a:p>
          <a:endParaRPr lang="cs-CZ"/>
        </a:p>
      </dgm:t>
    </dgm:pt>
    <dgm:pt modelId="{FE72208B-B9B5-47BF-B463-2DC6D6185814}" type="pres">
      <dgm:prSet presAssocID="{BBE1F95E-D5AA-436D-B4F5-748C3834552C}" presName="circle7" presStyleLbl="node1" presStyleIdx="6" presStyleCnt="7"/>
      <dgm:spPr/>
      <dgm:t>
        <a:bodyPr/>
        <a:lstStyle/>
        <a:p>
          <a:endParaRPr lang="cs-CZ"/>
        </a:p>
      </dgm:t>
    </dgm:pt>
    <dgm:pt modelId="{A5C228C9-6EC4-4821-934B-9E2EFBAB4497}" type="pres">
      <dgm:prSet presAssocID="{BBE1F95E-D5AA-436D-B4F5-748C3834552C}" presName="rect7" presStyleLbl="alignAcc1" presStyleIdx="6" presStyleCnt="7" custLinFactNeighborX="320" custLinFactNeighborY="-6461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176FA0-10E9-44DC-9A54-485A362F109B}" type="pres">
      <dgm:prSet presAssocID="{CEBA0FA6-500F-48B5-B7A1-B51529BD38F2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AA812A-7391-47E3-B3BF-07AB9DC3D00C}" type="pres">
      <dgm:prSet presAssocID="{BBE1F95E-D5AA-436D-B4F5-748C3834552C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F64B1B-92C9-4BC3-9A62-BEAF2F048F52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80ABF7B-E495-4C06-B77B-7DEF60B456D3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DDC32B8-2AB7-4B03-B555-4BCFF2ACF63B}" srcId="{757F3AB3-0718-4624-B441-E567A8F0AB56}" destId="{CEBA0FA6-500F-48B5-B7A1-B51529BD38F2}" srcOrd="5" destOrd="0" parTransId="{B2D1762D-083F-44FA-BFD2-87BA8632149C}" sibTransId="{F2F34559-107E-4D59-84FB-CC8578F10151}"/>
    <dgm:cxn modelId="{DB00FA9E-F587-4602-8B16-4C9F1726AB96}" type="presOf" srcId="{BBE1F95E-D5AA-436D-B4F5-748C3834552C}" destId="{B5AA812A-7391-47E3-B3BF-07AB9DC3D00C}" srcOrd="1" destOrd="0" presId="urn:microsoft.com/office/officeart/2005/8/layout/target3"/>
    <dgm:cxn modelId="{AB78BDEE-5984-4E05-85D7-AC529B8DDEB8}" type="presOf" srcId="{D1D4F407-5343-4D3F-B5B9-D407B03CAEB4}" destId="{AED2198E-93D5-4001-81B4-73124B309672}" srcOrd="1" destOrd="0" presId="urn:microsoft.com/office/officeart/2005/8/layout/target3"/>
    <dgm:cxn modelId="{D5426B08-41CA-4E8F-91DE-8984B732F21A}" type="presOf" srcId="{B651F6E3-6281-48DB-9319-2AEAFDAE7572}" destId="{6BB5E863-4638-4E1D-BFDE-399D028AC4ED}" srcOrd="1" destOrd="0" presId="urn:microsoft.com/office/officeart/2005/8/layout/target3"/>
    <dgm:cxn modelId="{3B8331F2-53E9-489F-B3D8-1CB30F3BD245}" type="presOf" srcId="{CEBA0FA6-500F-48B5-B7A1-B51529BD38F2}" destId="{02176FA0-10E9-44DC-9A54-485A362F109B}" srcOrd="1" destOrd="0" presId="urn:microsoft.com/office/officeart/2005/8/layout/target3"/>
    <dgm:cxn modelId="{F25CED21-2184-4752-90A2-70079725309B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34ED77A-45FC-47B3-88F6-8155B6142419}" type="presOf" srcId="{D8197B8C-B260-4A16-BDF4-0947B075E274}" destId="{25B08C86-7E15-44DC-BE7F-FFB55DD49D12}" srcOrd="0" destOrd="0" presId="urn:microsoft.com/office/officeart/2005/8/layout/target3"/>
    <dgm:cxn modelId="{D2E00717-C0EB-4F0C-994D-158563408E93}" type="presOf" srcId="{BBE1F95E-D5AA-436D-B4F5-748C3834552C}" destId="{A5C228C9-6EC4-4821-934B-9E2EFBAB449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E92C7A6-9631-4FF9-8E4F-9A810006FF35}" type="presOf" srcId="{CEBA0FA6-500F-48B5-B7A1-B51529BD38F2}" destId="{CAD3E342-3400-4A52-8AAC-15B5BF88AABE}" srcOrd="0" destOrd="0" presId="urn:microsoft.com/office/officeart/2005/8/layout/target3"/>
    <dgm:cxn modelId="{254E9944-CAE3-4C3A-9B98-E8ED57361490}" type="presOf" srcId="{4C35D32F-0EAB-4CD7-82EE-45574DC2A586}" destId="{8BEBB6EC-1DAA-4CAC-8A25-BC0FCBD5DBD5}" srcOrd="0" destOrd="0" presId="urn:microsoft.com/office/officeart/2005/8/layout/target3"/>
    <dgm:cxn modelId="{BB10DC2B-7EC2-4F1A-A8F1-F23FC01A8BAA}" type="presOf" srcId="{D8197B8C-B260-4A16-BDF4-0947B075E274}" destId="{5A5FFA88-C948-4069-8E93-59FA12366E83}" srcOrd="1" destOrd="0" presId="urn:microsoft.com/office/officeart/2005/8/layout/target3"/>
    <dgm:cxn modelId="{3901ACD1-A028-4E32-BA57-C4DC950E269D}" srcId="{757F3AB3-0718-4624-B441-E567A8F0AB56}" destId="{BBE1F95E-D5AA-436D-B4F5-748C3834552C}" srcOrd="6" destOrd="0" parTransId="{1CDD0471-B056-4567-BB1B-C38D4C611172}" sibTransId="{20C8744E-8A24-4C9B-85A7-DA2DB058409A}"/>
    <dgm:cxn modelId="{A9854F07-CF61-421D-8595-0AF152897AE9}" type="presOf" srcId="{D1B46980-6531-4606-95E6-44980827E919}" destId="{6140AFEC-043D-4C43-A2F9-D0F5331DF3A3}" srcOrd="0" destOrd="0" presId="urn:microsoft.com/office/officeart/2005/8/layout/target3"/>
    <dgm:cxn modelId="{B0B637CA-1E38-4290-8FEE-9E3589313E51}" type="presOf" srcId="{4C35D32F-0EAB-4CD7-82EE-45574DC2A586}" destId="{890E4F0B-2866-4A3F-A3C7-2A14B1797930}" srcOrd="1" destOrd="0" presId="urn:microsoft.com/office/officeart/2005/8/layout/target3"/>
    <dgm:cxn modelId="{9CAA28E9-E59C-4EE1-B05D-B9B96B68305E}" type="presOf" srcId="{B651F6E3-6281-48DB-9319-2AEAFDAE7572}" destId="{619D679B-A015-4ECF-8348-D1034C574F40}" srcOrd="0" destOrd="0" presId="urn:microsoft.com/office/officeart/2005/8/layout/target3"/>
    <dgm:cxn modelId="{1DFC5A8B-6EAF-42ED-B6D8-C7881EF7FD04}" type="presParOf" srcId="{333A1088-737F-45CB-B68E-254E46348037}" destId="{F5ABB229-8D3B-4694-996A-96F23CF14429}" srcOrd="0" destOrd="0" presId="urn:microsoft.com/office/officeart/2005/8/layout/target3"/>
    <dgm:cxn modelId="{CF5B4E7A-AB81-4357-A88B-DEC0CF6DDC30}" type="presParOf" srcId="{333A1088-737F-45CB-B68E-254E46348037}" destId="{F41139FD-01EE-4571-8B17-4FB00FC51163}" srcOrd="1" destOrd="0" presId="urn:microsoft.com/office/officeart/2005/8/layout/target3"/>
    <dgm:cxn modelId="{563909F2-FBDA-4B52-B9D0-0CD96531A945}" type="presParOf" srcId="{333A1088-737F-45CB-B68E-254E46348037}" destId="{D005CE8C-CC26-4C3E-AC11-E15060ECD759}" srcOrd="2" destOrd="0" presId="urn:microsoft.com/office/officeart/2005/8/layout/target3"/>
    <dgm:cxn modelId="{96965FAF-4C32-4265-A951-6C7F7DDE3101}" type="presParOf" srcId="{333A1088-737F-45CB-B68E-254E46348037}" destId="{2C702D82-9B77-49B7-9568-BB8EB47C3372}" srcOrd="3" destOrd="0" presId="urn:microsoft.com/office/officeart/2005/8/layout/target3"/>
    <dgm:cxn modelId="{F00C90F3-25C1-440A-8046-5E0A4ADF60ED}" type="presParOf" srcId="{333A1088-737F-45CB-B68E-254E46348037}" destId="{A52A0455-90FF-4808-ABD0-F02540D31D5A}" srcOrd="4" destOrd="0" presId="urn:microsoft.com/office/officeart/2005/8/layout/target3"/>
    <dgm:cxn modelId="{901F7420-90D9-45CF-A3DF-97D84FCFEA5E}" type="presParOf" srcId="{333A1088-737F-45CB-B68E-254E46348037}" destId="{6140AFEC-043D-4C43-A2F9-D0F5331DF3A3}" srcOrd="5" destOrd="0" presId="urn:microsoft.com/office/officeart/2005/8/layout/target3"/>
    <dgm:cxn modelId="{8C33B412-9485-4310-9EC4-6F7D2448985C}" type="presParOf" srcId="{333A1088-737F-45CB-B68E-254E46348037}" destId="{9358AC05-5D7D-4327-9F80-1AD486AEA664}" srcOrd="6" destOrd="0" presId="urn:microsoft.com/office/officeart/2005/8/layout/target3"/>
    <dgm:cxn modelId="{EEF46018-8763-4E53-982E-98CA0AC39EF2}" type="presParOf" srcId="{333A1088-737F-45CB-B68E-254E46348037}" destId="{313FC574-E1CD-4FB4-B054-0B805CE0447D}" srcOrd="7" destOrd="0" presId="urn:microsoft.com/office/officeart/2005/8/layout/target3"/>
    <dgm:cxn modelId="{E6D7F319-29BC-43E5-B507-8C7DACA3D841}" type="presParOf" srcId="{333A1088-737F-45CB-B68E-254E46348037}" destId="{619D679B-A015-4ECF-8348-D1034C574F40}" srcOrd="8" destOrd="0" presId="urn:microsoft.com/office/officeart/2005/8/layout/target3"/>
    <dgm:cxn modelId="{43F4599E-0685-455B-BC7A-3384CDD7B011}" type="presParOf" srcId="{333A1088-737F-45CB-B68E-254E46348037}" destId="{322283A8-4A27-4CDA-BAE3-F381106A9174}" srcOrd="9" destOrd="0" presId="urn:microsoft.com/office/officeart/2005/8/layout/target3"/>
    <dgm:cxn modelId="{51A2FA7C-E815-4FE6-8083-00D261665228}" type="presParOf" srcId="{333A1088-737F-45CB-B68E-254E46348037}" destId="{FFC9F71D-1B4F-4AD9-A4A6-86ADEFC8AF5C}" srcOrd="10" destOrd="0" presId="urn:microsoft.com/office/officeart/2005/8/layout/target3"/>
    <dgm:cxn modelId="{6EF13E5C-2ECE-4BAB-9EDF-CCBA979074DA}" type="presParOf" srcId="{333A1088-737F-45CB-B68E-254E46348037}" destId="{25B08C86-7E15-44DC-BE7F-FFB55DD49D12}" srcOrd="11" destOrd="0" presId="urn:microsoft.com/office/officeart/2005/8/layout/target3"/>
    <dgm:cxn modelId="{C363EE8B-D133-4E68-B356-076C5C57BABF}" type="presParOf" srcId="{333A1088-737F-45CB-B68E-254E46348037}" destId="{76644BE8-9D7C-4C09-B250-3D10AF48CBB7}" srcOrd="12" destOrd="0" presId="urn:microsoft.com/office/officeart/2005/8/layout/target3"/>
    <dgm:cxn modelId="{9DF2AE70-73E5-41CD-8DCC-6C897833A8A7}" type="presParOf" srcId="{333A1088-737F-45CB-B68E-254E46348037}" destId="{EE85B701-7295-41C0-BA7A-34D3756A2AE6}" srcOrd="13" destOrd="0" presId="urn:microsoft.com/office/officeart/2005/8/layout/target3"/>
    <dgm:cxn modelId="{820D020E-5C3B-4D03-A33D-73E337645BD0}" type="presParOf" srcId="{333A1088-737F-45CB-B68E-254E46348037}" destId="{8BEBB6EC-1DAA-4CAC-8A25-BC0FCBD5DBD5}" srcOrd="14" destOrd="0" presId="urn:microsoft.com/office/officeart/2005/8/layout/target3"/>
    <dgm:cxn modelId="{AF7220A6-E9DA-4D0E-946C-7402A9180784}" type="presParOf" srcId="{333A1088-737F-45CB-B68E-254E46348037}" destId="{5955ED15-90AA-4F08-A8A5-1ED70581E58B}" srcOrd="15" destOrd="0" presId="urn:microsoft.com/office/officeart/2005/8/layout/target3"/>
    <dgm:cxn modelId="{C2AA0994-7F53-4091-8754-8713B080418C}" type="presParOf" srcId="{333A1088-737F-45CB-B68E-254E46348037}" destId="{26528689-9DF4-4685-8F23-BABDBD774F07}" srcOrd="16" destOrd="0" presId="urn:microsoft.com/office/officeart/2005/8/layout/target3"/>
    <dgm:cxn modelId="{B6E38542-D67E-4A84-BDE1-0F9B483DF715}" type="presParOf" srcId="{333A1088-737F-45CB-B68E-254E46348037}" destId="{CAD3E342-3400-4A52-8AAC-15B5BF88AABE}" srcOrd="17" destOrd="0" presId="urn:microsoft.com/office/officeart/2005/8/layout/target3"/>
    <dgm:cxn modelId="{DEC82839-067C-4AC1-A547-5D148CF3AB90}" type="presParOf" srcId="{333A1088-737F-45CB-B68E-254E46348037}" destId="{486F9B35-3F77-4B86-95AC-C956F2B86E44}" srcOrd="18" destOrd="0" presId="urn:microsoft.com/office/officeart/2005/8/layout/target3"/>
    <dgm:cxn modelId="{CF3F42CE-A770-4EB2-A8A3-B0B92BD3B7E0}" type="presParOf" srcId="{333A1088-737F-45CB-B68E-254E46348037}" destId="{FE72208B-B9B5-47BF-B463-2DC6D6185814}" srcOrd="19" destOrd="0" presId="urn:microsoft.com/office/officeart/2005/8/layout/target3"/>
    <dgm:cxn modelId="{BF5D20B0-FCB6-42F8-96E0-EEF7985DD2F1}" type="presParOf" srcId="{333A1088-737F-45CB-B68E-254E46348037}" destId="{A5C228C9-6EC4-4821-934B-9E2EFBAB4497}" srcOrd="20" destOrd="0" presId="urn:microsoft.com/office/officeart/2005/8/layout/target3"/>
    <dgm:cxn modelId="{6110F80B-9FC2-4FDF-892E-0989636891E7}" type="presParOf" srcId="{333A1088-737F-45CB-B68E-254E46348037}" destId="{AED2198E-93D5-4001-81B4-73124B309672}" srcOrd="21" destOrd="0" presId="urn:microsoft.com/office/officeart/2005/8/layout/target3"/>
    <dgm:cxn modelId="{3380EE42-F021-4018-8914-529ADAED8877}" type="presParOf" srcId="{333A1088-737F-45CB-B68E-254E46348037}" destId="{2BE915AB-18AA-4053-B92C-3BFC9ED204BB}" srcOrd="22" destOrd="0" presId="urn:microsoft.com/office/officeart/2005/8/layout/target3"/>
    <dgm:cxn modelId="{26741E60-E221-4F6C-85E8-CD98637713B0}" type="presParOf" srcId="{333A1088-737F-45CB-B68E-254E46348037}" destId="{6BB5E863-4638-4E1D-BFDE-399D028AC4ED}" srcOrd="23" destOrd="0" presId="urn:microsoft.com/office/officeart/2005/8/layout/target3"/>
    <dgm:cxn modelId="{BA8C5919-FA88-47C1-A586-1B7B402699B2}" type="presParOf" srcId="{333A1088-737F-45CB-B68E-254E46348037}" destId="{5A5FFA88-C948-4069-8E93-59FA12366E83}" srcOrd="24" destOrd="0" presId="urn:microsoft.com/office/officeart/2005/8/layout/target3"/>
    <dgm:cxn modelId="{8B202D95-A1ED-4390-9A7E-3952C81CFED5}" type="presParOf" srcId="{333A1088-737F-45CB-B68E-254E46348037}" destId="{890E4F0B-2866-4A3F-A3C7-2A14B1797930}" srcOrd="25" destOrd="0" presId="urn:microsoft.com/office/officeart/2005/8/layout/target3"/>
    <dgm:cxn modelId="{56E097E6-A2EA-4D24-B000-DD1F9DF58D89}" type="presParOf" srcId="{333A1088-737F-45CB-B68E-254E46348037}" destId="{02176FA0-10E9-44DC-9A54-485A362F109B}" srcOrd="26" destOrd="0" presId="urn:microsoft.com/office/officeart/2005/8/layout/target3"/>
    <dgm:cxn modelId="{6500D0F6-A573-4CA8-BBB4-88D495CF8E91}" type="presParOf" srcId="{333A1088-737F-45CB-B68E-254E46348037}" destId="{B5AA812A-7391-47E3-B3BF-07AB9DC3D00C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3" cy="25477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841" y="0"/>
          <a:ext cx="6973433" cy="25477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NÁZEV ŠKOLY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/>
            <a:t>Gymnázium Lovosice, Sady pionýrů 600/6</a:t>
          </a:r>
          <a:endParaRPr lang="cs-CZ" sz="2000" b="0" kern="1200" dirty="0"/>
        </a:p>
      </dsp:txBody>
      <dsp:txXfrm>
        <a:off x="1256841" y="0"/>
        <a:ext cx="6973433" cy="254771"/>
      </dsp:txXfrm>
    </dsp:sp>
    <dsp:sp modelId="{A52A0455-90FF-4808-ABD0-F02540D31D5A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6" y="254771"/>
          <a:ext cx="697343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44128"/>
              <a:satOff val="4483"/>
              <a:lumOff val="35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ČÍSLO PROJEKTU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/>
            <a:t>CZ.1.07/1.5.00/34.1073</a:t>
          </a:r>
          <a:endParaRPr lang="cs-CZ" sz="2000" b="0" kern="1200" dirty="0"/>
        </a:p>
      </dsp:txBody>
      <dsp:txXfrm>
        <a:off x="1273856" y="254771"/>
        <a:ext cx="6973433" cy="254771"/>
      </dsp:txXfrm>
    </dsp:sp>
    <dsp:sp modelId="{313FC574-E1CD-4FB4-B054-0B805CE0447D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6" y="509542"/>
          <a:ext cx="697343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NÁZEV MATERIÁLU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</a:t>
          </a:r>
          <a:r>
            <a:rPr lang="cs-CZ" sz="2000" kern="1200" baseline="0" dirty="0" smtClean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cs-CZ" sz="2000" b="0" kern="1200" baseline="0" dirty="0" smtClean="0"/>
            <a:t>VY_32_INOVACE_3B_09_</a:t>
          </a:r>
          <a:r>
            <a:rPr lang="cs-CZ" sz="2000" b="0" kern="1200" baseline="0" dirty="0" err="1" smtClean="0"/>
            <a:t>Food</a:t>
          </a:r>
          <a:r>
            <a:rPr lang="cs-CZ" sz="2000" b="0" kern="1200" baseline="0" dirty="0" smtClean="0"/>
            <a:t> </a:t>
          </a:r>
          <a:r>
            <a:rPr lang="cs-CZ" sz="2000" b="0" kern="1200" baseline="0" dirty="0" err="1" smtClean="0"/>
            <a:t>and</a:t>
          </a:r>
          <a:r>
            <a:rPr lang="cs-CZ" sz="2000" b="0" kern="1200" baseline="0" dirty="0" smtClean="0"/>
            <a:t> drink 1</a:t>
          </a:r>
          <a:endParaRPr lang="cs-CZ" sz="2000" b="0" kern="1200" dirty="0"/>
        </a:p>
      </dsp:txBody>
      <dsp:txXfrm>
        <a:off x="1273856" y="509542"/>
        <a:ext cx="6973433" cy="254771"/>
      </dsp:txXfrm>
    </dsp:sp>
    <dsp:sp modelId="{FFC9F71D-1B4F-4AD9-A4A6-86ADEFC8AF5C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6" y="764313"/>
          <a:ext cx="697343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TÉMA SADY</a:t>
          </a:r>
          <a:r>
            <a:rPr lang="cs-CZ" sz="2000" kern="1200" dirty="0" smtClean="0">
              <a:solidFill>
                <a:schemeClr val="tx1"/>
              </a:solidFill>
            </a:rPr>
            <a:t>: Anglický jazyk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764313"/>
        <a:ext cx="6973433" cy="254773"/>
      </dsp:txXfrm>
    </dsp:sp>
    <dsp:sp modelId="{EE85B701-7295-41C0-BA7A-34D3756A2AE6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6" y="1019086"/>
          <a:ext cx="697343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ROČNÍK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 </a:t>
          </a:r>
          <a:r>
            <a:rPr lang="cs-CZ" sz="2000" kern="1200" dirty="0" smtClean="0">
              <a:solidFill>
                <a:schemeClr val="tx1"/>
              </a:solidFill>
            </a:rPr>
            <a:t>3., 4. ročník/septima, oktáva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1019086"/>
        <a:ext cx="6973433" cy="254771"/>
      </dsp:txXfrm>
    </dsp:sp>
    <dsp:sp modelId="{26528689-9DF4-4685-8F23-BABDBD774F07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D3E342-3400-4A52-8AAC-15B5BF88AABE}">
      <dsp:nvSpPr>
        <dsp:cNvPr id="0" name=""/>
        <dsp:cNvSpPr/>
      </dsp:nvSpPr>
      <dsp:spPr>
        <a:xfrm>
          <a:off x="1273856" y="1273857"/>
          <a:ext cx="697343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720641"/>
              <a:satOff val="22416"/>
              <a:lumOff val="17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DATUM VZNIKU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kern="1200" dirty="0" smtClean="0">
              <a:solidFill>
                <a:schemeClr val="tx1"/>
              </a:solidFill>
            </a:rPr>
            <a:t>listopad 2013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6" y="1273857"/>
        <a:ext cx="6973433" cy="254771"/>
      </dsp:txXfrm>
    </dsp:sp>
    <dsp:sp modelId="{FE72208B-B9B5-47BF-B463-2DC6D6185814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C228C9-6EC4-4821-934B-9E2EFBAB4497}">
      <dsp:nvSpPr>
        <dsp:cNvPr id="0" name=""/>
        <dsp:cNvSpPr/>
      </dsp:nvSpPr>
      <dsp:spPr>
        <a:xfrm>
          <a:off x="1273856" y="1512168"/>
          <a:ext cx="697343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accent1">
                  <a:lumMod val="75000"/>
                </a:schemeClr>
              </a:solidFill>
            </a:rPr>
            <a:t>AUTOR</a:t>
          </a:r>
          <a:r>
            <a:rPr lang="cs-CZ" sz="2000" kern="1200" dirty="0" smtClean="0">
              <a:solidFill>
                <a:schemeClr val="accent1">
                  <a:lumMod val="75000"/>
                </a:schemeClr>
              </a:solidFill>
            </a:rPr>
            <a:t>: </a:t>
          </a:r>
          <a:r>
            <a:rPr lang="cs-CZ" sz="2000" b="0" kern="1200" dirty="0" smtClean="0">
              <a:solidFill>
                <a:schemeClr val="tx1"/>
              </a:solidFill>
            </a:rPr>
            <a:t>Mgr. Petra </a:t>
          </a:r>
          <a:r>
            <a:rPr lang="cs-CZ" sz="2000" b="0" kern="1200" dirty="0" err="1" smtClean="0">
              <a:solidFill>
                <a:schemeClr val="tx1"/>
              </a:solidFill>
            </a:rPr>
            <a:t>Dušánková</a:t>
          </a:r>
          <a:endParaRPr lang="cs-CZ" sz="2000" b="0" kern="1200" dirty="0">
            <a:solidFill>
              <a:schemeClr val="tx1"/>
            </a:solidFill>
          </a:endParaRPr>
        </a:p>
      </dsp:txBody>
      <dsp:txXfrm>
        <a:off x="1273856" y="1512168"/>
        <a:ext cx="697343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F1B07-4D7E-4C61-BEB6-40350A5E96D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BDF0D-8E21-4A2B-ABAA-305863DE52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824729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GYMLOVO_logo BRV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6100" y="115888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ANOTACE</a:t>
            </a:r>
          </a:p>
          <a:p>
            <a:r>
              <a:rPr lang="cs-CZ" dirty="0" smtClean="0"/>
              <a:t>Materiál je určen pro přípravu žáků k ústní maturitní zkoušce z anglického jazyka.</a:t>
            </a:r>
          </a:p>
          <a:p>
            <a:r>
              <a:rPr lang="cs-CZ" dirty="0" smtClean="0"/>
              <a:t>Žáci si osvojí slovní zásobu  a fráze týkající se tématu </a:t>
            </a:r>
            <a:r>
              <a:rPr lang="cs-CZ" dirty="0" err="1" smtClean="0"/>
              <a:t>Food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drink 1 (Jídlo a pití).</a:t>
            </a:r>
          </a:p>
          <a:p>
            <a:r>
              <a:rPr lang="cs-CZ" dirty="0" smtClean="0"/>
              <a:t>Žáci pracují ve dvojicích.</a:t>
            </a:r>
          </a:p>
          <a:p>
            <a:r>
              <a:rPr lang="cs-CZ" dirty="0" smtClean="0"/>
              <a:t>V úkolu 1 žáci doplní tabulku (jídlo/denní doba/příklady).</a:t>
            </a:r>
          </a:p>
          <a:p>
            <a:r>
              <a:rPr lang="cs-CZ" dirty="0" smtClean="0"/>
              <a:t>V úkolu 2 žáci sestaví typický jídelní lístek  s příklady jídel a nápojů a využijí ho k přípravě rozhovoru v restauraci (číšník, zákazník)</a:t>
            </a:r>
          </a:p>
          <a:p>
            <a:r>
              <a:rPr lang="cs-CZ" dirty="0" smtClean="0"/>
              <a:t>V posledním úkolu žáci pracují se slovníky a hledají české nebo anglické ekvivalenty druhů masa a ryb.</a:t>
            </a:r>
          </a:p>
          <a:p>
            <a:r>
              <a:rPr lang="cs-CZ" dirty="0" smtClean="0"/>
              <a:t>Časová náročnost –  45 minut.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b="1" dirty="0" smtClean="0">
                <a:solidFill>
                  <a:srgbClr val="FF3300"/>
                </a:solidFill>
              </a:rPr>
              <a:t>FOOD AND DRINK</a:t>
            </a:r>
            <a:br>
              <a:rPr lang="cs-CZ" sz="6600" b="1" dirty="0" smtClean="0">
                <a:solidFill>
                  <a:srgbClr val="FF3300"/>
                </a:solidFill>
              </a:rPr>
            </a:br>
            <a:r>
              <a:rPr lang="cs-CZ" sz="6600" b="1" dirty="0" smtClean="0">
                <a:solidFill>
                  <a:srgbClr val="009900"/>
                </a:solidFill>
              </a:rPr>
              <a:t>part 1</a:t>
            </a:r>
            <a:endParaRPr lang="cs-CZ" sz="66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en-GB" sz="2800" b="1" dirty="0" smtClean="0">
                <a:solidFill>
                  <a:srgbClr val="009900"/>
                </a:solidFill>
              </a:rPr>
              <a:t>Pair work: Task 1</a:t>
            </a:r>
          </a:p>
          <a:p>
            <a:pPr>
              <a:buNone/>
            </a:pPr>
            <a:r>
              <a:rPr lang="en-GB" sz="2800" b="1" dirty="0" smtClean="0"/>
              <a:t>It is recommended to eat about five times a day.</a:t>
            </a:r>
          </a:p>
          <a:p>
            <a:pPr>
              <a:buNone/>
            </a:pPr>
            <a:r>
              <a:rPr lang="en-GB" sz="2800" b="1" dirty="0" smtClean="0"/>
              <a:t>Look at the chart and name five kinds of</a:t>
            </a:r>
          </a:p>
          <a:p>
            <a:pPr>
              <a:buNone/>
            </a:pPr>
            <a:r>
              <a:rPr lang="en-GB" sz="2800" b="1" dirty="0" smtClean="0"/>
              <a:t>meal people usually have, </a:t>
            </a:r>
            <a:r>
              <a:rPr lang="cs-CZ" sz="2800" b="1" dirty="0" err="1" smtClean="0"/>
              <a:t>say</a:t>
            </a:r>
            <a:r>
              <a:rPr lang="cs-CZ" sz="2800" b="1" smtClean="0"/>
              <a:t> </a:t>
            </a:r>
            <a:r>
              <a:rPr lang="en-GB" sz="2800" b="1" smtClean="0"/>
              <a:t>what </a:t>
            </a:r>
            <a:r>
              <a:rPr lang="en-GB" sz="2800" b="1" dirty="0" smtClean="0"/>
              <a:t>time they</a:t>
            </a:r>
          </a:p>
          <a:p>
            <a:pPr>
              <a:buNone/>
            </a:pPr>
            <a:r>
              <a:rPr lang="en-GB" sz="2800" b="1" dirty="0" smtClean="0"/>
              <a:t>usually have them and give examples</a:t>
            </a:r>
            <a:r>
              <a:rPr lang="en-GB" b="1" dirty="0" smtClean="0"/>
              <a:t>.</a:t>
            </a:r>
          </a:p>
          <a:p>
            <a:pPr>
              <a:buNone/>
            </a:pPr>
            <a:endParaRPr lang="en-GB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3356992"/>
          <a:ext cx="7272808" cy="2482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7016"/>
                <a:gridCol w="1767016"/>
                <a:gridCol w="3738776"/>
              </a:tblGrid>
              <a:tr h="413765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kind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meal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time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examples</a:t>
                      </a:r>
                      <a:r>
                        <a:rPr lang="cs-CZ" dirty="0" smtClean="0"/>
                        <a:t> (</a:t>
                      </a:r>
                      <a:r>
                        <a:rPr lang="cs-CZ" dirty="0" err="1" smtClean="0"/>
                        <a:t>food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and</a:t>
                      </a:r>
                      <a:r>
                        <a:rPr lang="cs-CZ" dirty="0" smtClean="0"/>
                        <a:t> drink)</a:t>
                      </a:r>
                      <a:endParaRPr lang="cs-CZ" dirty="0"/>
                    </a:p>
                  </a:txBody>
                  <a:tcPr/>
                </a:tc>
              </a:tr>
              <a:tr h="4137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137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137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137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1376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95536" y="836712"/>
          <a:ext cx="8229600" cy="504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1296144"/>
                <a:gridCol w="4341168"/>
              </a:tblGrid>
              <a:tr h="80397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kind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of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meal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time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examples</a:t>
                      </a:r>
                      <a:r>
                        <a:rPr lang="cs-CZ" sz="2800" dirty="0" smtClean="0"/>
                        <a:t> (</a:t>
                      </a:r>
                      <a:r>
                        <a:rPr lang="cs-CZ" sz="2800" dirty="0" err="1" smtClean="0"/>
                        <a:t>food</a:t>
                      </a:r>
                      <a:r>
                        <a:rPr lang="cs-CZ" sz="2800" dirty="0" smtClean="0"/>
                        <a:t> + drink)</a:t>
                      </a:r>
                      <a:endParaRPr lang="cs-CZ" sz="2800" dirty="0"/>
                    </a:p>
                  </a:txBody>
                  <a:tcPr/>
                </a:tc>
              </a:tr>
              <a:tr h="80397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Breakfast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 –</a:t>
                      </a:r>
                      <a:r>
                        <a:rPr lang="cs-CZ" sz="2800" baseline="0" dirty="0" smtClean="0"/>
                        <a:t> 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Bread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roll</a:t>
                      </a:r>
                      <a:r>
                        <a:rPr lang="cs-CZ" dirty="0" smtClean="0"/>
                        <a:t>, bun, </a:t>
                      </a:r>
                      <a:r>
                        <a:rPr lang="cs-CZ" dirty="0" err="1" smtClean="0"/>
                        <a:t>butter</a:t>
                      </a:r>
                      <a:r>
                        <a:rPr lang="cs-CZ" dirty="0" smtClean="0"/>
                        <a:t>, ham, </a:t>
                      </a:r>
                      <a:r>
                        <a:rPr lang="cs-CZ" dirty="0" err="1" smtClean="0"/>
                        <a:t>cheese</a:t>
                      </a:r>
                      <a:r>
                        <a:rPr lang="cs-CZ" dirty="0" smtClean="0"/>
                        <a:t>, jam, cornflakes, </a:t>
                      </a:r>
                      <a:r>
                        <a:rPr lang="cs-CZ" dirty="0" err="1" smtClean="0"/>
                        <a:t>cake</a:t>
                      </a:r>
                      <a:r>
                        <a:rPr lang="cs-CZ" dirty="0" smtClean="0"/>
                        <a:t>,… + </a:t>
                      </a:r>
                      <a:r>
                        <a:rPr lang="cs-CZ" dirty="0" err="1" smtClean="0"/>
                        <a:t>tea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coffee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milk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cocoa</a:t>
                      </a:r>
                      <a:endParaRPr lang="cs-CZ" dirty="0"/>
                    </a:p>
                  </a:txBody>
                  <a:tcPr/>
                </a:tc>
              </a:tr>
              <a:tr h="80397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Morning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snack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10 – 11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Fruit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yoghurt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bread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with</a:t>
                      </a:r>
                      <a:r>
                        <a:rPr lang="cs-CZ" dirty="0" smtClean="0"/>
                        <a:t> ham/</a:t>
                      </a:r>
                      <a:r>
                        <a:rPr lang="cs-CZ" dirty="0" err="1" smtClean="0"/>
                        <a:t>cheese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biscuits</a:t>
                      </a:r>
                      <a:r>
                        <a:rPr lang="cs-CZ" baseline="0" dirty="0" smtClean="0"/>
                        <a:t>,… + </a:t>
                      </a:r>
                      <a:r>
                        <a:rPr lang="cs-CZ" baseline="0" dirty="0" err="1" smtClean="0"/>
                        <a:t>juice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tea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coffee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water</a:t>
                      </a:r>
                      <a:endParaRPr lang="cs-CZ" dirty="0"/>
                    </a:p>
                  </a:txBody>
                  <a:tcPr/>
                </a:tc>
              </a:tr>
              <a:tr h="80397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Lunch/</a:t>
                      </a:r>
                      <a:r>
                        <a:rPr lang="cs-CZ" sz="2800" dirty="0" err="1" smtClean="0"/>
                        <a:t>dinner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12 – 13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Soup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meat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sauce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vegetables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potatoes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rice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dumplings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mashed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potatoes</a:t>
                      </a:r>
                      <a:r>
                        <a:rPr lang="cs-CZ" baseline="0" dirty="0" smtClean="0"/>
                        <a:t>,… + </a:t>
                      </a:r>
                      <a:r>
                        <a:rPr lang="cs-CZ" baseline="0" dirty="0" err="1" smtClean="0"/>
                        <a:t>coke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lemonade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juice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beer</a:t>
                      </a:r>
                      <a:r>
                        <a:rPr lang="cs-CZ" baseline="0" dirty="0" smtClean="0"/>
                        <a:t>,…</a:t>
                      </a:r>
                      <a:endParaRPr lang="cs-CZ" dirty="0"/>
                    </a:p>
                  </a:txBody>
                  <a:tcPr/>
                </a:tc>
              </a:tr>
              <a:tr h="80397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Afternoon</a:t>
                      </a:r>
                      <a:r>
                        <a:rPr lang="cs-CZ" sz="2800" dirty="0" smtClean="0"/>
                        <a:t> </a:t>
                      </a:r>
                      <a:r>
                        <a:rPr lang="cs-CZ" sz="2800" dirty="0" err="1" smtClean="0"/>
                        <a:t>snack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15 – 16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Biscuits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yoghurt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toast,… + </a:t>
                      </a:r>
                      <a:r>
                        <a:rPr lang="cs-CZ" baseline="0" dirty="0" err="1" smtClean="0"/>
                        <a:t>tea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coffee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juice</a:t>
                      </a:r>
                      <a:r>
                        <a:rPr lang="cs-CZ" baseline="0" dirty="0" smtClean="0"/>
                        <a:t>,..</a:t>
                      </a:r>
                      <a:endParaRPr lang="cs-CZ" dirty="0"/>
                    </a:p>
                  </a:txBody>
                  <a:tcPr/>
                </a:tc>
              </a:tr>
              <a:tr h="803970"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Dinner</a:t>
                      </a:r>
                      <a:r>
                        <a:rPr lang="cs-CZ" sz="2800" dirty="0" smtClean="0"/>
                        <a:t>/</a:t>
                      </a:r>
                      <a:r>
                        <a:rPr lang="cs-CZ" sz="2800" dirty="0" err="1" smtClean="0"/>
                        <a:t>supper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18 - 20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Fish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sausage</a:t>
                      </a:r>
                      <a:r>
                        <a:rPr lang="cs-CZ" dirty="0" smtClean="0"/>
                        <a:t>, pasta, </a:t>
                      </a:r>
                      <a:r>
                        <a:rPr lang="cs-CZ" dirty="0" err="1" smtClean="0"/>
                        <a:t>pancakes</a:t>
                      </a:r>
                      <a:r>
                        <a:rPr lang="cs-CZ" dirty="0" smtClean="0"/>
                        <a:t>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potato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pancakes</a:t>
                      </a:r>
                      <a:r>
                        <a:rPr lang="cs-CZ" baseline="0" dirty="0" smtClean="0"/>
                        <a:t>/ </a:t>
                      </a:r>
                      <a:r>
                        <a:rPr lang="cs-CZ" baseline="0" dirty="0" err="1" smtClean="0"/>
                        <a:t>bread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roll</a:t>
                      </a:r>
                      <a:r>
                        <a:rPr lang="cs-CZ" baseline="0" dirty="0" smtClean="0"/>
                        <a:t>, ham, </a:t>
                      </a:r>
                      <a:r>
                        <a:rPr lang="cs-CZ" baseline="0" dirty="0" err="1" smtClean="0"/>
                        <a:t>cheese</a:t>
                      </a:r>
                      <a:r>
                        <a:rPr lang="cs-CZ" baseline="0" dirty="0" smtClean="0"/>
                        <a:t>,… + </a:t>
                      </a:r>
                      <a:r>
                        <a:rPr lang="cs-CZ" baseline="0" dirty="0" err="1" smtClean="0"/>
                        <a:t>tea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juice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wine</a:t>
                      </a:r>
                      <a:r>
                        <a:rPr lang="cs-CZ" baseline="0" dirty="0" smtClean="0"/>
                        <a:t>,…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2987824" y="1556792"/>
            <a:ext cx="561662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87824" y="2420888"/>
            <a:ext cx="561662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87824" y="3212976"/>
            <a:ext cx="56166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87824" y="4077072"/>
            <a:ext cx="561662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987824" y="5013176"/>
            <a:ext cx="561662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>
              <a:buNone/>
            </a:pPr>
            <a:r>
              <a:rPr lang="en-GB" b="1" dirty="0" smtClean="0">
                <a:solidFill>
                  <a:srgbClr val="009900"/>
                </a:solidFill>
              </a:rPr>
              <a:t>Pair </a:t>
            </a:r>
            <a:r>
              <a:rPr lang="en-GB" b="1" dirty="0" err="1" smtClean="0">
                <a:solidFill>
                  <a:srgbClr val="009900"/>
                </a:solidFill>
              </a:rPr>
              <a:t>work:Task</a:t>
            </a:r>
            <a:r>
              <a:rPr lang="en-GB" b="1" dirty="0" smtClean="0">
                <a:solidFill>
                  <a:srgbClr val="009900"/>
                </a:solidFill>
              </a:rPr>
              <a:t> 2</a:t>
            </a:r>
          </a:p>
          <a:p>
            <a:pPr>
              <a:buNone/>
            </a:pPr>
            <a:r>
              <a:rPr lang="en-GB" b="1" dirty="0" smtClean="0"/>
              <a:t>Remember your last visit to a restaurant or look at the examples of a menu and say what parts a typical menu consists of.</a:t>
            </a:r>
          </a:p>
          <a:p>
            <a:pPr>
              <a:buNone/>
            </a:pPr>
            <a:r>
              <a:rPr lang="en-GB" b="1" dirty="0" smtClean="0"/>
              <a:t>Then give examples of meals/dishes in each part.</a:t>
            </a:r>
          </a:p>
          <a:p>
            <a:pPr>
              <a:buNone/>
            </a:pPr>
            <a:r>
              <a:rPr lang="en-GB" b="1" dirty="0" smtClean="0"/>
              <a:t>Use your menu to prepare a dialogue from a restaurant (waiter, customer - offer, order, serve, complain, eat, pay)</a:t>
            </a:r>
            <a:endParaRPr lang="en-GB" b="1" dirty="0"/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6372200" y="19888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926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b="1" dirty="0" smtClean="0">
                <a:solidFill>
                  <a:srgbClr val="7030A0"/>
                </a:solidFill>
              </a:rPr>
              <a:t>Parts of a menu:</a:t>
            </a:r>
          </a:p>
          <a:p>
            <a:pPr>
              <a:buNone/>
            </a:pPr>
            <a:r>
              <a:rPr lang="en-GB" b="1" dirty="0" smtClean="0"/>
              <a:t>Appetizers/starters</a:t>
            </a:r>
          </a:p>
          <a:p>
            <a:pPr>
              <a:buNone/>
            </a:pPr>
            <a:r>
              <a:rPr lang="en-GB" b="1" dirty="0" smtClean="0"/>
              <a:t>Soups</a:t>
            </a:r>
          </a:p>
          <a:p>
            <a:pPr>
              <a:buNone/>
            </a:pPr>
            <a:r>
              <a:rPr lang="en-GB" b="1" dirty="0" smtClean="0"/>
              <a:t>Main courses – meat dishes/fish/vegetarian dishes/pasta/salads,…</a:t>
            </a:r>
          </a:p>
          <a:p>
            <a:pPr>
              <a:buNone/>
            </a:pPr>
            <a:r>
              <a:rPr lang="en-GB" b="1" dirty="0" smtClean="0"/>
              <a:t>Side dish (potatoes, French fries, mashed potatoes, grilled vegetables, rice, dumplings, potato pancakes,…)</a:t>
            </a:r>
          </a:p>
          <a:p>
            <a:pPr>
              <a:buNone/>
            </a:pPr>
            <a:r>
              <a:rPr lang="en-GB" b="1" dirty="0" smtClean="0"/>
              <a:t>Desserts (cheesecake, apple pie, trifle, sundae, pancakes,…) </a:t>
            </a:r>
          </a:p>
          <a:p>
            <a:pPr>
              <a:buNone/>
            </a:pPr>
            <a:r>
              <a:rPr lang="en-GB" b="1" dirty="0" smtClean="0"/>
              <a:t>Beverages (tea, coffee)</a:t>
            </a:r>
          </a:p>
          <a:p>
            <a:pPr>
              <a:buNone/>
            </a:pPr>
            <a:r>
              <a:rPr lang="en-GB" b="1" dirty="0" smtClean="0"/>
              <a:t>Soft drinks (coke, juice, lemonade,…)</a:t>
            </a:r>
          </a:p>
          <a:p>
            <a:pPr>
              <a:buNone/>
            </a:pPr>
            <a:r>
              <a:rPr lang="en-GB" b="1" dirty="0" smtClean="0"/>
              <a:t>Wine list (red, white, dry, sweet, sparkling)</a:t>
            </a:r>
          </a:p>
          <a:p>
            <a:pPr>
              <a:buNone/>
            </a:pPr>
            <a:r>
              <a:rPr lang="en-GB" b="1" dirty="0" smtClean="0"/>
              <a:t>Alcoholic drinks (beer, </a:t>
            </a:r>
            <a:r>
              <a:rPr lang="en-GB" b="1" dirty="0" err="1" smtClean="0"/>
              <a:t>coc</a:t>
            </a:r>
            <a:r>
              <a:rPr lang="cs-CZ" b="1" dirty="0" smtClean="0"/>
              <a:t>k</a:t>
            </a:r>
            <a:r>
              <a:rPr lang="en-GB" b="1" dirty="0" smtClean="0"/>
              <a:t>tails, shots)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586551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 smtClean="0">
                <a:solidFill>
                  <a:srgbClr val="009900"/>
                </a:solidFill>
              </a:rPr>
              <a:t>Task 3 – vocabulary practice</a:t>
            </a:r>
          </a:p>
          <a:p>
            <a:pPr>
              <a:buNone/>
            </a:pPr>
            <a:r>
              <a:rPr lang="en-GB" b="1" dirty="0" smtClean="0"/>
              <a:t>Find English equivalents:</a:t>
            </a:r>
          </a:p>
          <a:p>
            <a:pPr>
              <a:buNone/>
            </a:pPr>
            <a:r>
              <a:rPr lang="en-GB" dirty="0" err="1" smtClean="0">
                <a:solidFill>
                  <a:srgbClr val="0070C0"/>
                </a:solidFill>
              </a:rPr>
              <a:t>Maso</a:t>
            </a:r>
            <a:r>
              <a:rPr lang="en-GB" dirty="0" smtClean="0">
                <a:solidFill>
                  <a:srgbClr val="0070C0"/>
                </a:solidFill>
              </a:rPr>
              <a:t> – </a:t>
            </a:r>
            <a:r>
              <a:rPr lang="en-GB" dirty="0" err="1" smtClean="0">
                <a:solidFill>
                  <a:srgbClr val="0070C0"/>
                </a:solidFill>
              </a:rPr>
              <a:t>hovězí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vepřové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drůbež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kuřecí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krůtí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husa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kachna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telecí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jehněčí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skopové</a:t>
            </a:r>
            <a:r>
              <a:rPr lang="en-GB" dirty="0" smtClean="0">
                <a:solidFill>
                  <a:srgbClr val="0070C0"/>
                </a:solidFill>
              </a:rPr>
              <a:t>, </a:t>
            </a:r>
            <a:r>
              <a:rPr lang="en-GB" dirty="0" err="1" smtClean="0">
                <a:solidFill>
                  <a:srgbClr val="0070C0"/>
                </a:solidFill>
              </a:rPr>
              <a:t>zvěřina</a:t>
            </a:r>
            <a:endParaRPr lang="en-GB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Meat – beef, pork, poultry, chicken, turkey, </a:t>
            </a: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	goose, duck, </a:t>
            </a:r>
            <a:r>
              <a:rPr lang="cs-CZ" dirty="0" err="1" smtClean="0">
                <a:solidFill>
                  <a:srgbClr val="FF0000"/>
                </a:solidFill>
              </a:rPr>
              <a:t>veal</a:t>
            </a:r>
            <a:r>
              <a:rPr lang="en-GB" dirty="0" smtClean="0">
                <a:solidFill>
                  <a:srgbClr val="FF0000"/>
                </a:solidFill>
              </a:rPr>
              <a:t>, lamb, mutton, </a:t>
            </a:r>
            <a:r>
              <a:rPr lang="cs-CZ" dirty="0" err="1" smtClean="0">
                <a:solidFill>
                  <a:srgbClr val="FF0000"/>
                </a:solidFill>
              </a:rPr>
              <a:t>venison</a:t>
            </a:r>
            <a:endParaRPr lang="en-GB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GB" b="1" dirty="0" smtClean="0"/>
              <a:t>Find Czech equivalents:</a:t>
            </a:r>
          </a:p>
          <a:p>
            <a:pPr>
              <a:buNone/>
            </a:pPr>
            <a:r>
              <a:rPr lang="en-GB" dirty="0" smtClean="0">
                <a:solidFill>
                  <a:srgbClr val="0070C0"/>
                </a:solidFill>
              </a:rPr>
              <a:t>Fish, seafood, salmon, carp, trout, pike, prawns/shrimps, lobster, octopus</a:t>
            </a:r>
          </a:p>
          <a:p>
            <a:pPr>
              <a:buNone/>
            </a:pPr>
            <a:r>
              <a:rPr lang="en-GB" dirty="0" err="1" smtClean="0">
                <a:solidFill>
                  <a:srgbClr val="FF0000"/>
                </a:solidFill>
              </a:rPr>
              <a:t>Ryby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plody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err="1" smtClean="0">
                <a:solidFill>
                  <a:srgbClr val="FF0000"/>
                </a:solidFill>
              </a:rPr>
              <a:t>moře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losos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kapr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pstruh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štika</a:t>
            </a:r>
            <a:r>
              <a:rPr lang="en-GB" dirty="0" smtClean="0">
                <a:solidFill>
                  <a:srgbClr val="FF0000"/>
                </a:solidFill>
              </a:rPr>
              <a:t>,</a:t>
            </a: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	</a:t>
            </a:r>
            <a:r>
              <a:rPr lang="en-GB" dirty="0" err="1" smtClean="0">
                <a:solidFill>
                  <a:srgbClr val="FF0000"/>
                </a:solidFill>
              </a:rPr>
              <a:t>krevety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humr</a:t>
            </a:r>
            <a:r>
              <a:rPr lang="en-GB" dirty="0" smtClean="0">
                <a:solidFill>
                  <a:srgbClr val="FF0000"/>
                </a:solidFill>
              </a:rPr>
              <a:t>, </a:t>
            </a:r>
            <a:r>
              <a:rPr lang="en-GB" dirty="0" err="1" smtClean="0">
                <a:solidFill>
                  <a:srgbClr val="FF0000"/>
                </a:solidFill>
              </a:rPr>
              <a:t>chobotnice</a:t>
            </a:r>
            <a:endParaRPr lang="en-GB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2420888"/>
            <a:ext cx="7920880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552" y="5013176"/>
            <a:ext cx="7920880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534</Words>
  <Application>Microsoft Office PowerPoint</Application>
  <PresentationFormat>Předvádění na obrazovce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FOOD AND DRINK part 1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Petra</dc:creator>
  <cp:lastModifiedBy>Petra</cp:lastModifiedBy>
  <cp:revision>56</cp:revision>
  <dcterms:created xsi:type="dcterms:W3CDTF">2013-03-18T17:51:39Z</dcterms:created>
  <dcterms:modified xsi:type="dcterms:W3CDTF">2013-11-24T20:18:23Z</dcterms:modified>
</cp:coreProperties>
</file>