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87" r:id="rId3"/>
    <p:sldId id="288" r:id="rId4"/>
    <p:sldId id="289" r:id="rId5"/>
    <p:sldId id="292" r:id="rId6"/>
    <p:sldId id="290" r:id="rId7"/>
    <p:sldId id="293" r:id="rId8"/>
    <p:sldId id="294" r:id="rId9"/>
    <p:sldId id="295" r:id="rId10"/>
    <p:sldId id="296" r:id="rId11"/>
    <p:sldId id="29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68" d="100"/>
          <a:sy n="68" d="100"/>
        </p:scale>
        <p:origin x="-14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VY_32_INOVACE_3B_10_</a:t>
          </a:r>
          <a:r>
            <a:rPr lang="cs-CZ" sz="2000" b="0" baseline="0" dirty="0" err="1" smtClean="0"/>
            <a:t>Food</a:t>
          </a:r>
          <a:r>
            <a:rPr lang="cs-CZ" sz="2000" b="0" baseline="0" dirty="0" smtClean="0"/>
            <a:t> </a:t>
          </a:r>
          <a:r>
            <a:rPr lang="cs-CZ" sz="2000" b="0" baseline="0" dirty="0" err="1" smtClean="0"/>
            <a:t>and</a:t>
          </a:r>
          <a:r>
            <a:rPr lang="cs-CZ" sz="2000" b="0" baseline="0" dirty="0" smtClean="0"/>
            <a:t> drink 2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listopad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Petra </a:t>
          </a:r>
          <a:r>
            <a:rPr lang="cs-CZ" sz="2000" b="0" dirty="0" err="1" smtClean="0">
              <a:solidFill>
                <a:schemeClr val="tx1"/>
              </a:solidFill>
            </a:rPr>
            <a:t>Dušánková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F64B1B-92C9-4BC3-9A62-BEAF2F048F5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0ABF7B-E495-4C06-B77B-7DEF60B456D3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DB00FA9E-F587-4602-8B16-4C9F1726AB96}" type="presOf" srcId="{BBE1F95E-D5AA-436D-B4F5-748C3834552C}" destId="{B5AA812A-7391-47E3-B3BF-07AB9DC3D00C}" srcOrd="1" destOrd="0" presId="urn:microsoft.com/office/officeart/2005/8/layout/target3"/>
    <dgm:cxn modelId="{AB78BDEE-5984-4E05-85D7-AC529B8DDEB8}" type="presOf" srcId="{D1D4F407-5343-4D3F-B5B9-D407B03CAEB4}" destId="{AED2198E-93D5-4001-81B4-73124B309672}" srcOrd="1" destOrd="0" presId="urn:microsoft.com/office/officeart/2005/8/layout/target3"/>
    <dgm:cxn modelId="{D5426B08-41CA-4E8F-91DE-8984B732F21A}" type="presOf" srcId="{B651F6E3-6281-48DB-9319-2AEAFDAE7572}" destId="{6BB5E863-4638-4E1D-BFDE-399D028AC4ED}" srcOrd="1" destOrd="0" presId="urn:microsoft.com/office/officeart/2005/8/layout/target3"/>
    <dgm:cxn modelId="{3B8331F2-53E9-489F-B3D8-1CB30F3BD245}" type="presOf" srcId="{CEBA0FA6-500F-48B5-B7A1-B51529BD38F2}" destId="{02176FA0-10E9-44DC-9A54-485A362F109B}" srcOrd="1" destOrd="0" presId="urn:microsoft.com/office/officeart/2005/8/layout/target3"/>
    <dgm:cxn modelId="{F25CED21-2184-4752-90A2-70079725309B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34ED77A-45FC-47B3-88F6-8155B6142419}" type="presOf" srcId="{D8197B8C-B260-4A16-BDF4-0947B075E274}" destId="{25B08C86-7E15-44DC-BE7F-FFB55DD49D12}" srcOrd="0" destOrd="0" presId="urn:microsoft.com/office/officeart/2005/8/layout/target3"/>
    <dgm:cxn modelId="{D2E00717-C0EB-4F0C-994D-158563408E93}" type="presOf" srcId="{BBE1F95E-D5AA-436D-B4F5-748C3834552C}" destId="{A5C228C9-6EC4-4821-934B-9E2EFBAB449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92C7A6-9631-4FF9-8E4F-9A810006FF35}" type="presOf" srcId="{CEBA0FA6-500F-48B5-B7A1-B51529BD38F2}" destId="{CAD3E342-3400-4A52-8AAC-15B5BF88AABE}" srcOrd="0" destOrd="0" presId="urn:microsoft.com/office/officeart/2005/8/layout/target3"/>
    <dgm:cxn modelId="{254E9944-CAE3-4C3A-9B98-E8ED57361490}" type="presOf" srcId="{4C35D32F-0EAB-4CD7-82EE-45574DC2A586}" destId="{8BEBB6EC-1DAA-4CAC-8A25-BC0FCBD5DBD5}" srcOrd="0" destOrd="0" presId="urn:microsoft.com/office/officeart/2005/8/layout/target3"/>
    <dgm:cxn modelId="{BB10DC2B-7EC2-4F1A-A8F1-F23FC01A8BAA}" type="presOf" srcId="{D8197B8C-B260-4A16-BDF4-0947B075E274}" destId="{5A5FFA88-C948-4069-8E93-59FA12366E83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9854F07-CF61-421D-8595-0AF152897AE9}" type="presOf" srcId="{D1B46980-6531-4606-95E6-44980827E919}" destId="{6140AFEC-043D-4C43-A2F9-D0F5331DF3A3}" srcOrd="0" destOrd="0" presId="urn:microsoft.com/office/officeart/2005/8/layout/target3"/>
    <dgm:cxn modelId="{B0B637CA-1E38-4290-8FEE-9E3589313E51}" type="presOf" srcId="{4C35D32F-0EAB-4CD7-82EE-45574DC2A586}" destId="{890E4F0B-2866-4A3F-A3C7-2A14B1797930}" srcOrd="1" destOrd="0" presId="urn:microsoft.com/office/officeart/2005/8/layout/target3"/>
    <dgm:cxn modelId="{9CAA28E9-E59C-4EE1-B05D-B9B96B68305E}" type="presOf" srcId="{B651F6E3-6281-48DB-9319-2AEAFDAE7572}" destId="{619D679B-A015-4ECF-8348-D1034C574F40}" srcOrd="0" destOrd="0" presId="urn:microsoft.com/office/officeart/2005/8/layout/target3"/>
    <dgm:cxn modelId="{1DFC5A8B-6EAF-42ED-B6D8-C7881EF7FD04}" type="presParOf" srcId="{333A1088-737F-45CB-B68E-254E46348037}" destId="{F5ABB229-8D3B-4694-996A-96F23CF14429}" srcOrd="0" destOrd="0" presId="urn:microsoft.com/office/officeart/2005/8/layout/target3"/>
    <dgm:cxn modelId="{CF5B4E7A-AB81-4357-A88B-DEC0CF6DDC30}" type="presParOf" srcId="{333A1088-737F-45CB-B68E-254E46348037}" destId="{F41139FD-01EE-4571-8B17-4FB00FC51163}" srcOrd="1" destOrd="0" presId="urn:microsoft.com/office/officeart/2005/8/layout/target3"/>
    <dgm:cxn modelId="{563909F2-FBDA-4B52-B9D0-0CD96531A945}" type="presParOf" srcId="{333A1088-737F-45CB-B68E-254E46348037}" destId="{D005CE8C-CC26-4C3E-AC11-E15060ECD759}" srcOrd="2" destOrd="0" presId="urn:microsoft.com/office/officeart/2005/8/layout/target3"/>
    <dgm:cxn modelId="{96965FAF-4C32-4265-A951-6C7F7DDE3101}" type="presParOf" srcId="{333A1088-737F-45CB-B68E-254E46348037}" destId="{2C702D82-9B77-49B7-9568-BB8EB47C3372}" srcOrd="3" destOrd="0" presId="urn:microsoft.com/office/officeart/2005/8/layout/target3"/>
    <dgm:cxn modelId="{F00C90F3-25C1-440A-8046-5E0A4ADF60ED}" type="presParOf" srcId="{333A1088-737F-45CB-B68E-254E46348037}" destId="{A52A0455-90FF-4808-ABD0-F02540D31D5A}" srcOrd="4" destOrd="0" presId="urn:microsoft.com/office/officeart/2005/8/layout/target3"/>
    <dgm:cxn modelId="{901F7420-90D9-45CF-A3DF-97D84FCFEA5E}" type="presParOf" srcId="{333A1088-737F-45CB-B68E-254E46348037}" destId="{6140AFEC-043D-4C43-A2F9-D0F5331DF3A3}" srcOrd="5" destOrd="0" presId="urn:microsoft.com/office/officeart/2005/8/layout/target3"/>
    <dgm:cxn modelId="{8C33B412-9485-4310-9EC4-6F7D2448985C}" type="presParOf" srcId="{333A1088-737F-45CB-B68E-254E46348037}" destId="{9358AC05-5D7D-4327-9F80-1AD486AEA664}" srcOrd="6" destOrd="0" presId="urn:microsoft.com/office/officeart/2005/8/layout/target3"/>
    <dgm:cxn modelId="{EEF46018-8763-4E53-982E-98CA0AC39EF2}" type="presParOf" srcId="{333A1088-737F-45CB-B68E-254E46348037}" destId="{313FC574-E1CD-4FB4-B054-0B805CE0447D}" srcOrd="7" destOrd="0" presId="urn:microsoft.com/office/officeart/2005/8/layout/target3"/>
    <dgm:cxn modelId="{E6D7F319-29BC-43E5-B507-8C7DACA3D841}" type="presParOf" srcId="{333A1088-737F-45CB-B68E-254E46348037}" destId="{619D679B-A015-4ECF-8348-D1034C574F40}" srcOrd="8" destOrd="0" presId="urn:microsoft.com/office/officeart/2005/8/layout/target3"/>
    <dgm:cxn modelId="{43F4599E-0685-455B-BC7A-3384CDD7B011}" type="presParOf" srcId="{333A1088-737F-45CB-B68E-254E46348037}" destId="{322283A8-4A27-4CDA-BAE3-F381106A9174}" srcOrd="9" destOrd="0" presId="urn:microsoft.com/office/officeart/2005/8/layout/target3"/>
    <dgm:cxn modelId="{51A2FA7C-E815-4FE6-8083-00D261665228}" type="presParOf" srcId="{333A1088-737F-45CB-B68E-254E46348037}" destId="{FFC9F71D-1B4F-4AD9-A4A6-86ADEFC8AF5C}" srcOrd="10" destOrd="0" presId="urn:microsoft.com/office/officeart/2005/8/layout/target3"/>
    <dgm:cxn modelId="{6EF13E5C-2ECE-4BAB-9EDF-CCBA979074DA}" type="presParOf" srcId="{333A1088-737F-45CB-B68E-254E46348037}" destId="{25B08C86-7E15-44DC-BE7F-FFB55DD49D12}" srcOrd="11" destOrd="0" presId="urn:microsoft.com/office/officeart/2005/8/layout/target3"/>
    <dgm:cxn modelId="{C363EE8B-D133-4E68-B356-076C5C57BABF}" type="presParOf" srcId="{333A1088-737F-45CB-B68E-254E46348037}" destId="{76644BE8-9D7C-4C09-B250-3D10AF48CBB7}" srcOrd="12" destOrd="0" presId="urn:microsoft.com/office/officeart/2005/8/layout/target3"/>
    <dgm:cxn modelId="{9DF2AE70-73E5-41CD-8DCC-6C897833A8A7}" type="presParOf" srcId="{333A1088-737F-45CB-B68E-254E46348037}" destId="{EE85B701-7295-41C0-BA7A-34D3756A2AE6}" srcOrd="13" destOrd="0" presId="urn:microsoft.com/office/officeart/2005/8/layout/target3"/>
    <dgm:cxn modelId="{820D020E-5C3B-4D03-A33D-73E337645BD0}" type="presParOf" srcId="{333A1088-737F-45CB-B68E-254E46348037}" destId="{8BEBB6EC-1DAA-4CAC-8A25-BC0FCBD5DBD5}" srcOrd="14" destOrd="0" presId="urn:microsoft.com/office/officeart/2005/8/layout/target3"/>
    <dgm:cxn modelId="{AF7220A6-E9DA-4D0E-946C-7402A9180784}" type="presParOf" srcId="{333A1088-737F-45CB-B68E-254E46348037}" destId="{5955ED15-90AA-4F08-A8A5-1ED70581E58B}" srcOrd="15" destOrd="0" presId="urn:microsoft.com/office/officeart/2005/8/layout/target3"/>
    <dgm:cxn modelId="{C2AA0994-7F53-4091-8754-8713B080418C}" type="presParOf" srcId="{333A1088-737F-45CB-B68E-254E46348037}" destId="{26528689-9DF4-4685-8F23-BABDBD774F07}" srcOrd="16" destOrd="0" presId="urn:microsoft.com/office/officeart/2005/8/layout/target3"/>
    <dgm:cxn modelId="{B6E38542-D67E-4A84-BDE1-0F9B483DF715}" type="presParOf" srcId="{333A1088-737F-45CB-B68E-254E46348037}" destId="{CAD3E342-3400-4A52-8AAC-15B5BF88AABE}" srcOrd="17" destOrd="0" presId="urn:microsoft.com/office/officeart/2005/8/layout/target3"/>
    <dgm:cxn modelId="{DEC82839-067C-4AC1-A547-5D148CF3AB90}" type="presParOf" srcId="{333A1088-737F-45CB-B68E-254E46348037}" destId="{486F9B35-3F77-4B86-95AC-C956F2B86E44}" srcOrd="18" destOrd="0" presId="urn:microsoft.com/office/officeart/2005/8/layout/target3"/>
    <dgm:cxn modelId="{CF3F42CE-A770-4EB2-A8A3-B0B92BD3B7E0}" type="presParOf" srcId="{333A1088-737F-45CB-B68E-254E46348037}" destId="{FE72208B-B9B5-47BF-B463-2DC6D6185814}" srcOrd="19" destOrd="0" presId="urn:microsoft.com/office/officeart/2005/8/layout/target3"/>
    <dgm:cxn modelId="{BF5D20B0-FCB6-42F8-96E0-EEF7985DD2F1}" type="presParOf" srcId="{333A1088-737F-45CB-B68E-254E46348037}" destId="{A5C228C9-6EC4-4821-934B-9E2EFBAB4497}" srcOrd="20" destOrd="0" presId="urn:microsoft.com/office/officeart/2005/8/layout/target3"/>
    <dgm:cxn modelId="{6110F80B-9FC2-4FDF-892E-0989636891E7}" type="presParOf" srcId="{333A1088-737F-45CB-B68E-254E46348037}" destId="{AED2198E-93D5-4001-81B4-73124B309672}" srcOrd="21" destOrd="0" presId="urn:microsoft.com/office/officeart/2005/8/layout/target3"/>
    <dgm:cxn modelId="{3380EE42-F021-4018-8914-529ADAED8877}" type="presParOf" srcId="{333A1088-737F-45CB-B68E-254E46348037}" destId="{2BE915AB-18AA-4053-B92C-3BFC9ED204BB}" srcOrd="22" destOrd="0" presId="urn:microsoft.com/office/officeart/2005/8/layout/target3"/>
    <dgm:cxn modelId="{26741E60-E221-4F6C-85E8-CD98637713B0}" type="presParOf" srcId="{333A1088-737F-45CB-B68E-254E46348037}" destId="{6BB5E863-4638-4E1D-BFDE-399D028AC4ED}" srcOrd="23" destOrd="0" presId="urn:microsoft.com/office/officeart/2005/8/layout/target3"/>
    <dgm:cxn modelId="{BA8C5919-FA88-47C1-A586-1B7B402699B2}" type="presParOf" srcId="{333A1088-737F-45CB-B68E-254E46348037}" destId="{5A5FFA88-C948-4069-8E93-59FA12366E83}" srcOrd="24" destOrd="0" presId="urn:microsoft.com/office/officeart/2005/8/layout/target3"/>
    <dgm:cxn modelId="{8B202D95-A1ED-4390-9A7E-3952C81CFED5}" type="presParOf" srcId="{333A1088-737F-45CB-B68E-254E46348037}" destId="{890E4F0B-2866-4A3F-A3C7-2A14B1797930}" srcOrd="25" destOrd="0" presId="urn:microsoft.com/office/officeart/2005/8/layout/target3"/>
    <dgm:cxn modelId="{56E097E6-A2EA-4D24-B000-DD1F9DF58D89}" type="presParOf" srcId="{333A1088-737F-45CB-B68E-254E46348037}" destId="{02176FA0-10E9-44DC-9A54-485A362F109B}" srcOrd="26" destOrd="0" presId="urn:microsoft.com/office/officeart/2005/8/layout/target3"/>
    <dgm:cxn modelId="{6500D0F6-A573-4CA8-BBB4-88D495CF8E91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VY_32_INOVACE_3B_10_</a:t>
          </a:r>
          <a:r>
            <a:rPr lang="cs-CZ" sz="2000" b="0" kern="1200" baseline="0" dirty="0" err="1" smtClean="0"/>
            <a:t>Food</a:t>
          </a:r>
          <a:r>
            <a:rPr lang="cs-CZ" sz="2000" b="0" kern="1200" baseline="0" dirty="0" smtClean="0"/>
            <a:t> </a:t>
          </a:r>
          <a:r>
            <a:rPr lang="cs-CZ" sz="2000" b="0" kern="1200" baseline="0" dirty="0" err="1" smtClean="0"/>
            <a:t>and</a:t>
          </a:r>
          <a:r>
            <a:rPr lang="cs-CZ" sz="2000" b="0" kern="1200" baseline="0" dirty="0" smtClean="0"/>
            <a:t> drink 2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listopad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Mgr. Petra </a:t>
          </a:r>
          <a:r>
            <a:rPr lang="cs-CZ" sz="2000" b="0" kern="1200" dirty="0" err="1" smtClean="0">
              <a:solidFill>
                <a:schemeClr val="tx1"/>
              </a:solidFill>
            </a:rPr>
            <a:t>Dušánková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F1B07-4D7E-4C61-BEB6-40350A5E96D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EBDF0D-8E21-4A2B-ABAA-305863DE52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Materiál je určen pro přípravu žáků k ústní maturitní zkoušce z anglického jazyka.</a:t>
            </a:r>
          </a:p>
          <a:p>
            <a:r>
              <a:rPr lang="cs-CZ" dirty="0" smtClean="0"/>
              <a:t>Žáci si osvojí slovní zásobu  a fráze týkající se tématu </a:t>
            </a:r>
            <a:r>
              <a:rPr lang="cs-CZ" dirty="0" err="1" smtClean="0"/>
              <a:t>Food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drink 2 (Jídlo a pití).</a:t>
            </a:r>
          </a:p>
          <a:p>
            <a:r>
              <a:rPr lang="cs-CZ" dirty="0" smtClean="0"/>
              <a:t>Část Zdravá strava se skládá ze dvou úkolů - v úkolu 1 žáci s pomocí obrázků vyjmenují 7 základních složek stravy, v úkolu 2 hledají vysvětlení, jaký mají tyto složky význam pro lidské tělo a v jakých potravinách se nejčastěji vyskytují.</a:t>
            </a:r>
          </a:p>
          <a:p>
            <a:r>
              <a:rPr lang="cs-CZ" dirty="0" smtClean="0"/>
              <a:t>Část Česká kuchyně – úkol 3 – žáci uvedou příklady typických českých jídel a diskutují o tom, zda jde o zdravá jídla a zda obsahují všechny živiny; úkol 4 – domácí úkol – žáci napíší recept na oblíbené jídlo.</a:t>
            </a:r>
          </a:p>
          <a:p>
            <a:r>
              <a:rPr lang="cs-CZ" dirty="0" smtClean="0"/>
              <a:t>V části Zvláštní příležitosti žáci s pomocí obrázků hovoří o svátcích a typických jídlech podávaných při těchto příležitostech.</a:t>
            </a:r>
          </a:p>
          <a:p>
            <a:r>
              <a:rPr lang="cs-CZ" dirty="0" smtClean="0"/>
              <a:t>Na závěr hádají názvy jídel ukryté v přesmyčkách.</a:t>
            </a:r>
          </a:p>
          <a:p>
            <a:r>
              <a:rPr lang="cs-CZ" dirty="0" smtClean="0"/>
              <a:t>Časová náročnost –  45 minut.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3300"/>
                </a:solidFill>
              </a:rPr>
              <a:t>FOOD AND DRINK</a:t>
            </a:r>
            <a:br>
              <a:rPr lang="cs-CZ" sz="6600" b="1" dirty="0" smtClean="0">
                <a:solidFill>
                  <a:srgbClr val="FF3300"/>
                </a:solidFill>
              </a:rPr>
            </a:br>
            <a:r>
              <a:rPr lang="cs-CZ" sz="6600" b="1" dirty="0" smtClean="0">
                <a:solidFill>
                  <a:srgbClr val="009900"/>
                </a:solidFill>
              </a:rPr>
              <a:t>part 2</a:t>
            </a:r>
            <a:endParaRPr lang="cs-CZ" sz="66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 smtClean="0">
                <a:solidFill>
                  <a:srgbClr val="009900"/>
                </a:solidFill>
              </a:rPr>
              <a:t>HEALTHY DIET</a:t>
            </a:r>
          </a:p>
          <a:p>
            <a:pPr>
              <a:buNone/>
            </a:pPr>
            <a:r>
              <a:rPr lang="en-GB" sz="3000" b="1" dirty="0" smtClean="0">
                <a:solidFill>
                  <a:srgbClr val="FF3300"/>
                </a:solidFill>
              </a:rPr>
              <a:t>Task 1:</a:t>
            </a:r>
          </a:p>
          <a:p>
            <a:pPr>
              <a:buNone/>
            </a:pPr>
            <a:r>
              <a:rPr lang="en-GB" sz="3000" b="1" dirty="0" smtClean="0"/>
              <a:t>Look at the pictures representing seven basic things that should be included in our food and try to name them: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i="1" dirty="0" err="1" smtClean="0"/>
              <a:t>Carbohydrates</a:t>
            </a:r>
            <a:r>
              <a:rPr lang="cs-CZ" sz="3000" b="1" i="1" dirty="0" smtClean="0"/>
              <a:t>, </a:t>
            </a:r>
            <a:r>
              <a:rPr lang="cs-CZ" sz="3000" b="1" i="1" dirty="0" err="1" smtClean="0"/>
              <a:t>fats</a:t>
            </a:r>
            <a:r>
              <a:rPr lang="cs-CZ" sz="3000" b="1" i="1" dirty="0" smtClean="0"/>
              <a:t>, protein, </a:t>
            </a:r>
            <a:r>
              <a:rPr lang="cs-CZ" sz="3000" b="1" i="1" dirty="0" err="1" smtClean="0"/>
              <a:t>water</a:t>
            </a:r>
            <a:r>
              <a:rPr lang="cs-CZ" sz="3000" b="1" i="1" dirty="0" smtClean="0"/>
              <a:t>, </a:t>
            </a:r>
            <a:r>
              <a:rPr lang="cs-CZ" sz="3000" b="1" i="1" dirty="0" err="1" smtClean="0"/>
              <a:t>minerals</a:t>
            </a:r>
            <a:r>
              <a:rPr lang="cs-CZ" sz="3000" b="1" i="1" dirty="0" smtClean="0"/>
              <a:t>, </a:t>
            </a:r>
            <a:r>
              <a:rPr lang="cs-CZ" sz="3000" b="1" i="1" dirty="0" err="1" smtClean="0"/>
              <a:t>fibre</a:t>
            </a:r>
            <a:r>
              <a:rPr lang="cs-CZ" sz="3000" b="1" i="1" dirty="0" smtClean="0"/>
              <a:t>, </a:t>
            </a:r>
            <a:r>
              <a:rPr lang="cs-CZ" sz="3000" b="1" i="1" dirty="0" err="1" smtClean="0"/>
              <a:t>vitamines</a:t>
            </a:r>
            <a:endParaRPr lang="cs-CZ" sz="3000" b="1" i="1" dirty="0" smtClean="0"/>
          </a:p>
          <a:p>
            <a:pPr>
              <a:buNone/>
            </a:pPr>
            <a:endParaRPr lang="cs-CZ" sz="3000" dirty="0"/>
          </a:p>
        </p:txBody>
      </p:sp>
      <p:pic>
        <p:nvPicPr>
          <p:cNvPr id="1026" name="Picture 2" descr="C:\Users\Petra\AppData\Local\Microsoft\Windows\Temporary Internet Files\Content.IE5\HVINQZ62\MC9003312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348880"/>
            <a:ext cx="1170120" cy="928230"/>
          </a:xfrm>
          <a:prstGeom prst="rect">
            <a:avLst/>
          </a:prstGeom>
          <a:noFill/>
        </p:spPr>
      </p:pic>
      <p:pic>
        <p:nvPicPr>
          <p:cNvPr id="1028" name="Picture 4" descr="C:\Users\Petra\AppData\Local\Microsoft\Windows\Temporary Internet Files\Content.IE5\HAKVQF08\MC9003585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861048"/>
            <a:ext cx="1146601" cy="1083789"/>
          </a:xfrm>
          <a:prstGeom prst="rect">
            <a:avLst/>
          </a:prstGeom>
          <a:noFill/>
        </p:spPr>
      </p:pic>
      <p:pic>
        <p:nvPicPr>
          <p:cNvPr id="1032" name="Picture 8" descr="C:\Users\Petra\AppData\Local\Microsoft\Windows\Temporary Internet Files\Content.IE5\4ZF118OY\MC9000364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2204864"/>
            <a:ext cx="1395887" cy="1164950"/>
          </a:xfrm>
          <a:prstGeom prst="rect">
            <a:avLst/>
          </a:prstGeom>
          <a:noFill/>
        </p:spPr>
      </p:pic>
      <p:pic>
        <p:nvPicPr>
          <p:cNvPr id="1033" name="Picture 9" descr="C:\Users\Petra\AppData\Local\Microsoft\Windows\Temporary Internet Files\Content.IE5\HVINQZ62\MC9002321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2204864"/>
            <a:ext cx="1584176" cy="872814"/>
          </a:xfrm>
          <a:prstGeom prst="rect">
            <a:avLst/>
          </a:prstGeom>
          <a:noFill/>
        </p:spPr>
      </p:pic>
      <p:pic>
        <p:nvPicPr>
          <p:cNvPr id="1036" name="Picture 12" descr="C:\Users\Petra\AppData\Local\Microsoft\Windows\Temporary Internet Files\Content.IE5\HAKVQF08\MP90032111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2636912"/>
            <a:ext cx="1376552" cy="1929746"/>
          </a:xfrm>
          <a:prstGeom prst="rect">
            <a:avLst/>
          </a:prstGeom>
          <a:noFill/>
        </p:spPr>
      </p:pic>
      <p:pic>
        <p:nvPicPr>
          <p:cNvPr id="1043" name="Picture 19" descr="C:\Users\Petra\AppData\Local\Microsoft\Windows\Temporary Internet Files\Content.IE5\4ZF118OY\MP9004486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3356992"/>
            <a:ext cx="1296144" cy="1728192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539552" y="5229200"/>
            <a:ext cx="78488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 descr="C:\Users\Petra\AppData\Local\Microsoft\Windows\Temporary Internet Files\Content.IE5\4ZF118OY\MP90017795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3645024"/>
            <a:ext cx="1900808" cy="12672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FF3300"/>
                </a:solidFill>
              </a:rPr>
              <a:t>Task 2</a:t>
            </a:r>
            <a:r>
              <a:rPr lang="cs-CZ" dirty="0" smtClean="0">
                <a:solidFill>
                  <a:srgbClr val="FF3300"/>
                </a:solidFill>
              </a:rPr>
              <a:t>:</a:t>
            </a:r>
            <a:endParaRPr lang="en-GB" dirty="0" smtClean="0">
              <a:solidFill>
                <a:srgbClr val="FF3300"/>
              </a:solidFill>
            </a:endParaRPr>
          </a:p>
          <a:p>
            <a:pPr>
              <a:buNone/>
            </a:pPr>
            <a:r>
              <a:rPr lang="en-GB" b="1" dirty="0" smtClean="0"/>
              <a:t>Match the words on the left with their explanations on the right.</a:t>
            </a:r>
          </a:p>
          <a:p>
            <a:pPr>
              <a:buNone/>
            </a:pPr>
            <a:r>
              <a:rPr lang="en-GB" b="1" dirty="0" smtClean="0"/>
              <a:t>If possible, add more examples of food in which the things are contained.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95736" y="273050"/>
            <a:ext cx="6491064" cy="5853113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en-GB" dirty="0" err="1" smtClean="0">
                <a:solidFill>
                  <a:srgbClr val="FF0000"/>
                </a:solidFill>
              </a:rPr>
              <a:t>ake</a:t>
            </a:r>
            <a:r>
              <a:rPr lang="en-GB" dirty="0" smtClean="0">
                <a:solidFill>
                  <a:srgbClr val="FF0000"/>
                </a:solidFill>
              </a:rPr>
              <a:t> your bones and teeth stronger, there are different types of them.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C000"/>
                </a:solidFill>
              </a:rPr>
              <a:t>h</a:t>
            </a:r>
            <a:r>
              <a:rPr lang="en-GB" dirty="0" err="1" smtClean="0">
                <a:solidFill>
                  <a:srgbClr val="FFC000"/>
                </a:solidFill>
              </a:rPr>
              <a:t>elps</a:t>
            </a:r>
            <a:r>
              <a:rPr lang="en-GB" dirty="0" smtClean="0">
                <a:solidFill>
                  <a:srgbClr val="FFC000"/>
                </a:solidFill>
              </a:rPr>
              <a:t> you grow, it is in meat, fish and milk.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solidFill>
                  <a:srgbClr val="00B050"/>
                </a:solidFill>
              </a:rPr>
              <a:t>m</a:t>
            </a:r>
            <a:r>
              <a:rPr lang="cs-CZ" smtClean="0">
                <a:solidFill>
                  <a:srgbClr val="00B050"/>
                </a:solidFill>
              </a:rPr>
              <a:t>ake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strong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en-GB" dirty="0" smtClean="0">
                <a:solidFill>
                  <a:srgbClr val="00B050"/>
                </a:solidFill>
              </a:rPr>
              <a:t>give you energy, they are in meat, butter, cheese, oil, 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g</a:t>
            </a:r>
            <a:r>
              <a:rPr lang="en-GB" dirty="0" err="1" smtClean="0">
                <a:solidFill>
                  <a:srgbClr val="0070C0"/>
                </a:solidFill>
              </a:rPr>
              <a:t>ive</a:t>
            </a:r>
            <a:r>
              <a:rPr lang="en-GB" dirty="0" smtClean="0">
                <a:solidFill>
                  <a:srgbClr val="0070C0"/>
                </a:solidFill>
              </a:rPr>
              <a:t> you energy, they are in bread, potatoes, pasta, rice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3300"/>
                </a:solidFill>
              </a:rPr>
              <a:t>a</a:t>
            </a:r>
            <a:r>
              <a:rPr lang="en-GB" dirty="0" smtClean="0">
                <a:solidFill>
                  <a:srgbClr val="FF3300"/>
                </a:solidFill>
              </a:rPr>
              <a:t>re important for your eyes, skin, bones, hair… There</a:t>
            </a:r>
            <a:r>
              <a:rPr lang="cs-CZ" dirty="0" smtClean="0">
                <a:solidFill>
                  <a:srgbClr val="FF3300"/>
                </a:solidFill>
              </a:rPr>
              <a:t> are</a:t>
            </a:r>
            <a:r>
              <a:rPr lang="en-GB" dirty="0" smtClean="0">
                <a:solidFill>
                  <a:srgbClr val="FF3300"/>
                </a:solidFill>
              </a:rPr>
              <a:t> 13 types of them.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c</a:t>
            </a:r>
            <a:r>
              <a:rPr lang="en-GB" dirty="0" smtClean="0">
                <a:solidFill>
                  <a:srgbClr val="7030A0"/>
                </a:solidFill>
              </a:rPr>
              <a:t>leans the inside of your body. It is in nuts, beans, cereals, vegetables…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 important for your blood. It also cleans your body from the inside. 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514350" indent="-514350">
              <a:buAutoNum type="arabicPeriod"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1" y="260648"/>
            <a:ext cx="1594519" cy="5865515"/>
          </a:xfrm>
        </p:spPr>
        <p:txBody>
          <a:bodyPr>
            <a:normAutofit/>
          </a:bodyPr>
          <a:lstStyle/>
          <a:p>
            <a:pPr>
              <a:lnSpc>
                <a:spcPct val="300000"/>
              </a:lnSpc>
            </a:pPr>
            <a:r>
              <a:rPr lang="en-GB" sz="1600" b="1" dirty="0" smtClean="0"/>
              <a:t>A carbohydrates</a:t>
            </a:r>
          </a:p>
          <a:p>
            <a:pPr>
              <a:lnSpc>
                <a:spcPct val="300000"/>
              </a:lnSpc>
            </a:pPr>
            <a:r>
              <a:rPr lang="en-GB" sz="1600" b="1" dirty="0" smtClean="0"/>
              <a:t>B fats</a:t>
            </a:r>
          </a:p>
          <a:p>
            <a:pPr>
              <a:lnSpc>
                <a:spcPct val="300000"/>
              </a:lnSpc>
            </a:pPr>
            <a:r>
              <a:rPr lang="en-GB" sz="1600" b="1" dirty="0" smtClean="0"/>
              <a:t>C vitamins</a:t>
            </a:r>
          </a:p>
          <a:p>
            <a:pPr>
              <a:lnSpc>
                <a:spcPct val="300000"/>
              </a:lnSpc>
            </a:pPr>
            <a:r>
              <a:rPr lang="en-GB" sz="1600" b="1" dirty="0" smtClean="0"/>
              <a:t>D protein</a:t>
            </a:r>
          </a:p>
          <a:p>
            <a:pPr>
              <a:lnSpc>
                <a:spcPct val="300000"/>
              </a:lnSpc>
            </a:pPr>
            <a:r>
              <a:rPr lang="en-GB" sz="1600" b="1" dirty="0" smtClean="0"/>
              <a:t>E water</a:t>
            </a:r>
          </a:p>
          <a:p>
            <a:pPr>
              <a:lnSpc>
                <a:spcPct val="300000"/>
              </a:lnSpc>
            </a:pPr>
            <a:r>
              <a:rPr lang="en-GB" sz="1600" b="1" dirty="0" smtClean="0"/>
              <a:t>F minerals</a:t>
            </a:r>
          </a:p>
          <a:p>
            <a:pPr>
              <a:lnSpc>
                <a:spcPct val="300000"/>
              </a:lnSpc>
            </a:pPr>
            <a:r>
              <a:rPr lang="en-GB" sz="1600" b="1" dirty="0" smtClean="0"/>
              <a:t>G fibre</a:t>
            </a:r>
            <a:endParaRPr lang="en-GB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95736" y="273050"/>
            <a:ext cx="6491064" cy="5853113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en-GB" dirty="0" err="1" smtClean="0">
                <a:solidFill>
                  <a:srgbClr val="FF0000"/>
                </a:solidFill>
              </a:rPr>
              <a:t>ake</a:t>
            </a:r>
            <a:r>
              <a:rPr lang="en-GB" dirty="0" smtClean="0">
                <a:solidFill>
                  <a:srgbClr val="FF0000"/>
                </a:solidFill>
              </a:rPr>
              <a:t> your bones and teeth stronger, there are different types of them.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C000"/>
                </a:solidFill>
              </a:rPr>
              <a:t>h</a:t>
            </a:r>
            <a:r>
              <a:rPr lang="en-GB" dirty="0" err="1" smtClean="0">
                <a:solidFill>
                  <a:srgbClr val="FFC000"/>
                </a:solidFill>
              </a:rPr>
              <a:t>elps</a:t>
            </a:r>
            <a:r>
              <a:rPr lang="en-GB" dirty="0" smtClean="0">
                <a:solidFill>
                  <a:srgbClr val="FFC000"/>
                </a:solidFill>
              </a:rPr>
              <a:t> you grow and gives you energy, it is in meat, fish and milk.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</a:t>
            </a:r>
            <a:r>
              <a:rPr lang="en-GB" dirty="0" err="1" smtClean="0">
                <a:solidFill>
                  <a:srgbClr val="00B050"/>
                </a:solidFill>
              </a:rPr>
              <a:t>ake</a:t>
            </a:r>
            <a:r>
              <a:rPr lang="en-GB" dirty="0" smtClean="0">
                <a:solidFill>
                  <a:srgbClr val="00B050"/>
                </a:solidFill>
              </a:rPr>
              <a:t> you strong and give you energy, they are in meat, butter, cheese, oil, 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g</a:t>
            </a:r>
            <a:r>
              <a:rPr lang="en-GB" dirty="0" err="1" smtClean="0">
                <a:solidFill>
                  <a:srgbClr val="0070C0"/>
                </a:solidFill>
              </a:rPr>
              <a:t>ive</a:t>
            </a:r>
            <a:r>
              <a:rPr lang="en-GB" dirty="0" smtClean="0">
                <a:solidFill>
                  <a:srgbClr val="0070C0"/>
                </a:solidFill>
              </a:rPr>
              <a:t> you energy, they are in bread, potatoes, pasta, rice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3300"/>
                </a:solidFill>
              </a:rPr>
              <a:t>a</a:t>
            </a:r>
            <a:r>
              <a:rPr lang="en-GB" dirty="0" smtClean="0">
                <a:solidFill>
                  <a:srgbClr val="FF3300"/>
                </a:solidFill>
              </a:rPr>
              <a:t>re important for your eyes, skin, bones, hair… There </a:t>
            </a:r>
            <a:r>
              <a:rPr lang="cs-CZ" dirty="0" smtClean="0">
                <a:solidFill>
                  <a:srgbClr val="FF3300"/>
                </a:solidFill>
              </a:rPr>
              <a:t>are </a:t>
            </a:r>
            <a:r>
              <a:rPr lang="en-GB" dirty="0" smtClean="0">
                <a:solidFill>
                  <a:srgbClr val="FF3300"/>
                </a:solidFill>
              </a:rPr>
              <a:t>13 types of them.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c</a:t>
            </a:r>
            <a:r>
              <a:rPr lang="en-GB" dirty="0" smtClean="0">
                <a:solidFill>
                  <a:srgbClr val="7030A0"/>
                </a:solidFill>
              </a:rPr>
              <a:t>leans the inside of your body. It is in nuts, beans, cereals, vegetables…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 important for your blood. It also cleans your body from the inside. 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514350" indent="-514350">
              <a:buAutoNum type="arabicPeriod"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1" y="260648"/>
            <a:ext cx="1810543" cy="5865515"/>
          </a:xfrm>
        </p:spPr>
        <p:txBody>
          <a:bodyPr>
            <a:normAutofit/>
          </a:bodyPr>
          <a:lstStyle/>
          <a:p>
            <a:pPr>
              <a:lnSpc>
                <a:spcPct val="300000"/>
              </a:lnSpc>
            </a:pPr>
            <a:r>
              <a:rPr lang="en-GB" sz="1600" b="1" dirty="0" smtClean="0">
                <a:solidFill>
                  <a:srgbClr val="0070C0"/>
                </a:solidFill>
              </a:rPr>
              <a:t>A carbohydrates</a:t>
            </a:r>
            <a:r>
              <a:rPr lang="cs-CZ" sz="1600" b="1" dirty="0" smtClean="0">
                <a:solidFill>
                  <a:srgbClr val="0070C0"/>
                </a:solidFill>
              </a:rPr>
              <a:t> 4 </a:t>
            </a:r>
            <a:endParaRPr lang="en-GB" sz="1600" b="1" dirty="0" smtClean="0">
              <a:solidFill>
                <a:srgbClr val="0070C0"/>
              </a:solidFill>
            </a:endParaRPr>
          </a:p>
          <a:p>
            <a:pPr>
              <a:lnSpc>
                <a:spcPct val="300000"/>
              </a:lnSpc>
            </a:pPr>
            <a:r>
              <a:rPr lang="en-GB" sz="1600" b="1" dirty="0" smtClean="0">
                <a:solidFill>
                  <a:srgbClr val="00B050"/>
                </a:solidFill>
              </a:rPr>
              <a:t>B fats</a:t>
            </a:r>
            <a:r>
              <a:rPr lang="cs-CZ" sz="1600" b="1" dirty="0" smtClean="0">
                <a:solidFill>
                  <a:srgbClr val="00B050"/>
                </a:solidFill>
              </a:rPr>
              <a:t> 3</a:t>
            </a:r>
            <a:endParaRPr lang="en-GB" sz="1600" b="1" dirty="0" smtClean="0">
              <a:solidFill>
                <a:srgbClr val="00B050"/>
              </a:solidFill>
            </a:endParaRPr>
          </a:p>
          <a:p>
            <a:pPr>
              <a:lnSpc>
                <a:spcPct val="300000"/>
              </a:lnSpc>
            </a:pPr>
            <a:r>
              <a:rPr lang="en-GB" sz="1600" b="1" dirty="0" smtClean="0">
                <a:solidFill>
                  <a:srgbClr val="FF3300"/>
                </a:solidFill>
              </a:rPr>
              <a:t>C vitamins</a:t>
            </a:r>
            <a:r>
              <a:rPr lang="cs-CZ" sz="1600" b="1" dirty="0" smtClean="0">
                <a:solidFill>
                  <a:srgbClr val="FF3300"/>
                </a:solidFill>
              </a:rPr>
              <a:t> 5</a:t>
            </a:r>
            <a:endParaRPr lang="en-GB" sz="1600" b="1" dirty="0" smtClean="0">
              <a:solidFill>
                <a:srgbClr val="FF3300"/>
              </a:solidFill>
            </a:endParaRPr>
          </a:p>
          <a:p>
            <a:pPr>
              <a:lnSpc>
                <a:spcPct val="300000"/>
              </a:lnSpc>
            </a:pPr>
            <a:r>
              <a:rPr lang="en-GB" sz="1600" b="1" dirty="0" smtClean="0">
                <a:solidFill>
                  <a:srgbClr val="FFC000"/>
                </a:solidFill>
              </a:rPr>
              <a:t>D protein</a:t>
            </a:r>
            <a:r>
              <a:rPr lang="cs-CZ" sz="1600" b="1" dirty="0" smtClean="0">
                <a:solidFill>
                  <a:srgbClr val="FFC000"/>
                </a:solidFill>
              </a:rPr>
              <a:t> 2</a:t>
            </a:r>
            <a:endParaRPr lang="en-GB" sz="1600" b="1" dirty="0" smtClean="0">
              <a:solidFill>
                <a:srgbClr val="FFC000"/>
              </a:solidFill>
            </a:endParaRPr>
          </a:p>
          <a:p>
            <a:pPr>
              <a:lnSpc>
                <a:spcPct val="300000"/>
              </a:lnSpc>
            </a:pPr>
            <a:r>
              <a:rPr lang="en-GB" sz="1600" b="1" dirty="0" smtClean="0">
                <a:solidFill>
                  <a:schemeClr val="accent2">
                    <a:lumMod val="50000"/>
                  </a:schemeClr>
                </a:solidFill>
              </a:rPr>
              <a:t>E water</a:t>
            </a:r>
            <a:r>
              <a:rPr lang="cs-CZ" sz="1600" b="1" dirty="0" smtClean="0">
                <a:solidFill>
                  <a:schemeClr val="accent2">
                    <a:lumMod val="50000"/>
                  </a:schemeClr>
                </a:solidFill>
              </a:rPr>
              <a:t> 7</a:t>
            </a:r>
            <a:endParaRPr lang="en-GB" sz="1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lnSpc>
                <a:spcPct val="300000"/>
              </a:lnSpc>
            </a:pPr>
            <a:r>
              <a:rPr lang="en-GB" sz="1600" b="1" dirty="0" smtClean="0">
                <a:solidFill>
                  <a:srgbClr val="FF0000"/>
                </a:solidFill>
              </a:rPr>
              <a:t>F minerals</a:t>
            </a:r>
            <a:r>
              <a:rPr lang="cs-CZ" sz="1600" b="1" dirty="0" smtClean="0">
                <a:solidFill>
                  <a:srgbClr val="FF0000"/>
                </a:solidFill>
              </a:rPr>
              <a:t>1</a:t>
            </a:r>
            <a:endParaRPr lang="en-GB" sz="1600" b="1" dirty="0" smtClean="0">
              <a:solidFill>
                <a:srgbClr val="FF0000"/>
              </a:solidFill>
            </a:endParaRPr>
          </a:p>
          <a:p>
            <a:pPr>
              <a:lnSpc>
                <a:spcPct val="300000"/>
              </a:lnSpc>
            </a:pPr>
            <a:r>
              <a:rPr lang="en-GB" sz="1600" b="1" dirty="0" smtClean="0">
                <a:solidFill>
                  <a:srgbClr val="7030A0"/>
                </a:solidFill>
              </a:rPr>
              <a:t>G fibre</a:t>
            </a:r>
            <a:r>
              <a:rPr lang="cs-CZ" sz="1600" b="1" dirty="0" smtClean="0">
                <a:solidFill>
                  <a:srgbClr val="7030A0"/>
                </a:solidFill>
              </a:rPr>
              <a:t> 6</a:t>
            </a:r>
            <a:endParaRPr lang="en-GB" sz="1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9900"/>
                </a:solidFill>
              </a:rPr>
              <a:t>CZECH CUISINE</a:t>
            </a:r>
          </a:p>
          <a:p>
            <a:pPr>
              <a:buNone/>
            </a:pPr>
            <a:r>
              <a:rPr lang="en-GB" b="1" dirty="0" smtClean="0">
                <a:solidFill>
                  <a:srgbClr val="FF3300"/>
                </a:solidFill>
              </a:rPr>
              <a:t>Task 3</a:t>
            </a:r>
            <a:r>
              <a:rPr lang="cs-CZ" b="1" dirty="0" smtClean="0">
                <a:solidFill>
                  <a:srgbClr val="FF3300"/>
                </a:solidFill>
              </a:rPr>
              <a:t>:</a:t>
            </a:r>
            <a:endParaRPr lang="en-GB" b="1" dirty="0" smtClean="0">
              <a:solidFill>
                <a:srgbClr val="FF3300"/>
              </a:solidFill>
            </a:endParaRPr>
          </a:p>
          <a:p>
            <a:pPr>
              <a:buNone/>
            </a:pPr>
            <a:r>
              <a:rPr lang="en-GB" b="1" dirty="0" smtClean="0"/>
              <a:t>Think of Czech cuisine, name some typical Czech meals, side dishes, desserts, favourite drink, beverages. Discuss how healthy they all are and if they contain all necessary nutrients.</a:t>
            </a:r>
          </a:p>
          <a:p>
            <a:pPr>
              <a:buNone/>
            </a:pPr>
            <a:r>
              <a:rPr lang="en-GB" b="1" dirty="0" smtClean="0">
                <a:solidFill>
                  <a:srgbClr val="FF3300"/>
                </a:solidFill>
              </a:rPr>
              <a:t>Task 4 – Homework:</a:t>
            </a:r>
          </a:p>
          <a:p>
            <a:pPr>
              <a:buNone/>
            </a:pPr>
            <a:r>
              <a:rPr lang="en-GB" b="1" dirty="0" smtClean="0"/>
              <a:t>What is your most favourite meal? Can you prepare it? What ingredients do you need? How do you make it?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9900"/>
                </a:solidFill>
              </a:rPr>
              <a:t>SPECIAL OCCASIONS</a:t>
            </a:r>
          </a:p>
          <a:p>
            <a:pPr>
              <a:buNone/>
            </a:pPr>
            <a:r>
              <a:rPr lang="cs-CZ" sz="2800" b="1" dirty="0" err="1" smtClean="0">
                <a:solidFill>
                  <a:srgbClr val="FF3300"/>
                </a:solidFill>
              </a:rPr>
              <a:t>Task</a:t>
            </a:r>
            <a:r>
              <a:rPr lang="cs-CZ" sz="2800" b="1" dirty="0" smtClean="0">
                <a:solidFill>
                  <a:srgbClr val="FF3300"/>
                </a:solidFill>
              </a:rPr>
              <a:t> 5:</a:t>
            </a:r>
          </a:p>
          <a:p>
            <a:pPr>
              <a:buNone/>
            </a:pPr>
            <a:r>
              <a:rPr lang="cs-CZ" sz="2800" b="1" dirty="0" smtClean="0"/>
              <a:t>Look </a:t>
            </a:r>
            <a:r>
              <a:rPr lang="cs-CZ" sz="2800" b="1" dirty="0" err="1" smtClean="0"/>
              <a:t>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pictures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some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special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occasions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Czech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Republic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English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speaking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countries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say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meals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sweets</a:t>
            </a:r>
            <a:r>
              <a:rPr lang="cs-CZ" sz="2800" b="1" dirty="0" smtClean="0"/>
              <a:t> are </a:t>
            </a:r>
            <a:r>
              <a:rPr lang="cs-CZ" sz="2800" b="1" dirty="0" err="1" smtClean="0"/>
              <a:t>typical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occasions</a:t>
            </a:r>
            <a:r>
              <a:rPr lang="cs-CZ" sz="2800" b="1" dirty="0" smtClean="0"/>
              <a:t>:</a:t>
            </a:r>
          </a:p>
          <a:p>
            <a:pPr>
              <a:buNone/>
            </a:pPr>
            <a:endParaRPr lang="cs-CZ" b="1" dirty="0"/>
          </a:p>
        </p:txBody>
      </p:sp>
      <p:pic>
        <p:nvPicPr>
          <p:cNvPr id="1036" name="Picture 12" descr="C:\Users\Petra\AppData\Local\Microsoft\Windows\Temporary Internet Files\Content.IE5\VDMH1ZWT\MP9004402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284984"/>
            <a:ext cx="1805947" cy="2708920"/>
          </a:xfrm>
          <a:prstGeom prst="rect">
            <a:avLst/>
          </a:prstGeom>
          <a:noFill/>
        </p:spPr>
      </p:pic>
      <p:pic>
        <p:nvPicPr>
          <p:cNvPr id="1038" name="Picture 14" descr="C:\Users\Petra\AppData\Local\Microsoft\Windows\Temporary Internet Files\Content.IE5\4ZF118OY\MP9004491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869160"/>
            <a:ext cx="1700808" cy="1700808"/>
          </a:xfrm>
          <a:prstGeom prst="rect">
            <a:avLst/>
          </a:prstGeom>
          <a:noFill/>
        </p:spPr>
      </p:pic>
      <p:pic>
        <p:nvPicPr>
          <p:cNvPr id="1039" name="Picture 15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3068960"/>
            <a:ext cx="1306456" cy="1072218"/>
          </a:xfrm>
          <a:prstGeom prst="rect">
            <a:avLst/>
          </a:prstGeom>
          <a:noFill/>
        </p:spPr>
      </p:pic>
      <p:pic>
        <p:nvPicPr>
          <p:cNvPr id="1041" name="Picture 17" descr="C:\Users\Petra\AppData\Local\Microsoft\Windows\Temporary Internet Files\Content.IE5\4ZF118OY\MC9002818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653136"/>
            <a:ext cx="1800454" cy="1816913"/>
          </a:xfrm>
          <a:prstGeom prst="rect">
            <a:avLst/>
          </a:prstGeom>
          <a:noFill/>
        </p:spPr>
      </p:pic>
      <p:pic>
        <p:nvPicPr>
          <p:cNvPr id="1043" name="Picture 19" descr="C:\Users\Petra\AppData\Local\Microsoft\Windows\Temporary Internet Files\Content.IE5\VDMH1ZWT\MP90042284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2996952"/>
            <a:ext cx="1763461" cy="22048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9900"/>
                </a:solidFill>
              </a:rPr>
              <a:t>VOCABULARY PRACTICE</a:t>
            </a:r>
          </a:p>
          <a:p>
            <a:pPr>
              <a:buNone/>
            </a:pPr>
            <a:r>
              <a:rPr lang="en-GB" b="1" dirty="0" smtClean="0">
                <a:solidFill>
                  <a:srgbClr val="FF3300"/>
                </a:solidFill>
              </a:rPr>
              <a:t>Task 6</a:t>
            </a:r>
            <a:r>
              <a:rPr lang="cs-CZ" b="1" dirty="0" smtClean="0">
                <a:solidFill>
                  <a:srgbClr val="FF3300"/>
                </a:solidFill>
              </a:rPr>
              <a:t>:</a:t>
            </a:r>
            <a:endParaRPr lang="en-GB" b="1" dirty="0" smtClean="0">
              <a:solidFill>
                <a:srgbClr val="FF3300"/>
              </a:solidFill>
            </a:endParaRPr>
          </a:p>
          <a:p>
            <a:pPr>
              <a:buNone/>
            </a:pPr>
            <a:r>
              <a:rPr lang="en-GB" b="1" dirty="0" smtClean="0"/>
              <a:t>The following jumbled words represent some typical British, American, Australian, Canadian meals, drinks, sweets. Can you guess what they are?</a:t>
            </a:r>
          </a:p>
          <a:p>
            <a:pPr>
              <a:buNone/>
            </a:pPr>
            <a:r>
              <a:rPr lang="en-GB" b="1" dirty="0" err="1" smtClean="0">
                <a:solidFill>
                  <a:srgbClr val="C00000"/>
                </a:solidFill>
              </a:rPr>
              <a:t>reaibb</a:t>
            </a:r>
            <a:r>
              <a:rPr lang="en-GB" b="1" dirty="0" smtClean="0"/>
              <a:t>	</a:t>
            </a:r>
            <a:r>
              <a:rPr lang="en-GB" b="1" dirty="0" err="1" smtClean="0">
                <a:solidFill>
                  <a:srgbClr val="00B050"/>
                </a:solidFill>
              </a:rPr>
              <a:t>dishfnapisch</a:t>
            </a:r>
            <a:r>
              <a:rPr lang="en-GB" b="1" dirty="0" smtClean="0"/>
              <a:t>	</a:t>
            </a:r>
            <a:r>
              <a:rPr lang="en-GB" b="1" dirty="0" err="1" smtClean="0">
                <a:solidFill>
                  <a:srgbClr val="0070C0"/>
                </a:solidFill>
              </a:rPr>
              <a:t>ghoodt</a:t>
            </a:r>
            <a:endParaRPr lang="en-GB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GB" b="1" dirty="0" err="1" smtClean="0">
                <a:solidFill>
                  <a:srgbClr val="FFC000"/>
                </a:solidFill>
              </a:rPr>
              <a:t>ruaegmrhb</a:t>
            </a:r>
            <a:r>
              <a:rPr lang="en-GB" b="1" dirty="0" smtClean="0"/>
              <a:t>		</a:t>
            </a:r>
            <a:r>
              <a:rPr lang="en-GB" b="1" dirty="0" err="1" smtClean="0">
                <a:solidFill>
                  <a:srgbClr val="7030A0"/>
                </a:solidFill>
              </a:rPr>
              <a:t>mangesgdah</a:t>
            </a:r>
            <a:r>
              <a:rPr lang="en-GB" b="1" dirty="0" smtClean="0"/>
              <a:t>	</a:t>
            </a:r>
            <a:r>
              <a:rPr lang="en-GB" b="1" dirty="0" err="1" smtClean="0">
                <a:solidFill>
                  <a:srgbClr val="FF3300"/>
                </a:solidFill>
              </a:rPr>
              <a:t>tuhngoud</a:t>
            </a:r>
            <a:endParaRPr lang="en-GB" b="1" dirty="0" smtClean="0">
              <a:solidFill>
                <a:srgbClr val="FF3300"/>
              </a:solidFill>
            </a:endParaRPr>
          </a:p>
          <a:p>
            <a:pPr>
              <a:buNone/>
            </a:pPr>
            <a:r>
              <a:rPr lang="en-GB" b="1" dirty="0" err="1" smtClean="0">
                <a:solidFill>
                  <a:schemeClr val="accent2">
                    <a:lumMod val="75000"/>
                  </a:schemeClr>
                </a:solidFill>
              </a:rPr>
              <a:t>lipppaee</a:t>
            </a:r>
            <a:r>
              <a:rPr lang="en-GB" b="1" dirty="0" smtClean="0"/>
              <a:t>	</a:t>
            </a:r>
            <a:r>
              <a:rPr lang="en-GB" b="1" dirty="0" err="1" smtClean="0">
                <a:solidFill>
                  <a:srgbClr val="00B0F0"/>
                </a:solidFill>
              </a:rPr>
              <a:t>aplemursyp</a:t>
            </a:r>
            <a:r>
              <a:rPr lang="en-GB" b="1" dirty="0" smtClean="0"/>
              <a:t>	</a:t>
            </a:r>
            <a:r>
              <a:rPr lang="en-GB" b="1" dirty="0" err="1" smtClean="0">
                <a:solidFill>
                  <a:srgbClr val="009900"/>
                </a:solidFill>
              </a:rPr>
              <a:t>seiokoc</a:t>
            </a:r>
            <a:endParaRPr lang="en-GB" b="1" dirty="0" smtClean="0">
              <a:solidFill>
                <a:srgbClr val="009900"/>
              </a:solidFill>
            </a:endParaRPr>
          </a:p>
          <a:p>
            <a:pPr>
              <a:buNone/>
            </a:pPr>
            <a:endParaRPr lang="en-GB" b="1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en-AU" b="1" dirty="0" smtClean="0">
                <a:solidFill>
                  <a:srgbClr val="C00000"/>
                </a:solidFill>
              </a:rPr>
              <a:t>barbie</a:t>
            </a:r>
            <a:r>
              <a:rPr lang="en-GB" b="1" dirty="0" smtClean="0"/>
              <a:t>, </a:t>
            </a:r>
            <a:r>
              <a:rPr lang="en-GB" b="1" dirty="0" smtClean="0">
                <a:solidFill>
                  <a:srgbClr val="00B050"/>
                </a:solidFill>
              </a:rPr>
              <a:t>fish and chips</a:t>
            </a:r>
            <a:r>
              <a:rPr lang="en-GB" b="1" dirty="0" smtClean="0"/>
              <a:t>, </a:t>
            </a:r>
            <a:r>
              <a:rPr lang="en-GB" b="1" dirty="0" smtClean="0">
                <a:solidFill>
                  <a:srgbClr val="0070C0"/>
                </a:solidFill>
              </a:rPr>
              <a:t>hotdog</a:t>
            </a:r>
          </a:p>
          <a:p>
            <a:pPr>
              <a:buNone/>
            </a:pPr>
            <a:r>
              <a:rPr lang="en-GB" b="1" dirty="0" smtClean="0">
                <a:solidFill>
                  <a:srgbClr val="FFC000"/>
                </a:solidFill>
              </a:rPr>
              <a:t>hamburger</a:t>
            </a:r>
            <a:r>
              <a:rPr lang="en-GB" b="1" dirty="0" smtClean="0"/>
              <a:t>, </a:t>
            </a:r>
            <a:r>
              <a:rPr lang="en-GB" b="1" dirty="0" smtClean="0">
                <a:solidFill>
                  <a:srgbClr val="7030A0"/>
                </a:solidFill>
              </a:rPr>
              <a:t>ham and eggs</a:t>
            </a:r>
            <a:r>
              <a:rPr lang="en-GB" b="1" dirty="0" smtClean="0"/>
              <a:t>, </a:t>
            </a:r>
            <a:r>
              <a:rPr lang="en-GB" b="1" dirty="0" smtClean="0">
                <a:solidFill>
                  <a:srgbClr val="FF3300"/>
                </a:solidFill>
              </a:rPr>
              <a:t>doughnut</a:t>
            </a:r>
          </a:p>
          <a:p>
            <a:pPr>
              <a:buNone/>
            </a:pP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Apple pie</a:t>
            </a:r>
            <a:r>
              <a:rPr lang="en-GB" b="1" dirty="0" smtClean="0"/>
              <a:t>, </a:t>
            </a:r>
            <a:r>
              <a:rPr lang="en-GB" b="1" dirty="0" smtClean="0">
                <a:solidFill>
                  <a:srgbClr val="00B0F0"/>
                </a:solidFill>
              </a:rPr>
              <a:t>maple syrup</a:t>
            </a:r>
            <a:r>
              <a:rPr lang="en-GB" b="1" dirty="0" smtClean="0"/>
              <a:t>, </a:t>
            </a:r>
            <a:r>
              <a:rPr lang="en-GB" b="1" dirty="0" smtClean="0">
                <a:solidFill>
                  <a:srgbClr val="009900"/>
                </a:solidFill>
              </a:rPr>
              <a:t>cookies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4581128"/>
            <a:ext cx="7920880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i="1" dirty="0" smtClean="0"/>
              <a:t>Ilustrace </a:t>
            </a:r>
            <a:r>
              <a:rPr lang="cs-CZ" i="1" dirty="0" smtClean="0">
                <a:hlinkClick r:id="rId2"/>
              </a:rPr>
              <a:t>www.office.</a:t>
            </a:r>
            <a:r>
              <a:rPr lang="cs-CZ" i="1" dirty="0" err="1" smtClean="0">
                <a:hlinkClick r:id="rId2"/>
              </a:rPr>
              <a:t>microsoft.com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657</TotalTime>
  <Words>687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FOOD AND DRINK part 2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82</cp:revision>
  <dcterms:created xsi:type="dcterms:W3CDTF">2013-03-18T17:51:39Z</dcterms:created>
  <dcterms:modified xsi:type="dcterms:W3CDTF">2013-11-25T21:02:05Z</dcterms:modified>
</cp:coreProperties>
</file>