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1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DEE789-1914-41BA-8687-0B7537FCEBF0}" type="datetimeFigureOut">
              <a:rPr lang="en-US" smtClean="0"/>
              <a:pPr/>
              <a:t>11/25/2013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6E705D-B8C6-4514-ABD3-0BCAA52D14C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6E705D-B8C6-4514-ABD3-0BCAA52D14CF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D4A3C-AAC1-4D14-B285-546B67DD7D1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094D4-A3EF-4E0D-A3F3-188DF371B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D4A3C-AAC1-4D14-B285-546B67DD7D1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094D4-A3EF-4E0D-A3F3-188DF371B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D4A3C-AAC1-4D14-B285-546B67DD7D1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094D4-A3EF-4E0D-A3F3-188DF371B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D4A3C-AAC1-4D14-B285-546B67DD7D1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094D4-A3EF-4E0D-A3F3-188DF371B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D4A3C-AAC1-4D14-B285-546B67DD7D1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094D4-A3EF-4E0D-A3F3-188DF371B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D4A3C-AAC1-4D14-B285-546B67DD7D1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094D4-A3EF-4E0D-A3F3-188DF371B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D4A3C-AAC1-4D14-B285-546B67DD7D1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094D4-A3EF-4E0D-A3F3-188DF371B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D4A3C-AAC1-4D14-B285-546B67DD7D1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094D4-A3EF-4E0D-A3F3-188DF371B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D4A3C-AAC1-4D14-B285-546B67DD7D1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094D4-A3EF-4E0D-A3F3-188DF371B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D4A3C-AAC1-4D14-B285-546B67DD7D1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094D4-A3EF-4E0D-A3F3-188DF371B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D4A3C-AAC1-4D14-B285-546B67DD7D1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094D4-A3EF-4E0D-A3F3-188DF371B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6D4A3C-AAC1-4D14-B285-546B67DD7D1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D094D4-A3EF-4E0D-A3F3-188DF371B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5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Trpný rod 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Trpný rod sloves6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Jaroslava Vejvodová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listopad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OPVK_1.5_DUM_III/2_NJ1_VE007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VY_32_INOVACE_NJ1_VE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Tvorba trpného rodu, rozdíl mezi průběhovým a stavovým trpným rodem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Trpný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Průběhový trpný rod </a:t>
            </a:r>
            <a:r>
              <a:rPr lang="cs-CZ" dirty="0" smtClean="0"/>
              <a:t>(</a:t>
            </a:r>
            <a:r>
              <a:rPr lang="cs-CZ" dirty="0" err="1" smtClean="0"/>
              <a:t>Vorgangspassiv</a:t>
            </a:r>
            <a:r>
              <a:rPr lang="cs-CZ" dirty="0" smtClean="0"/>
              <a:t>)se tvoří</a:t>
            </a:r>
            <a:r>
              <a:rPr lang="de-DE" dirty="0" smtClean="0"/>
              <a:t>: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b="1" dirty="0" err="1" smtClean="0"/>
              <a:t>werden</a:t>
            </a:r>
            <a:r>
              <a:rPr lang="cs-CZ" b="1" dirty="0" smtClean="0"/>
              <a:t> + příčestí minulé </a:t>
            </a:r>
            <a:r>
              <a:rPr lang="cs-CZ" dirty="0" smtClean="0"/>
              <a:t>významového   </a:t>
            </a:r>
          </a:p>
          <a:p>
            <a:pPr>
              <a:buNone/>
            </a:pPr>
            <a:r>
              <a:rPr lang="cs-CZ" dirty="0" smtClean="0"/>
              <a:t>                  slovesa </a:t>
            </a:r>
          </a:p>
          <a:p>
            <a:r>
              <a:rPr lang="cs-CZ" dirty="0" smtClean="0"/>
              <a:t>Označuje průběh děje, činnost     </a:t>
            </a:r>
          </a:p>
          <a:p>
            <a:r>
              <a:rPr lang="cs-CZ" dirty="0" err="1" smtClean="0"/>
              <a:t>Wien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wird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vielen</a:t>
            </a:r>
            <a:r>
              <a:rPr lang="cs-CZ" dirty="0" smtClean="0"/>
              <a:t> </a:t>
            </a:r>
            <a:r>
              <a:rPr lang="cs-CZ" dirty="0" err="1" smtClean="0"/>
              <a:t>Touristen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besucht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Auto </a:t>
            </a:r>
            <a:r>
              <a:rPr lang="cs-CZ" dirty="0" err="1" smtClean="0">
                <a:solidFill>
                  <a:srgbClr val="C00000"/>
                </a:solidFill>
              </a:rPr>
              <a:t>wird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repariert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 smtClean="0"/>
              <a:t>Trpn</a:t>
            </a:r>
            <a:r>
              <a:rPr lang="cs-CZ" dirty="0" smtClean="0"/>
              <a:t>ý</a:t>
            </a:r>
            <a:r>
              <a:rPr lang="de-DE" dirty="0" smtClean="0"/>
              <a:t> </a:t>
            </a:r>
            <a:r>
              <a:rPr lang="de-DE" dirty="0" err="1" smtClean="0"/>
              <a:t>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němčině se užívá trpný rod častěji než v češtině.</a:t>
            </a:r>
          </a:p>
          <a:p>
            <a:r>
              <a:rPr lang="cs-CZ" dirty="0" smtClean="0"/>
              <a:t>Původce děje se v trpném rodě vyjadřuje obvykle  </a:t>
            </a:r>
            <a:r>
              <a:rPr lang="cs-CZ" b="1" dirty="0" smtClean="0"/>
              <a:t>předložkou </a:t>
            </a:r>
            <a:r>
              <a:rPr lang="cs-CZ" b="1" dirty="0" err="1" smtClean="0"/>
              <a:t>von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dirty="0" err="1" smtClean="0">
                <a:solidFill>
                  <a:srgbClr val="C00000"/>
                </a:solidFill>
              </a:rPr>
              <a:t>Viele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Touristen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Schloss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Schloss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von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vielen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Touristen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/>
              <a:t>besucht</a:t>
            </a:r>
            <a:r>
              <a:rPr lang="cs-CZ" dirty="0" smtClean="0"/>
              <a:t>.</a:t>
            </a:r>
          </a:p>
          <a:p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Trpný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err="1" smtClean="0"/>
              <a:t>Bilden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S</a:t>
            </a:r>
            <a:r>
              <a:rPr lang="de-DE" i="1" dirty="0" smtClean="0"/>
              <a:t>ätze im Vorgangspassiv:</a:t>
            </a:r>
          </a:p>
          <a:p>
            <a:r>
              <a:rPr lang="de-DE" dirty="0" smtClean="0"/>
              <a:t>das Zimmer bestellen</a:t>
            </a:r>
          </a:p>
          <a:p>
            <a:r>
              <a:rPr lang="de-DE" dirty="0" smtClean="0"/>
              <a:t>die Gäste schnell bedienen</a:t>
            </a:r>
          </a:p>
          <a:p>
            <a:r>
              <a:rPr lang="de-DE" dirty="0" smtClean="0"/>
              <a:t>das Auto reparieren</a:t>
            </a:r>
          </a:p>
          <a:p>
            <a:r>
              <a:rPr lang="de-DE" dirty="0" smtClean="0"/>
              <a:t>die Rechnung noch heute bezahlen</a:t>
            </a:r>
          </a:p>
          <a:p>
            <a:r>
              <a:rPr lang="de-DE" dirty="0" smtClean="0"/>
              <a:t>die Wäsche waschen</a:t>
            </a:r>
          </a:p>
          <a:p>
            <a:r>
              <a:rPr lang="de-DE" dirty="0" smtClean="0"/>
              <a:t>das Geschäft um 18 Uhr schließen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 smtClean="0"/>
              <a:t>Trpn</a:t>
            </a:r>
            <a:r>
              <a:rPr lang="cs-CZ" dirty="0" smtClean="0"/>
              <a:t>ý</a:t>
            </a:r>
            <a:r>
              <a:rPr lang="de-DE" dirty="0" smtClean="0"/>
              <a:t> </a:t>
            </a:r>
            <a:r>
              <a:rPr lang="de-DE" dirty="0" err="1" smtClean="0"/>
              <a:t>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i="1" dirty="0" smtClean="0"/>
              <a:t>Lösung:</a:t>
            </a:r>
          </a:p>
          <a:p>
            <a:r>
              <a:rPr lang="de-DE" dirty="0" smtClean="0"/>
              <a:t>Das Zimmer </a:t>
            </a:r>
            <a:r>
              <a:rPr lang="de-DE" dirty="0" smtClean="0">
                <a:solidFill>
                  <a:srgbClr val="C00000"/>
                </a:solidFill>
              </a:rPr>
              <a:t>wird bestellt</a:t>
            </a:r>
            <a:r>
              <a:rPr lang="de-DE" dirty="0" smtClean="0"/>
              <a:t>.</a:t>
            </a:r>
          </a:p>
          <a:p>
            <a:r>
              <a:rPr lang="de-DE" dirty="0" smtClean="0"/>
              <a:t>Die Gäste </a:t>
            </a:r>
            <a:r>
              <a:rPr lang="de-DE" dirty="0" smtClean="0">
                <a:solidFill>
                  <a:srgbClr val="C00000"/>
                </a:solidFill>
              </a:rPr>
              <a:t>werden </a:t>
            </a:r>
            <a:r>
              <a:rPr lang="de-DE" dirty="0" smtClean="0"/>
              <a:t>schnell</a:t>
            </a:r>
            <a:r>
              <a:rPr lang="de-DE" dirty="0" smtClean="0">
                <a:solidFill>
                  <a:srgbClr val="C00000"/>
                </a:solidFill>
              </a:rPr>
              <a:t> bedient.</a:t>
            </a:r>
          </a:p>
          <a:p>
            <a:r>
              <a:rPr lang="de-DE" dirty="0" smtClean="0"/>
              <a:t>Das Auto </a:t>
            </a:r>
            <a:r>
              <a:rPr lang="de-DE" dirty="0" smtClean="0">
                <a:solidFill>
                  <a:srgbClr val="C00000"/>
                </a:solidFill>
              </a:rPr>
              <a:t>wird repariert</a:t>
            </a:r>
            <a:r>
              <a:rPr lang="de-DE" dirty="0" smtClean="0"/>
              <a:t>.</a:t>
            </a:r>
          </a:p>
          <a:p>
            <a:r>
              <a:rPr lang="de-DE" dirty="0" smtClean="0"/>
              <a:t>Die Rechnung </a:t>
            </a:r>
            <a:r>
              <a:rPr lang="de-DE" dirty="0" smtClean="0">
                <a:solidFill>
                  <a:srgbClr val="C00000"/>
                </a:solidFill>
              </a:rPr>
              <a:t>wird </a:t>
            </a:r>
            <a:r>
              <a:rPr lang="de-DE" dirty="0" smtClean="0"/>
              <a:t>noch heute </a:t>
            </a:r>
            <a:r>
              <a:rPr lang="de-DE" dirty="0" smtClean="0">
                <a:solidFill>
                  <a:srgbClr val="C00000"/>
                </a:solidFill>
              </a:rPr>
              <a:t>bezahlt</a:t>
            </a:r>
            <a:r>
              <a:rPr lang="de-DE" dirty="0" smtClean="0"/>
              <a:t>.</a:t>
            </a:r>
          </a:p>
          <a:p>
            <a:r>
              <a:rPr lang="de-DE" dirty="0" smtClean="0"/>
              <a:t>Die Wäsche </a:t>
            </a:r>
            <a:r>
              <a:rPr lang="de-DE" dirty="0" smtClean="0">
                <a:solidFill>
                  <a:srgbClr val="C00000"/>
                </a:solidFill>
              </a:rPr>
              <a:t>wird gewaschen</a:t>
            </a:r>
            <a:r>
              <a:rPr lang="de-DE" dirty="0" smtClean="0"/>
              <a:t>.</a:t>
            </a:r>
          </a:p>
          <a:p>
            <a:r>
              <a:rPr lang="de-DE" dirty="0" smtClean="0"/>
              <a:t>Das Geschäft </a:t>
            </a:r>
            <a:r>
              <a:rPr lang="de-DE" dirty="0" smtClean="0">
                <a:solidFill>
                  <a:srgbClr val="C00000"/>
                </a:solidFill>
              </a:rPr>
              <a:t>wird</a:t>
            </a:r>
            <a:r>
              <a:rPr lang="de-DE" dirty="0" smtClean="0"/>
              <a:t> um 18 Uhr </a:t>
            </a:r>
            <a:r>
              <a:rPr lang="de-DE" dirty="0" smtClean="0">
                <a:solidFill>
                  <a:srgbClr val="C00000"/>
                </a:solidFill>
              </a:rPr>
              <a:t>geschlossen.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Trpný rod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/>
              <a:t>Stavový trpný rod </a:t>
            </a:r>
            <a:r>
              <a:rPr lang="cs-CZ" dirty="0" smtClean="0"/>
              <a:t>(</a:t>
            </a:r>
            <a:r>
              <a:rPr lang="cs-CZ" dirty="0" err="1" smtClean="0"/>
              <a:t>Zustandspassiv</a:t>
            </a:r>
            <a:r>
              <a:rPr lang="cs-CZ" dirty="0" smtClean="0"/>
              <a:t>)se tvoří</a:t>
            </a:r>
            <a:r>
              <a:rPr lang="de-DE" dirty="0" smtClean="0"/>
              <a:t>: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b="1" dirty="0" err="1" smtClean="0"/>
              <a:t>sein</a:t>
            </a:r>
            <a:r>
              <a:rPr lang="cs-CZ" b="1" dirty="0" smtClean="0"/>
              <a:t>+ příčestí minulé </a:t>
            </a:r>
            <a:r>
              <a:rPr lang="cs-CZ" dirty="0" smtClean="0"/>
              <a:t>významového   </a:t>
            </a:r>
          </a:p>
          <a:p>
            <a:pPr>
              <a:buNone/>
            </a:pPr>
            <a:r>
              <a:rPr lang="cs-CZ" dirty="0" smtClean="0"/>
              <a:t>           slovesa</a:t>
            </a:r>
          </a:p>
          <a:p>
            <a:r>
              <a:rPr lang="cs-CZ" dirty="0" smtClean="0"/>
              <a:t>Označuje výsledek děje, stav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Zimmer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reserviert</a:t>
            </a:r>
            <a:r>
              <a:rPr lang="cs-CZ" dirty="0" smtClean="0"/>
              <a:t>.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Kaufhalle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seit</a:t>
            </a:r>
            <a:r>
              <a:rPr lang="cs-CZ" dirty="0" smtClean="0"/>
              <a:t> </a:t>
            </a:r>
            <a:r>
              <a:rPr lang="cs-CZ" dirty="0" err="1" smtClean="0"/>
              <a:t>einem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gebaut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Trpný rod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i="1" dirty="0" err="1" smtClean="0"/>
              <a:t>Vorgangs</a:t>
            </a:r>
            <a:r>
              <a:rPr lang="cs-CZ" sz="2800" b="1" i="1" dirty="0" smtClean="0"/>
              <a:t>- oder </a:t>
            </a:r>
            <a:r>
              <a:rPr lang="cs-CZ" sz="2800" b="1" i="1" dirty="0" err="1" smtClean="0"/>
              <a:t>Zustandspassiv</a:t>
            </a:r>
            <a:r>
              <a:rPr lang="cs-CZ" sz="2800" b="1" i="1" dirty="0" smtClean="0"/>
              <a:t>? </a:t>
            </a:r>
            <a:r>
              <a:rPr lang="de-DE" sz="2800" b="1" i="1" dirty="0" smtClean="0"/>
              <a:t>Übersetzen Sie:</a:t>
            </a:r>
          </a:p>
          <a:p>
            <a:r>
              <a:rPr lang="de-DE" dirty="0" smtClean="0"/>
              <a:t>Co se </a:t>
            </a:r>
            <a:r>
              <a:rPr lang="de-DE" dirty="0" err="1" smtClean="0"/>
              <a:t>stav</a:t>
            </a:r>
            <a:r>
              <a:rPr lang="cs-CZ" dirty="0" smtClean="0"/>
              <a:t>í</a:t>
            </a:r>
            <a:r>
              <a:rPr lang="de-DE" dirty="0" smtClean="0"/>
              <a:t> </a:t>
            </a:r>
            <a:r>
              <a:rPr lang="de-DE" dirty="0" err="1" smtClean="0"/>
              <a:t>za</a:t>
            </a:r>
            <a:r>
              <a:rPr lang="de-DE" dirty="0" smtClean="0"/>
              <a:t> rohem</a:t>
            </a:r>
            <a:r>
              <a:rPr lang="cs-CZ" dirty="0" smtClean="0"/>
              <a:t>?</a:t>
            </a:r>
          </a:p>
          <a:p>
            <a:r>
              <a:rPr lang="cs-CZ" dirty="0" smtClean="0"/>
              <a:t>Zboží je už vyprodáno.</a:t>
            </a:r>
          </a:p>
          <a:p>
            <a:r>
              <a:rPr lang="cs-CZ" dirty="0" smtClean="0"/>
              <a:t>Kdy se otvírá pošta?</a:t>
            </a:r>
          </a:p>
          <a:p>
            <a:r>
              <a:rPr lang="cs-CZ" dirty="0" smtClean="0"/>
              <a:t>Dům se ještě staví.</a:t>
            </a:r>
          </a:p>
          <a:p>
            <a:r>
              <a:rPr lang="cs-CZ" dirty="0" smtClean="0"/>
              <a:t>Stůl je už rezervován.</a:t>
            </a:r>
          </a:p>
          <a:p>
            <a:r>
              <a:rPr lang="cs-CZ" dirty="0" smtClean="0"/>
              <a:t>To se udělá ještě dnes.</a:t>
            </a:r>
          </a:p>
          <a:p>
            <a:r>
              <a:rPr lang="cs-CZ" dirty="0" smtClean="0"/>
              <a:t>Vše je již uděláno.</a:t>
            </a:r>
          </a:p>
          <a:p>
            <a:endParaRPr lang="cs-CZ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Trpný rod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de-DE" b="1" i="1" dirty="0" smtClean="0"/>
              <a:t>Übersetzung:</a:t>
            </a:r>
          </a:p>
          <a:p>
            <a:r>
              <a:rPr lang="de-DE" dirty="0" smtClean="0"/>
              <a:t>Was </a:t>
            </a:r>
            <a:r>
              <a:rPr lang="de-DE" dirty="0" smtClean="0">
                <a:solidFill>
                  <a:srgbClr val="FF0000"/>
                </a:solidFill>
              </a:rPr>
              <a:t>wird</a:t>
            </a:r>
            <a:r>
              <a:rPr lang="de-DE" dirty="0" smtClean="0"/>
              <a:t> um die Ecke </a:t>
            </a:r>
            <a:r>
              <a:rPr lang="de-DE" dirty="0" smtClean="0">
                <a:solidFill>
                  <a:srgbClr val="FF0000"/>
                </a:solidFill>
              </a:rPr>
              <a:t>gebaut</a:t>
            </a:r>
            <a:r>
              <a:rPr lang="de-DE" dirty="0" smtClean="0"/>
              <a:t>.</a:t>
            </a:r>
          </a:p>
          <a:p>
            <a:r>
              <a:rPr lang="de-DE" dirty="0" smtClean="0"/>
              <a:t>Die Ware </a:t>
            </a:r>
            <a:r>
              <a:rPr lang="de-DE" dirty="0" smtClean="0">
                <a:solidFill>
                  <a:srgbClr val="FF0000"/>
                </a:solidFill>
              </a:rPr>
              <a:t>ist</a:t>
            </a:r>
            <a:r>
              <a:rPr lang="de-DE" dirty="0" smtClean="0"/>
              <a:t> schon </a:t>
            </a:r>
            <a:r>
              <a:rPr lang="de-DE" dirty="0" smtClean="0">
                <a:solidFill>
                  <a:srgbClr val="FF0000"/>
                </a:solidFill>
              </a:rPr>
              <a:t>ausverkauft</a:t>
            </a:r>
            <a:r>
              <a:rPr lang="de-DE" dirty="0" smtClean="0"/>
              <a:t>.</a:t>
            </a:r>
          </a:p>
          <a:p>
            <a:r>
              <a:rPr lang="de-DE" dirty="0" smtClean="0"/>
              <a:t>Wann </a:t>
            </a:r>
            <a:r>
              <a:rPr lang="de-DE" dirty="0" smtClean="0">
                <a:solidFill>
                  <a:srgbClr val="FF0000"/>
                </a:solidFill>
              </a:rPr>
              <a:t>wird</a:t>
            </a:r>
            <a:r>
              <a:rPr lang="de-DE" dirty="0" smtClean="0"/>
              <a:t> die Post </a:t>
            </a:r>
            <a:r>
              <a:rPr lang="de-DE" dirty="0" smtClean="0">
                <a:solidFill>
                  <a:srgbClr val="FF0000"/>
                </a:solidFill>
              </a:rPr>
              <a:t>geöffnet</a:t>
            </a:r>
            <a:r>
              <a:rPr lang="de-DE" dirty="0" smtClean="0"/>
              <a:t>.</a:t>
            </a:r>
          </a:p>
          <a:p>
            <a:r>
              <a:rPr lang="de-DE" dirty="0" smtClean="0"/>
              <a:t>Das Haus </a:t>
            </a:r>
            <a:r>
              <a:rPr lang="de-DE" dirty="0" smtClean="0">
                <a:solidFill>
                  <a:srgbClr val="FF0000"/>
                </a:solidFill>
              </a:rPr>
              <a:t>wird</a:t>
            </a:r>
            <a:r>
              <a:rPr lang="de-DE" dirty="0" smtClean="0"/>
              <a:t> noch </a:t>
            </a:r>
            <a:r>
              <a:rPr lang="de-DE" dirty="0" smtClean="0">
                <a:solidFill>
                  <a:srgbClr val="FF0000"/>
                </a:solidFill>
              </a:rPr>
              <a:t>gebaut</a:t>
            </a:r>
            <a:r>
              <a:rPr lang="de-DE" dirty="0" smtClean="0"/>
              <a:t>.</a:t>
            </a:r>
          </a:p>
          <a:p>
            <a:r>
              <a:rPr lang="de-DE" dirty="0" smtClean="0"/>
              <a:t>Der Tisch </a:t>
            </a:r>
            <a:r>
              <a:rPr lang="de-DE" dirty="0" smtClean="0">
                <a:solidFill>
                  <a:srgbClr val="FF0000"/>
                </a:solidFill>
              </a:rPr>
              <a:t>ist</a:t>
            </a:r>
            <a:r>
              <a:rPr lang="de-DE" dirty="0" smtClean="0"/>
              <a:t> schon </a:t>
            </a:r>
            <a:r>
              <a:rPr lang="de-DE" dirty="0" smtClean="0">
                <a:solidFill>
                  <a:srgbClr val="FF0000"/>
                </a:solidFill>
              </a:rPr>
              <a:t>reserviert</a:t>
            </a:r>
            <a:r>
              <a:rPr lang="de-DE" dirty="0" smtClean="0"/>
              <a:t>.</a:t>
            </a:r>
          </a:p>
          <a:p>
            <a:r>
              <a:rPr lang="de-DE" dirty="0" smtClean="0"/>
              <a:t>Das </a:t>
            </a:r>
            <a:r>
              <a:rPr lang="de-DE" dirty="0" smtClean="0">
                <a:solidFill>
                  <a:srgbClr val="FF0000"/>
                </a:solidFill>
              </a:rPr>
              <a:t>wird</a:t>
            </a:r>
            <a:r>
              <a:rPr lang="de-DE" dirty="0" smtClean="0"/>
              <a:t> noch heute </a:t>
            </a:r>
            <a:r>
              <a:rPr lang="de-DE" dirty="0" smtClean="0">
                <a:solidFill>
                  <a:srgbClr val="FF0000"/>
                </a:solidFill>
              </a:rPr>
              <a:t>gemacht</a:t>
            </a:r>
            <a:r>
              <a:rPr lang="de-DE" dirty="0" smtClean="0"/>
              <a:t>.</a:t>
            </a:r>
          </a:p>
          <a:p>
            <a:r>
              <a:rPr lang="de-DE" dirty="0" smtClean="0"/>
              <a:t>Alles </a:t>
            </a:r>
            <a:r>
              <a:rPr lang="de-DE" dirty="0" smtClean="0">
                <a:solidFill>
                  <a:srgbClr val="FF0000"/>
                </a:solidFill>
              </a:rPr>
              <a:t>ist</a:t>
            </a:r>
            <a:r>
              <a:rPr lang="de-DE" dirty="0" smtClean="0"/>
              <a:t> schon </a:t>
            </a:r>
            <a:r>
              <a:rPr lang="de-DE" dirty="0" smtClean="0">
                <a:solidFill>
                  <a:srgbClr val="FF0000"/>
                </a:solidFill>
              </a:rPr>
              <a:t>gemacht</a:t>
            </a:r>
            <a:r>
              <a:rPr lang="de-DE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 smtClean="0"/>
              <a:t>Trpn</a:t>
            </a:r>
            <a:r>
              <a:rPr lang="cs-CZ" dirty="0" smtClean="0"/>
              <a:t>ý</a:t>
            </a:r>
            <a:r>
              <a:rPr lang="de-DE" dirty="0" smtClean="0"/>
              <a:t> </a:t>
            </a:r>
            <a:r>
              <a:rPr lang="de-DE" dirty="0" err="1" smtClean="0"/>
              <a:t>rod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b="1" i="1" dirty="0" smtClean="0"/>
              <a:t>Sagen Sie die Sätze im Passiv:</a:t>
            </a:r>
          </a:p>
          <a:p>
            <a:r>
              <a:rPr lang="de-DE" dirty="0" smtClean="0"/>
              <a:t>Der Lehrer prüft den Schüler.</a:t>
            </a:r>
          </a:p>
          <a:p>
            <a:r>
              <a:rPr lang="de-DE" dirty="0" smtClean="0"/>
              <a:t>Helga hat seine Gäste begrüßt.</a:t>
            </a:r>
          </a:p>
          <a:p>
            <a:r>
              <a:rPr lang="de-DE" dirty="0" smtClean="0"/>
              <a:t>Der Dolmetscher übersetzt den Text.</a:t>
            </a:r>
          </a:p>
          <a:p>
            <a:r>
              <a:rPr lang="de-DE" dirty="0" smtClean="0"/>
              <a:t>Bei uns raucht man nicht.</a:t>
            </a:r>
          </a:p>
          <a:p>
            <a:r>
              <a:rPr lang="de-DE" dirty="0" smtClean="0"/>
              <a:t>Heute spielt man nicht</a:t>
            </a:r>
          </a:p>
          <a:p>
            <a:r>
              <a:rPr lang="de-DE" dirty="0" smtClean="0"/>
              <a:t>Hier kocht man gut.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 smtClean="0"/>
              <a:t>Trpn</a:t>
            </a:r>
            <a:r>
              <a:rPr lang="cs-CZ" dirty="0" smtClean="0"/>
              <a:t>ý</a:t>
            </a:r>
            <a:r>
              <a:rPr lang="de-DE" dirty="0" smtClean="0"/>
              <a:t> </a:t>
            </a:r>
            <a:r>
              <a:rPr lang="de-DE" dirty="0" err="1" smtClean="0"/>
              <a:t>rod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b="1" i="1" dirty="0" smtClean="0"/>
              <a:t>Übersetzung:</a:t>
            </a:r>
          </a:p>
          <a:p>
            <a:r>
              <a:rPr lang="de-DE" dirty="0" smtClean="0"/>
              <a:t>Der Schüller </a:t>
            </a:r>
            <a:r>
              <a:rPr lang="de-DE" dirty="0" smtClean="0">
                <a:solidFill>
                  <a:srgbClr val="FF0000"/>
                </a:solidFill>
              </a:rPr>
              <a:t>wird</a:t>
            </a:r>
            <a:r>
              <a:rPr lang="de-DE" dirty="0" smtClean="0"/>
              <a:t> vom Lehrer </a:t>
            </a:r>
            <a:r>
              <a:rPr lang="de-DE" dirty="0" smtClean="0">
                <a:solidFill>
                  <a:srgbClr val="FF0000"/>
                </a:solidFill>
              </a:rPr>
              <a:t>geprüft</a:t>
            </a:r>
            <a:r>
              <a:rPr lang="de-DE" dirty="0" smtClean="0"/>
              <a:t>.</a:t>
            </a:r>
          </a:p>
          <a:p>
            <a:r>
              <a:rPr lang="de-DE" dirty="0" smtClean="0"/>
              <a:t>Die Gäste </a:t>
            </a:r>
            <a:r>
              <a:rPr lang="de-DE" dirty="0" smtClean="0">
                <a:solidFill>
                  <a:srgbClr val="FF0000"/>
                </a:solidFill>
              </a:rPr>
              <a:t>werden</a:t>
            </a:r>
            <a:r>
              <a:rPr lang="de-DE" dirty="0" smtClean="0"/>
              <a:t> von Helga </a:t>
            </a:r>
            <a:r>
              <a:rPr lang="de-DE" dirty="0" smtClean="0">
                <a:solidFill>
                  <a:srgbClr val="FF0000"/>
                </a:solidFill>
              </a:rPr>
              <a:t>begrüßt</a:t>
            </a:r>
            <a:r>
              <a:rPr lang="de-DE" dirty="0" smtClean="0"/>
              <a:t>.</a:t>
            </a:r>
          </a:p>
          <a:p>
            <a:r>
              <a:rPr lang="de-DE" dirty="0" smtClean="0"/>
              <a:t>Der Text </a:t>
            </a:r>
            <a:r>
              <a:rPr lang="de-DE" dirty="0" smtClean="0">
                <a:solidFill>
                  <a:srgbClr val="FF0000"/>
                </a:solidFill>
              </a:rPr>
              <a:t>wird</a:t>
            </a:r>
            <a:r>
              <a:rPr lang="de-DE" dirty="0" smtClean="0"/>
              <a:t> vom Dolmetscher </a:t>
            </a:r>
            <a:r>
              <a:rPr lang="de-DE" dirty="0" smtClean="0">
                <a:solidFill>
                  <a:srgbClr val="FF0000"/>
                </a:solidFill>
              </a:rPr>
              <a:t>übersetzt</a:t>
            </a:r>
            <a:r>
              <a:rPr lang="de-DE" dirty="0" smtClean="0"/>
              <a:t>.</a:t>
            </a:r>
          </a:p>
          <a:p>
            <a:r>
              <a:rPr lang="de-DE" dirty="0" smtClean="0"/>
              <a:t>Bei uns </a:t>
            </a:r>
            <a:r>
              <a:rPr lang="de-DE" dirty="0" smtClean="0">
                <a:solidFill>
                  <a:srgbClr val="FF0000"/>
                </a:solidFill>
              </a:rPr>
              <a:t>wird</a:t>
            </a:r>
            <a:r>
              <a:rPr lang="de-DE" dirty="0" smtClean="0"/>
              <a:t> nicht </a:t>
            </a:r>
            <a:r>
              <a:rPr lang="de-DE" dirty="0" smtClean="0">
                <a:solidFill>
                  <a:srgbClr val="FF0000"/>
                </a:solidFill>
              </a:rPr>
              <a:t>geraucht</a:t>
            </a:r>
            <a:r>
              <a:rPr lang="de-DE" dirty="0" smtClean="0"/>
              <a:t>.</a:t>
            </a:r>
          </a:p>
          <a:p>
            <a:r>
              <a:rPr lang="de-DE" dirty="0" smtClean="0"/>
              <a:t>Heute </a:t>
            </a:r>
            <a:r>
              <a:rPr lang="de-DE" dirty="0" smtClean="0">
                <a:solidFill>
                  <a:srgbClr val="FF0000"/>
                </a:solidFill>
              </a:rPr>
              <a:t>wird</a:t>
            </a:r>
            <a:r>
              <a:rPr lang="de-DE" dirty="0" smtClean="0"/>
              <a:t> nicht </a:t>
            </a:r>
            <a:r>
              <a:rPr lang="de-DE" dirty="0" smtClean="0">
                <a:solidFill>
                  <a:srgbClr val="FF0000"/>
                </a:solidFill>
              </a:rPr>
              <a:t>gespielt</a:t>
            </a:r>
            <a:r>
              <a:rPr lang="de-DE" dirty="0" smtClean="0"/>
              <a:t>.</a:t>
            </a:r>
          </a:p>
          <a:p>
            <a:r>
              <a:rPr lang="de-DE" dirty="0" smtClean="0"/>
              <a:t>Hier </a:t>
            </a:r>
            <a:r>
              <a:rPr lang="de-DE" dirty="0" smtClean="0">
                <a:solidFill>
                  <a:srgbClr val="FF0000"/>
                </a:solidFill>
              </a:rPr>
              <a:t>wird</a:t>
            </a:r>
            <a:r>
              <a:rPr lang="de-DE" dirty="0" smtClean="0"/>
              <a:t> gut </a:t>
            </a:r>
            <a:r>
              <a:rPr lang="de-DE" dirty="0" smtClean="0">
                <a:solidFill>
                  <a:srgbClr val="FF0000"/>
                </a:solidFill>
              </a:rPr>
              <a:t>gekocht</a:t>
            </a:r>
            <a:r>
              <a:rPr lang="de-DE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JUSTOVÁ, Hana. 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Wir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üben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deutsche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Grammatik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Havlíčkův Brod: Fragment, 1992, ISBN 80-901070-6-0.</a:t>
            </a:r>
          </a:p>
          <a:p>
            <a:r>
              <a:rPr lang="cs-CZ" dirty="0" smtClean="0"/>
              <a:t>DUSILOVÁ, </a:t>
            </a:r>
            <a:r>
              <a:rPr lang="cs-CZ" dirty="0" err="1" smtClean="0"/>
              <a:t>Doris</a:t>
            </a:r>
            <a:r>
              <a:rPr lang="cs-CZ" dirty="0" smtClean="0"/>
              <a:t> a kol. </a:t>
            </a:r>
            <a:r>
              <a:rPr lang="cs-CZ" i="1" dirty="0" err="1" smtClean="0"/>
              <a:t>Sprechen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Deutsch</a:t>
            </a:r>
            <a:r>
              <a:rPr lang="cs-CZ" i="1" dirty="0" smtClean="0"/>
              <a:t>?: 3. díl</a:t>
            </a:r>
            <a:r>
              <a:rPr lang="cs-CZ" dirty="0" smtClean="0"/>
              <a:t>. Praha: Polyglot, 2002. ISBN 80-86195-20-1. 80-86195-14-7.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MOTTA 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Giorgio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Direkt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neu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2. díl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Praha: Klett, 2012. ISBN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ISBN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978-80-7397-101-4. </a:t>
            </a:r>
            <a:endParaRPr lang="it-IT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451</Words>
  <Application>Microsoft Office PowerPoint</Application>
  <PresentationFormat>Předvádění na obrazovce (4:3)</PresentationFormat>
  <Paragraphs>96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Digitální učební materiál</vt:lpstr>
      <vt:lpstr>Trpný rod</vt:lpstr>
      <vt:lpstr>Trpný rod</vt:lpstr>
      <vt:lpstr>Trpný rod</vt:lpstr>
      <vt:lpstr>Trpný rod</vt:lpstr>
      <vt:lpstr>Trpný rod</vt:lpstr>
      <vt:lpstr>Trpný rod</vt:lpstr>
      <vt:lpstr>Trpný rod</vt:lpstr>
      <vt:lpstr>Trpný rod</vt:lpstr>
      <vt:lpstr>Trpný rod</vt:lpstr>
      <vt:lpstr>Použitá literatura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Vejvodová</dc:creator>
  <cp:lastModifiedBy>siroky</cp:lastModifiedBy>
  <cp:revision>49</cp:revision>
  <dcterms:created xsi:type="dcterms:W3CDTF">2013-09-25T14:37:08Z</dcterms:created>
  <dcterms:modified xsi:type="dcterms:W3CDTF">2013-11-25T22:14:26Z</dcterms:modified>
</cp:coreProperties>
</file>