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rawings/drawing1.xml" ContentType="application/vnd.openxmlformats-officedocument.drawingml.chartshape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56" r:id="rId3"/>
    <p:sldId id="257" r:id="rId4"/>
    <p:sldId id="258" r:id="rId5"/>
    <p:sldId id="262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1.xml"/><Relationship Id="rId2" Type="http://schemas.openxmlformats.org/officeDocument/2006/relationships/package" Target="../embeddings/List_aplikace_Microsoft_Office_Excel1.xlsx"/><Relationship Id="rId1" Type="http://schemas.openxmlformats.org/officeDocument/2006/relationships/image" Target="../media/image8.jpeg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plotArea>
      <c:layout/>
      <c:pieChart>
        <c:varyColors val="1"/>
        <c:dLbls/>
        <c:firstSliceAng val="0"/>
      </c:pieChart>
    </c:plotArea>
    <c:legend>
      <c:legendPos val="r"/>
      <c:layout/>
    </c:legend>
    <c:plotVisOnly val="1"/>
    <c:dispBlanksAs val="zero"/>
  </c:chart>
  <c:spPr>
    <a:blipFill>
      <a:blip xmlns:r="http://schemas.openxmlformats.org/officeDocument/2006/relationships" r:embed="rId1"/>
      <a:tile tx="0" ty="0" sx="100000" sy="100000" flip="none" algn="tl"/>
    </a:blipFill>
  </c:spPr>
  <c:txPr>
    <a:bodyPr/>
    <a:lstStyle/>
    <a:p>
      <a:pPr>
        <a:defRPr sz="1800"/>
      </a:pPr>
      <a:endParaRPr lang="cs-CZ"/>
    </a:p>
  </c:txPr>
  <c:externalData r:id="rId2"/>
  <c:userShapes r:id="rId3"/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0.09603</cdr:x>
      <cdr:y>0.03252</cdr:y>
    </cdr:from>
    <cdr:to>
      <cdr:x>0.90789</cdr:x>
      <cdr:y>0.95922</cdr:y>
    </cdr:to>
    <cdr:sp macro="" textlink="">
      <cdr:nvSpPr>
        <cdr:cNvPr id="2" name="Ovál 1"/>
        <cdr:cNvSpPr/>
      </cdr:nvSpPr>
      <cdr:spPr>
        <a:xfrm xmlns:a="http://schemas.openxmlformats.org/drawingml/2006/main">
          <a:off x="792088" y="144016"/>
          <a:ext cx="6696749" cy="4104470"/>
        </a:xfrm>
        <a:prstGeom xmlns:a="http://schemas.openxmlformats.org/drawingml/2006/main" prst="ellipse">
          <a:avLst/>
        </a:prstGeom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r>
            <a:rPr lang="cs-CZ" sz="2400" b="1" dirty="0" smtClean="0">
              <a:solidFill>
                <a:schemeClr val="accent4">
                  <a:lumMod val="20000"/>
                  <a:lumOff val="80000"/>
                </a:schemeClr>
              </a:solidFill>
            </a:rPr>
            <a:t>Slaná voda</a:t>
          </a:r>
          <a:endParaRPr lang="cs-CZ" sz="2400" b="1" dirty="0">
            <a:solidFill>
              <a:schemeClr val="accent4">
                <a:lumMod val="20000"/>
                <a:lumOff val="80000"/>
              </a:schemeClr>
            </a:solidFill>
          </a:endParaRPr>
        </a:p>
      </cdr:txBody>
    </cdr:sp>
  </cdr:relSizeAnchor>
  <cdr:relSizeAnchor xmlns:cdr="http://schemas.openxmlformats.org/drawingml/2006/chartDrawing">
    <cdr:from>
      <cdr:x>0.10476</cdr:x>
      <cdr:y>0.63406</cdr:y>
    </cdr:from>
    <cdr:to>
      <cdr:x>0.27062</cdr:x>
      <cdr:y>0.87302</cdr:y>
    </cdr:to>
    <cdr:sp macro="" textlink="">
      <cdr:nvSpPr>
        <cdr:cNvPr id="3" name="Ovál 2"/>
        <cdr:cNvSpPr/>
      </cdr:nvSpPr>
      <cdr:spPr>
        <a:xfrm xmlns:a="http://schemas.openxmlformats.org/drawingml/2006/main">
          <a:off x="864096" y="2808312"/>
          <a:ext cx="1368152" cy="1058422"/>
        </a:xfrm>
        <a:prstGeom xmlns:a="http://schemas.openxmlformats.org/drawingml/2006/main" prst="ellipse">
          <a:avLst/>
        </a:prstGeom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pPr algn="r"/>
          <a:r>
            <a:rPr lang="cs-CZ" sz="1800" dirty="0" smtClean="0"/>
            <a:t>Sladká voda</a:t>
          </a:r>
          <a:endParaRPr lang="cs-CZ" sz="1800" dirty="0"/>
        </a:p>
      </cdr:txBody>
    </cdr:sp>
  </cdr:relSizeAnchor>
  <cdr:relSizeAnchor xmlns:cdr="http://schemas.openxmlformats.org/drawingml/2006/chartDrawing">
    <cdr:from>
      <cdr:x>0.86424</cdr:x>
      <cdr:y>0.82915</cdr:y>
    </cdr:from>
    <cdr:to>
      <cdr:x>0.92535</cdr:x>
      <cdr:y>0.87302</cdr:y>
    </cdr:to>
    <cdr:sp macro="" textlink="">
      <cdr:nvSpPr>
        <cdr:cNvPr id="4" name="Ovál 3"/>
        <cdr:cNvSpPr/>
      </cdr:nvSpPr>
      <cdr:spPr>
        <a:xfrm xmlns:a="http://schemas.openxmlformats.org/drawingml/2006/main">
          <a:off x="7128792" y="3672408"/>
          <a:ext cx="504056" cy="194320"/>
        </a:xfrm>
        <a:prstGeom xmlns:a="http://schemas.openxmlformats.org/drawingml/2006/main" prst="ellipse">
          <a:avLst/>
        </a:prstGeom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cs-CZ"/>
        </a:p>
      </cdr:txBody>
    </cdr:sp>
  </cdr:relSizeAnchor>
  <cdr:relSizeAnchor xmlns:cdr="http://schemas.openxmlformats.org/drawingml/2006/chartDrawing">
    <cdr:from>
      <cdr:x>0.87297</cdr:x>
      <cdr:y>0.79355</cdr:y>
    </cdr:from>
    <cdr:to>
      <cdr:x>0.98382</cdr:x>
      <cdr:y>1</cdr:y>
    </cdr:to>
    <cdr:sp macro="" textlink="">
      <cdr:nvSpPr>
        <cdr:cNvPr id="5" name="TextovéPole 4"/>
        <cdr:cNvSpPr txBox="1"/>
      </cdr:nvSpPr>
      <cdr:spPr>
        <a:xfrm xmlns:a="http://schemas.openxmlformats.org/drawingml/2006/main">
          <a:off x="7200800" y="3528392"/>
          <a:ext cx="914400" cy="9144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cs-CZ" sz="1100" dirty="0" smtClean="0"/>
            <a:t>Pitná voda</a:t>
          </a:r>
          <a:endParaRPr lang="cs-CZ" sz="1100" dirty="0"/>
        </a:p>
      </cdr:txBody>
    </cdr:sp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25FBA79F-DBAD-4F28-A75C-EE6E7F3A1B55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8C7546A4-E369-4551-BD0C-AE6690B56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BA79F-DBAD-4F28-A75C-EE6E7F3A1B55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546A4-E369-4551-BD0C-AE6690B56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25FBA79F-DBAD-4F28-A75C-EE6E7F3A1B55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8C7546A4-E369-4551-BD0C-AE6690B56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25FBA79F-DBAD-4F28-A75C-EE6E7F3A1B55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8C7546A4-E369-4551-BD0C-AE6690B56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25FBA79F-DBAD-4F28-A75C-EE6E7F3A1B55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8C7546A4-E369-4551-BD0C-AE6690B5660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BA79F-DBAD-4F28-A75C-EE6E7F3A1B55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546A4-E369-4551-BD0C-AE6690B56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BA79F-DBAD-4F28-A75C-EE6E7F3A1B55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546A4-E369-4551-BD0C-AE6690B56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25FBA79F-DBAD-4F28-A75C-EE6E7F3A1B55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8C7546A4-E369-4551-BD0C-AE6690B56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25FBA79F-DBAD-4F28-A75C-EE6E7F3A1B55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8C7546A4-E369-4551-BD0C-AE6690B56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25FBA79F-DBAD-4F28-A75C-EE6E7F3A1B55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8C7546A4-E369-4551-BD0C-AE6690B56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25FBA79F-DBAD-4F28-A75C-EE6E7F3A1B55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8C7546A4-E369-4551-BD0C-AE6690B56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BA79F-DBAD-4F28-A75C-EE6E7F3A1B55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546A4-E369-4551-BD0C-AE6690B56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25FBA79F-DBAD-4F28-A75C-EE6E7F3A1B55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8C7546A4-E369-4551-BD0C-AE6690B56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gif"/><Relationship Id="rId4" Type="http://schemas.openxmlformats.org/officeDocument/2006/relationships/image" Target="../media/image20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2551837"/>
            <a:ext cx="727280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Název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školy : </a:t>
            </a:r>
            <a:r>
              <a:rPr lang="cs-CZ" dirty="0" smtClean="0"/>
              <a:t>Základní </a:t>
            </a:r>
            <a:r>
              <a:rPr lang="cs-CZ" dirty="0"/>
              <a:t>škola a Mateřská škola </a:t>
            </a:r>
            <a:r>
              <a:rPr lang="cs-CZ" dirty="0" err="1"/>
              <a:t>Prysk,okres</a:t>
            </a:r>
            <a:r>
              <a:rPr lang="cs-CZ" dirty="0"/>
              <a:t> Česká </a:t>
            </a:r>
            <a:r>
              <a:rPr lang="cs-CZ" dirty="0" smtClean="0"/>
              <a:t>Lípa , příspěvková </a:t>
            </a:r>
            <a:r>
              <a:rPr lang="cs-CZ" dirty="0"/>
              <a:t>organizace</a:t>
            </a:r>
            <a:br>
              <a:rPr lang="cs-CZ" dirty="0"/>
            </a:b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Autor : </a:t>
            </a:r>
            <a:r>
              <a:rPr lang="cs-CZ" dirty="0" smtClean="0"/>
              <a:t>Eva </a:t>
            </a:r>
            <a:r>
              <a:rPr lang="cs-CZ" dirty="0"/>
              <a:t>Vavřinová</a:t>
            </a:r>
            <a:br>
              <a:rPr lang="cs-CZ" dirty="0"/>
            </a:br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Název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materiálu : </a:t>
            </a:r>
            <a:r>
              <a:rPr lang="cs-CZ" b="1" dirty="0" smtClean="0"/>
              <a:t>VY_52_INOVACE_33_ENVIRONMENTÁLNÍ VÝCHOVA _ Voda</a:t>
            </a:r>
            <a:endParaRPr lang="cs-CZ" dirty="0"/>
          </a:p>
        </p:txBody>
      </p:sp>
      <p:pic>
        <p:nvPicPr>
          <p:cNvPr id="5" name="Obrázek 4" descr="Obrázek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692696"/>
            <a:ext cx="6912768" cy="1609712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755576" y="4653136"/>
            <a:ext cx="78488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Číslo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projektu : </a:t>
            </a:r>
            <a:r>
              <a:rPr lang="cs-CZ" b="1" dirty="0" smtClean="0"/>
              <a:t>CZ </a:t>
            </a:r>
            <a:r>
              <a:rPr lang="cs-CZ" dirty="0"/>
              <a:t>1.07/1.4.00/21.1705</a:t>
            </a:r>
          </a:p>
          <a:p>
            <a:r>
              <a:rPr lang="cs-CZ" b="1" dirty="0" smtClean="0"/>
              <a:t>Anotace : </a:t>
            </a:r>
            <a:r>
              <a:rPr lang="cs-CZ" dirty="0" smtClean="0"/>
              <a:t>Prezentace </a:t>
            </a:r>
            <a:r>
              <a:rPr lang="cs-CZ" dirty="0"/>
              <a:t>je určena žákům 3</a:t>
            </a:r>
            <a:r>
              <a:rPr lang="cs-CZ" dirty="0" smtClean="0"/>
              <a:t>., 4. a </a:t>
            </a:r>
            <a:r>
              <a:rPr lang="cs-CZ" dirty="0" smtClean="0"/>
              <a:t>5. ročníku k osvojení </a:t>
            </a:r>
            <a:r>
              <a:rPr lang="cs-CZ" dirty="0" smtClean="0"/>
              <a:t>učiva            </a:t>
            </a:r>
            <a:r>
              <a:rPr lang="cs-CZ" dirty="0" smtClean="0"/>
              <a:t>o vodě </a:t>
            </a:r>
          </a:p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Zdroj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: </a:t>
            </a:r>
            <a:r>
              <a:rPr lang="cs-CZ" dirty="0" err="1" smtClean="0"/>
              <a:t>clipart</a:t>
            </a:r>
            <a:r>
              <a:rPr lang="cs-CZ" dirty="0" smtClean="0"/>
              <a:t>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053393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389731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cs-CZ" sz="7200" b="1" dirty="0" smtClean="0">
                <a:solidFill>
                  <a:schemeClr val="tx2">
                    <a:lumMod val="75000"/>
                  </a:schemeClr>
                </a:solidFill>
              </a:rPr>
              <a:t>Voda</a:t>
            </a:r>
            <a:endParaRPr lang="cs-CZ" sz="72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08DM\AppData\Local\Microsoft\Windows\Temporary Internet Files\Content.IE5\HDNDUZF0\MP9004277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27117" y="1556792"/>
            <a:ext cx="3327082" cy="4858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M\AppData\Local\Microsoft\Windows\Temporary Internet Files\Content.IE5\NYG2E1NK\MP9004000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88640"/>
            <a:ext cx="3057476" cy="4585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M\AppData\Local\Microsoft\Windows\Temporary Internet Files\Content.IE5\5GQ56MI0\MP90040095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988840"/>
            <a:ext cx="3013383" cy="3767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74274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0070C0"/>
                </a:solidFill>
                <a:latin typeface="Rockwell" pitchFamily="18" charset="0"/>
              </a:rPr>
              <a:t>Voda na Zemi</a:t>
            </a:r>
            <a:endParaRPr lang="cs-CZ" sz="6000" dirty="0">
              <a:solidFill>
                <a:srgbClr val="0070C0"/>
              </a:solidFill>
              <a:latin typeface="Rockwell" pitchFamily="18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Oceány a vodní plochy pokrývají 72% zemského povrchu</a:t>
            </a:r>
          </a:p>
          <a:p>
            <a:r>
              <a:rPr lang="cs-CZ" dirty="0" smtClean="0"/>
              <a:t>Je to však voda slaná</a:t>
            </a:r>
            <a:endParaRPr lang="cs-CZ" sz="3200" dirty="0"/>
          </a:p>
        </p:txBody>
      </p:sp>
      <p:pic>
        <p:nvPicPr>
          <p:cNvPr id="2052" name="Picture 4" descr="C:\Users\08DM\AppData\Local\Microsoft\Windows\Temporary Internet Files\Content.IE5\7VIA0BOV\MP9004330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708920"/>
            <a:ext cx="3644111" cy="2956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DM\AppData\Local\Microsoft\Windows\Temporary Internet Files\Content.IE5\5GQ56MI0\MP9004027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861048"/>
            <a:ext cx="3384376" cy="2255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64860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Druhy vody</a:t>
            </a:r>
            <a:endParaRPr lang="cs-CZ" sz="54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992058376"/>
              </p:ext>
            </p:extLst>
          </p:nvPr>
        </p:nvGraphicFramePr>
        <p:xfrm>
          <a:off x="395536" y="1772816"/>
          <a:ext cx="8248650" cy="44291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xmlns="" val="2060201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Neplýtvejme vodou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Nezaléváme zahradu pitnou vodou</a:t>
            </a:r>
          </a:p>
          <a:p>
            <a:pPr marL="0" indent="0">
              <a:buNone/>
            </a:pPr>
            <a:r>
              <a:rPr lang="cs-CZ" dirty="0" smtClean="0"/>
              <a:t>Auto umyjeme v myčce</a:t>
            </a:r>
          </a:p>
          <a:p>
            <a:pPr marL="0" indent="0">
              <a:buNone/>
            </a:pPr>
            <a:r>
              <a:rPr lang="cs-CZ" dirty="0" smtClean="0"/>
              <a:t>Používáme úsporné </a:t>
            </a:r>
            <a:r>
              <a:rPr lang="cs-CZ" dirty="0" smtClean="0"/>
              <a:t>myčky, </a:t>
            </a:r>
            <a:r>
              <a:rPr lang="cs-CZ" dirty="0" smtClean="0"/>
              <a:t>pračky</a:t>
            </a:r>
          </a:p>
          <a:p>
            <a:pPr marL="0" indent="0">
              <a:buNone/>
            </a:pPr>
            <a:r>
              <a:rPr lang="cs-CZ" dirty="0" smtClean="0"/>
              <a:t>Sprchujeme se</a:t>
            </a:r>
          </a:p>
          <a:p>
            <a:pPr marL="0" indent="0">
              <a:buNone/>
            </a:pPr>
            <a:r>
              <a:rPr lang="cs-CZ" dirty="0" smtClean="0"/>
              <a:t>Na WC máme šetrné splachovadlo</a:t>
            </a:r>
          </a:p>
          <a:p>
            <a:pPr marL="0" indent="0">
              <a:buNone/>
            </a:pPr>
            <a:r>
              <a:rPr lang="cs-CZ" dirty="0" smtClean="0"/>
              <a:t>Kontrolujeme, </a:t>
            </a:r>
            <a:r>
              <a:rPr lang="cs-CZ" dirty="0" smtClean="0"/>
              <a:t>zda nekape kohoutek</a:t>
            </a:r>
          </a:p>
          <a:p>
            <a:pPr marL="0" indent="0">
              <a:buNone/>
            </a:pPr>
            <a:r>
              <a:rPr lang="cs-CZ" dirty="0" smtClean="0"/>
              <a:t>Máme pákové baterie</a:t>
            </a:r>
          </a:p>
          <a:p>
            <a:endParaRPr lang="cs-CZ" dirty="0"/>
          </a:p>
        </p:txBody>
      </p:sp>
      <p:pic>
        <p:nvPicPr>
          <p:cNvPr id="6146" name="Picture 2" descr="C:\Users\08DM\AppData\Local\Microsoft\Windows\Temporary Internet Files\Content.IE5\5GQ56MI0\MC9000539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692696"/>
            <a:ext cx="930275" cy="89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08DM\AppData\Local\Microsoft\Windows\Temporary Internet Files\Content.IE5\HDNDUZF0\MC900441753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26410" y="20574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08DM\AppData\Local\Microsoft\Windows\Temporary Internet Files\Content.IE5\7VIA0BOV\MC9003568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37460" y="5445224"/>
            <a:ext cx="1550171" cy="880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08DM\AppData\Local\Microsoft\Windows\Temporary Internet Files\Content.IE5\HKCJY43H\MC9003201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759" y="82426"/>
            <a:ext cx="1098527" cy="1249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1706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Pitná voda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Převážná část pitné vody na Zemi je uložena ve formě ledu</a:t>
            </a:r>
          </a:p>
          <a:p>
            <a:r>
              <a:rPr lang="cs-CZ" dirty="0" smtClean="0"/>
              <a:t> Pro naše potřeby je k dispozici pouze 1% </a:t>
            </a:r>
            <a:r>
              <a:rPr lang="cs-CZ" dirty="0" smtClean="0"/>
              <a:t>            z </a:t>
            </a:r>
            <a:r>
              <a:rPr lang="cs-CZ" dirty="0" err="1" smtClean="0"/>
              <a:t>z</a:t>
            </a:r>
            <a:r>
              <a:rPr lang="cs-CZ" dirty="0" smtClean="0"/>
              <a:t> celkového množství vody na Zemi</a:t>
            </a:r>
            <a:endParaRPr lang="cs-CZ" dirty="0"/>
          </a:p>
        </p:txBody>
      </p:sp>
      <p:pic>
        <p:nvPicPr>
          <p:cNvPr id="3074" name="Picture 2" descr="C:\Users\08DM\AppData\Local\Microsoft\Windows\Temporary Internet Files\Content.IE5\NYG2E1NK\MP9004004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4152908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DM\AppData\Local\Microsoft\Windows\Temporary Internet Files\Content.IE5\HDNDUZF0\MP9004340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152908"/>
            <a:ext cx="3486504" cy="2321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55095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Množství pitné vody je omezené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</a:t>
            </a:r>
            <a:r>
              <a:rPr lang="cs-CZ" dirty="0" smtClean="0"/>
              <a:t>země, kde </a:t>
            </a:r>
            <a:r>
              <a:rPr lang="cs-CZ" dirty="0" smtClean="0"/>
              <a:t>je pitná voda velmi vzácná tekutina</a:t>
            </a:r>
          </a:p>
          <a:p>
            <a:r>
              <a:rPr lang="cs-CZ" dirty="0"/>
              <a:t> </a:t>
            </a:r>
            <a:r>
              <a:rPr lang="cs-CZ" dirty="0" smtClean="0"/>
              <a:t>Lidé pro ni musí docházet  i několik  kilometrů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Jsou </a:t>
            </a:r>
            <a:r>
              <a:rPr lang="cs-CZ" dirty="0" smtClean="0"/>
              <a:t>země, </a:t>
            </a:r>
            <a:r>
              <a:rPr lang="cs-CZ" dirty="0" smtClean="0"/>
              <a:t>které trpí nedostatkem vody</a:t>
            </a:r>
            <a:endParaRPr lang="cs-CZ" dirty="0"/>
          </a:p>
        </p:txBody>
      </p:sp>
      <p:pic>
        <p:nvPicPr>
          <p:cNvPr id="4099" name="Picture 3" descr="C:\Users\08DM\AppData\Local\Microsoft\Windows\Temporary Internet Files\Content.IE5\H86D0C7E\MC9004349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544784"/>
            <a:ext cx="1793376" cy="1712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8DM\AppData\Local\Microsoft\Windows\Temporary Internet Files\Content.IE5\HDNDUZF0\MC9004349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481198"/>
            <a:ext cx="1181472" cy="1735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8DM\AppData\Local\Microsoft\Windows\Temporary Internet Files\Content.IE5\5GQ56MI0\MC9003269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440386"/>
            <a:ext cx="1721815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7849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Spotřeba vody v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Průměrný Čech spotřebuje  100 litrů vody denně </a:t>
            </a:r>
          </a:p>
          <a:p>
            <a:r>
              <a:rPr lang="cs-CZ" dirty="0"/>
              <a:t> </a:t>
            </a:r>
            <a:r>
              <a:rPr lang="cs-CZ" dirty="0" smtClean="0"/>
              <a:t>Pitná voda u nás doma nám </a:t>
            </a:r>
            <a:r>
              <a:rPr lang="cs-CZ" smtClean="0"/>
              <a:t>připadá </a:t>
            </a:r>
            <a:r>
              <a:rPr lang="cs-CZ" smtClean="0"/>
              <a:t>              jako </a:t>
            </a:r>
            <a:r>
              <a:rPr lang="cs-CZ" dirty="0" smtClean="0"/>
              <a:t>samozřejmost</a:t>
            </a:r>
            <a:endParaRPr lang="cs-CZ" dirty="0"/>
          </a:p>
        </p:txBody>
      </p:sp>
      <p:pic>
        <p:nvPicPr>
          <p:cNvPr id="5125" name="Picture 5" descr="C:\Users\08DM\AppData\Local\Microsoft\Windows\Temporary Internet Files\Content.IE5\ISGO9YPC\MC9003196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30651" y="4478254"/>
            <a:ext cx="1384851" cy="1354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08DM\AppData\Local\Microsoft\Windows\Temporary Internet Files\Content.IE5\NYG2E1NK\MC9004405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32225" y="3905250"/>
            <a:ext cx="16129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08DM\AppData\Local\Microsoft\Windows\Temporary Internet Files\Content.IE5\H86D0C7E\MM900365300[1]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2060848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08DM\AppData\Local\Microsoft\Windows\Temporary Internet Files\Content.IE5\5GQ56MI0\MM900356616[1].gif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0388" y="836712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08DM\AppData\Local\Microsoft\Windows\Temporary Internet Files\Content.IE5\HDNDUZF0\MP90043077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76664" y="3652027"/>
            <a:ext cx="1979712" cy="1858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C:\Users\08DM\AppData\Local\Microsoft\Windows\Temporary Internet Files\Content.IE5\JKX09XSP\MC90033839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103" y="4005064"/>
            <a:ext cx="1051560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7" name="Picture 17" descr="C:\Users\08DM\AppData\Local\Microsoft\Windows\Temporary Internet Files\Content.IE5\ISGO9YPC\MC90035118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4482446"/>
            <a:ext cx="751438" cy="179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64661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TC010219410[[fn=Motiv potůčku]]</Template>
  <TotalTime>815</TotalTime>
  <Words>180</Words>
  <Application>Microsoft Office PowerPoint</Application>
  <PresentationFormat>Předvádění na obrazovce (4:3)</PresentationFormat>
  <Paragraphs>32</Paragraphs>
  <Slides>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Brooklet</vt:lpstr>
      <vt:lpstr>Snímek 1</vt:lpstr>
      <vt:lpstr>Voda</vt:lpstr>
      <vt:lpstr>Voda na Zemi</vt:lpstr>
      <vt:lpstr>Druhy vody</vt:lpstr>
      <vt:lpstr>Neplýtvejme vodou</vt:lpstr>
      <vt:lpstr>Pitná voda</vt:lpstr>
      <vt:lpstr>Množství pitné vody je omezené</vt:lpstr>
      <vt:lpstr>Spotřeba vody v ČR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Voda</dc:title>
  <dc:creator>08DM</dc:creator>
  <cp:lastModifiedBy>Dum</cp:lastModifiedBy>
  <cp:revision>19</cp:revision>
  <dcterms:created xsi:type="dcterms:W3CDTF">2012-02-22T21:51:18Z</dcterms:created>
  <dcterms:modified xsi:type="dcterms:W3CDTF">2012-03-19T18:52:10Z</dcterms:modified>
</cp:coreProperties>
</file>