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32" r:id="rId1"/>
  </p:sldMasterIdLst>
  <p:notesMasterIdLst>
    <p:notesMasterId r:id="rId13"/>
  </p:notesMasterIdLst>
  <p:handoutMasterIdLst>
    <p:handoutMasterId r:id="rId14"/>
  </p:handoutMasterIdLst>
  <p:sldIdLst>
    <p:sldId id="257" r:id="rId2"/>
    <p:sldId id="317" r:id="rId3"/>
    <p:sldId id="259" r:id="rId4"/>
    <p:sldId id="332" r:id="rId5"/>
    <p:sldId id="334" r:id="rId6"/>
    <p:sldId id="335" r:id="rId7"/>
    <p:sldId id="338" r:id="rId8"/>
    <p:sldId id="339" r:id="rId9"/>
    <p:sldId id="340" r:id="rId10"/>
    <p:sldId id="341" r:id="rId11"/>
    <p:sldId id="331"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4485" autoAdjust="0"/>
    <p:restoredTop sz="69231" autoAdjust="0"/>
  </p:normalViewPr>
  <p:slideViewPr>
    <p:cSldViewPr>
      <p:cViewPr varScale="1">
        <p:scale>
          <a:sx n="54" d="100"/>
          <a:sy n="54" d="100"/>
        </p:scale>
        <p:origin x="-1560" y="-96"/>
      </p:cViewPr>
      <p:guideLst>
        <p:guide orient="horz" pos="2160"/>
        <p:guide pos="2880"/>
      </p:guideLst>
    </p:cSldViewPr>
  </p:slideViewPr>
  <p:notesTextViewPr>
    <p:cViewPr>
      <p:scale>
        <a:sx n="1" d="1"/>
        <a:sy n="1" d="1"/>
      </p:scale>
      <p:origin x="0" y="0"/>
    </p:cViewPr>
  </p:notesTextViewPr>
  <p:notesViewPr>
    <p:cSldViewPr>
      <p:cViewPr varScale="1">
        <p:scale>
          <a:sx n="53" d="100"/>
          <a:sy n="53" d="100"/>
        </p:scale>
        <p:origin x="-286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8275BD-6694-4376-9EAB-D2B26DD34D48}" type="datetimeFigureOut">
              <a:rPr lang="cs-CZ" smtClean="0"/>
              <a:pPr/>
              <a:t>26.11.2013</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0237BFE-7CBD-4EBC-B252-FF96C7BE3018}" type="slidenum">
              <a:rPr lang="cs-CZ" smtClean="0"/>
              <a:pPr/>
              <a:t>‹#›</a:t>
            </a:fld>
            <a:endParaRPr lang="cs-CZ"/>
          </a:p>
        </p:txBody>
      </p:sp>
    </p:spTree>
    <p:extLst>
      <p:ext uri="{BB962C8B-B14F-4D97-AF65-F5344CB8AC3E}">
        <p14:creationId xmlns:p14="http://schemas.microsoft.com/office/powerpoint/2010/main" val="42022680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86F806-18B5-4C33-BC6C-C31AFA4C8AC0}" type="datetimeFigureOut">
              <a:rPr lang="cs-CZ" smtClean="0"/>
              <a:pPr/>
              <a:t>26.11.2013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65BC5F-A73A-4422-8FC9-713438C58E9B}" type="slidenum">
              <a:rPr lang="cs-CZ" smtClean="0"/>
              <a:pPr/>
              <a:t>‹#›</a:t>
            </a:fld>
            <a:endParaRPr lang="cs-CZ"/>
          </a:p>
        </p:txBody>
      </p:sp>
    </p:spTree>
    <p:extLst>
      <p:ext uri="{BB962C8B-B14F-4D97-AF65-F5344CB8AC3E}">
        <p14:creationId xmlns:p14="http://schemas.microsoft.com/office/powerpoint/2010/main" val="3619211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9565BC5F-A73A-4422-8FC9-713438C58E9B}" type="slidenum">
              <a:rPr lang="cs-CZ" smtClean="0"/>
              <a:pPr/>
              <a:t>1</a:t>
            </a:fld>
            <a:endParaRPr lang="cs-CZ"/>
          </a:p>
        </p:txBody>
      </p:sp>
    </p:spTree>
    <p:extLst>
      <p:ext uri="{BB962C8B-B14F-4D97-AF65-F5344CB8AC3E}">
        <p14:creationId xmlns:p14="http://schemas.microsoft.com/office/powerpoint/2010/main" val="1830647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A909F938-DA2E-4F2C-8505-64B5328D2608}"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A909F938-DA2E-4F2C-8505-64B5328D2608}"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A909F938-DA2E-4F2C-8505-64B5328D2608}"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A909F938-DA2E-4F2C-8505-64B5328D2608}"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F77ED01-D692-4953-8E28-23B57CDF0743}" type="datetimeFigureOut">
              <a:rPr lang="cs-CZ" smtClean="0"/>
              <a:pPr/>
              <a:t>26.11.2013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A909F938-DA2E-4F2C-8505-64B5328D2608}"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F77ED01-D692-4953-8E28-23B57CDF0743}" type="datetimeFigureOut">
              <a:rPr lang="cs-CZ" smtClean="0"/>
              <a:pPr/>
              <a:t>26.11.2013</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A909F938-DA2E-4F2C-8505-64B5328D2608}"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933" r:id="rId1"/>
    <p:sldLayoutId id="2147484934" r:id="rId2"/>
    <p:sldLayoutId id="2147484935" r:id="rId3"/>
    <p:sldLayoutId id="2147484936" r:id="rId4"/>
    <p:sldLayoutId id="2147484937" r:id="rId5"/>
    <p:sldLayoutId id="2147484938" r:id="rId6"/>
    <p:sldLayoutId id="2147484939" r:id="rId7"/>
    <p:sldLayoutId id="2147484940" r:id="rId8"/>
    <p:sldLayoutId id="2147484941" r:id="rId9"/>
    <p:sldLayoutId id="2147484942" r:id="rId10"/>
    <p:sldLayoutId id="21474849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ulka 4"/>
          <p:cNvGraphicFramePr>
            <a:graphicFrameLocks noGrp="1"/>
          </p:cNvGraphicFramePr>
          <p:nvPr>
            <p:extLst>
              <p:ext uri="{D42A27DB-BD31-4B8C-83A1-F6EECF244321}">
                <p14:modId xmlns:p14="http://schemas.microsoft.com/office/powerpoint/2010/main" val="3373872060"/>
              </p:ext>
            </p:extLst>
          </p:nvPr>
        </p:nvGraphicFramePr>
        <p:xfrm>
          <a:off x="1547664" y="1916833"/>
          <a:ext cx="6264696" cy="2350405"/>
        </p:xfrm>
        <a:graphic>
          <a:graphicData uri="http://schemas.openxmlformats.org/drawingml/2006/table">
            <a:tbl>
              <a:tblPr/>
              <a:tblGrid>
                <a:gridCol w="2006236"/>
                <a:gridCol w="4258460"/>
              </a:tblGrid>
              <a:tr h="821325">
                <a:tc>
                  <a:txBody>
                    <a:bodyPr/>
                    <a:lstStyle/>
                    <a:p>
                      <a:pPr algn="l">
                        <a:lnSpc>
                          <a:spcPct val="115000"/>
                        </a:lnSpc>
                        <a:spcAft>
                          <a:spcPts val="1000"/>
                        </a:spcAft>
                      </a:pPr>
                      <a:r>
                        <a:rPr lang="cs-CZ" sz="2000" b="1">
                          <a:solidFill>
                            <a:srgbClr val="000000"/>
                          </a:solidFill>
                          <a:latin typeface="Calibri"/>
                          <a:ea typeface="Calibri"/>
                          <a:cs typeface="Times New Roman"/>
                        </a:rPr>
                        <a:t>Název školy</a:t>
                      </a:r>
                      <a:endParaRPr lang="cs-CZ" sz="2000" b="1">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cs-CZ" sz="2000" b="1">
                          <a:solidFill>
                            <a:srgbClr val="000000"/>
                          </a:solidFill>
                          <a:latin typeface="Calibri"/>
                          <a:ea typeface="Calibri"/>
                          <a:cs typeface="Times New Roman"/>
                        </a:rPr>
                        <a:t>ZÁKLADNÍ ŠKOLA, JIČÍN, HUSOVA 170</a:t>
                      </a:r>
                      <a:endParaRPr lang="cs-CZ" sz="20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850">
                <a:tc>
                  <a:txBody>
                    <a:bodyPr/>
                    <a:lstStyle/>
                    <a:p>
                      <a:pPr algn="l">
                        <a:lnSpc>
                          <a:spcPct val="115000"/>
                        </a:lnSpc>
                        <a:spcAft>
                          <a:spcPts val="1000"/>
                        </a:spcAft>
                      </a:pPr>
                      <a:r>
                        <a:rPr lang="cs-CZ" sz="2000" b="1">
                          <a:solidFill>
                            <a:srgbClr val="000000"/>
                          </a:solidFill>
                          <a:latin typeface="Calibri"/>
                          <a:ea typeface="Calibri"/>
                          <a:cs typeface="Times New Roman"/>
                        </a:rPr>
                        <a:t>Číslo projektu</a:t>
                      </a:r>
                      <a:endParaRPr lang="cs-CZ" sz="20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endParaRPr lang="cs-CZ" sz="2000" b="1" smtClean="0">
                        <a:solidFill>
                          <a:srgbClr val="000000"/>
                        </a:solidFill>
                        <a:latin typeface="Calibri"/>
                        <a:ea typeface="Calibri"/>
                        <a:cs typeface="Times New Roman"/>
                      </a:endParaRPr>
                    </a:p>
                    <a:p>
                      <a:pPr algn="l">
                        <a:lnSpc>
                          <a:spcPct val="115000"/>
                        </a:lnSpc>
                        <a:spcAft>
                          <a:spcPts val="1000"/>
                        </a:spcAft>
                      </a:pPr>
                      <a:r>
                        <a:rPr lang="cs-CZ" sz="2000" b="1" smtClean="0">
                          <a:solidFill>
                            <a:srgbClr val="000000"/>
                          </a:solidFill>
                          <a:latin typeface="Calibri"/>
                          <a:ea typeface="Calibri"/>
                          <a:cs typeface="Times New Roman"/>
                        </a:rPr>
                        <a:t>CZ.1.07/1.4.00/21.2862</a:t>
                      </a:r>
                      <a:endParaRPr lang="cs-CZ" sz="20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17">
                <a:tc>
                  <a:txBody>
                    <a:bodyPr/>
                    <a:lstStyle/>
                    <a:p>
                      <a:pPr algn="l">
                        <a:lnSpc>
                          <a:spcPct val="115000"/>
                        </a:lnSpc>
                        <a:spcAft>
                          <a:spcPts val="1000"/>
                        </a:spcAft>
                      </a:pPr>
                      <a:r>
                        <a:rPr lang="cs-CZ" sz="2000" b="1">
                          <a:solidFill>
                            <a:srgbClr val="000000"/>
                          </a:solidFill>
                          <a:latin typeface="Calibri"/>
                          <a:ea typeface="Calibri"/>
                          <a:cs typeface="Times New Roman"/>
                        </a:rPr>
                        <a:t>Číslo a název klíčové aktivity</a:t>
                      </a:r>
                      <a:endParaRPr lang="cs-CZ" sz="20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cs-CZ" sz="2000" b="1">
                          <a:solidFill>
                            <a:srgbClr val="000000"/>
                          </a:solidFill>
                          <a:latin typeface="Calibri"/>
                          <a:ea typeface="Calibri"/>
                          <a:cs typeface="Times New Roman"/>
                        </a:rPr>
                        <a:t>3.2 Inovace a zkvalitnění výuky prostřednictvím ICT</a:t>
                      </a:r>
                      <a:endParaRPr lang="cs-CZ" sz="20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TextovéPole 6"/>
          <p:cNvSpPr txBox="1"/>
          <p:nvPr/>
        </p:nvSpPr>
        <p:spPr>
          <a:xfrm>
            <a:off x="1187624" y="4509120"/>
            <a:ext cx="7416824" cy="1477328"/>
          </a:xfrm>
          <a:prstGeom prst="rect">
            <a:avLst/>
          </a:prstGeom>
          <a:noFill/>
        </p:spPr>
        <p:txBody>
          <a:bodyPr wrap="square" rtlCol="0">
            <a:spAutoFit/>
          </a:bodyPr>
          <a:lstStyle/>
          <a:p>
            <a:r>
              <a:rPr lang="cs-CZ" b="1" dirty="0" smtClean="0"/>
              <a:t>    Název DUM:  </a:t>
            </a:r>
            <a:r>
              <a:rPr lang="cs-CZ" dirty="0" smtClean="0"/>
              <a:t>VY_32_INOVACE</a:t>
            </a:r>
            <a:r>
              <a:rPr lang="cs-CZ" smtClean="0"/>
              <a:t>_ IX _2_19_ Vor dem Besuch</a:t>
            </a:r>
            <a:endParaRPr lang="cs-CZ" dirty="0" smtClean="0"/>
          </a:p>
          <a:p>
            <a:endParaRPr lang="cs-CZ" b="1" dirty="0"/>
          </a:p>
          <a:p>
            <a:r>
              <a:rPr lang="cs-CZ" b="1" dirty="0" smtClean="0"/>
              <a:t>    Šablona číslo</a:t>
            </a:r>
            <a:r>
              <a:rPr lang="cs-CZ" b="1" smtClean="0"/>
              <a:t>:  I</a:t>
            </a:r>
            <a:r>
              <a:rPr lang="cs-CZ" smtClean="0"/>
              <a:t>X</a:t>
            </a:r>
            <a:r>
              <a:rPr lang="cs-CZ" b="1" smtClean="0"/>
              <a:t>         </a:t>
            </a:r>
            <a:r>
              <a:rPr lang="cs-CZ" b="1" dirty="0" smtClean="0"/>
              <a:t>Sada číslo:  </a:t>
            </a:r>
            <a:r>
              <a:rPr lang="cs-CZ" dirty="0"/>
              <a:t>2</a:t>
            </a:r>
            <a:r>
              <a:rPr lang="cs-CZ" dirty="0" smtClean="0"/>
              <a:t> </a:t>
            </a:r>
            <a:r>
              <a:rPr lang="cs-CZ" b="1" dirty="0" smtClean="0"/>
              <a:t>       Pořadové číslo </a:t>
            </a:r>
            <a:r>
              <a:rPr lang="cs-CZ" b="1" smtClean="0"/>
              <a:t>DUM: 19</a:t>
            </a:r>
            <a:endParaRPr lang="cs-CZ" dirty="0" smtClean="0"/>
          </a:p>
          <a:p>
            <a:endParaRPr lang="cs-CZ" b="1" dirty="0" smtClean="0"/>
          </a:p>
          <a:p>
            <a:r>
              <a:rPr lang="cs-CZ" b="1" dirty="0" smtClean="0"/>
              <a:t>    Autor: </a:t>
            </a:r>
            <a:r>
              <a:rPr lang="cs-CZ" dirty="0" smtClean="0"/>
              <a:t>Mgr. Radmila Sálová  </a:t>
            </a:r>
            <a:endParaRPr lang="cs-CZ" dirty="0"/>
          </a:p>
        </p:txBody>
      </p:sp>
      <p:pic>
        <p:nvPicPr>
          <p:cNvPr id="9" name="Obrázek 8"/>
          <p:cNvPicPr/>
          <p:nvPr/>
        </p:nvPicPr>
        <p:blipFill>
          <a:blip r:embed="rId3" cstate="print"/>
          <a:srcRect/>
          <a:stretch>
            <a:fillRect/>
          </a:stretch>
        </p:blipFill>
        <p:spPr bwMode="auto">
          <a:xfrm>
            <a:off x="2123728" y="476672"/>
            <a:ext cx="5000660" cy="1500198"/>
          </a:xfrm>
          <a:prstGeom prst="rect">
            <a:avLst/>
          </a:prstGeom>
          <a:solidFill>
            <a:srgbClr val="FFFFFF"/>
          </a:solidFill>
          <a:ln w="9525">
            <a:noFill/>
            <a:miter lim="800000"/>
            <a:headEnd/>
            <a:tailEnd/>
          </a:ln>
        </p:spPr>
      </p:pic>
    </p:spTree>
    <p:extLst>
      <p:ext uri="{BB962C8B-B14F-4D97-AF65-F5344CB8AC3E}">
        <p14:creationId xmlns:p14="http://schemas.microsoft.com/office/powerpoint/2010/main" val="3705788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r>
              <a:rPr lang="cs-CZ" sz="2400">
                <a:latin typeface="Arial" pitchFamily="34" charset="0"/>
                <a:cs typeface="Arial" pitchFamily="34" charset="0"/>
              </a:rPr>
              <a:t>Anotace:  Seznámení s </a:t>
            </a:r>
            <a:r>
              <a:rPr lang="cs-CZ" sz="2400" smtClean="0">
                <a:latin typeface="Arial" pitchFamily="34" charset="0"/>
                <a:cs typeface="Arial" pitchFamily="34" charset="0"/>
              </a:rPr>
              <a:t>okolím města.</a:t>
            </a:r>
            <a:endParaRPr lang="cs-CZ" sz="2400">
              <a:latin typeface="Arial" pitchFamily="34" charset="0"/>
              <a:cs typeface="Arial" pitchFamily="34" charset="0"/>
            </a:endParaRPr>
          </a:p>
          <a:p>
            <a:r>
              <a:rPr lang="cs-CZ" sz="2400">
                <a:latin typeface="Arial" pitchFamily="34" charset="0"/>
                <a:cs typeface="Arial" pitchFamily="34" charset="0"/>
              </a:rPr>
              <a:t>Očekávaný výstup: Dokáží </a:t>
            </a:r>
            <a:r>
              <a:rPr lang="cs-CZ" sz="2400" smtClean="0">
                <a:latin typeface="Arial" pitchFamily="34" charset="0"/>
                <a:cs typeface="Arial" pitchFamily="34" charset="0"/>
              </a:rPr>
              <a:t>podat návštěvníkům stručné informace.</a:t>
            </a:r>
            <a:endParaRPr lang="cs-CZ" sz="2400">
              <a:latin typeface="Arial" pitchFamily="34" charset="0"/>
              <a:cs typeface="Arial" pitchFamily="34" charset="0"/>
            </a:endParaRPr>
          </a:p>
          <a:p>
            <a:r>
              <a:rPr lang="cs-CZ" sz="2400">
                <a:latin typeface="Arial" pitchFamily="34" charset="0"/>
                <a:cs typeface="Arial" pitchFamily="34" charset="0"/>
              </a:rPr>
              <a:t> Druh učebního materiálu: prezentace  </a:t>
            </a:r>
          </a:p>
          <a:p>
            <a:r>
              <a:rPr lang="cs-CZ" sz="2400">
                <a:latin typeface="Arial" pitchFamily="34" charset="0"/>
                <a:cs typeface="Arial" pitchFamily="34" charset="0"/>
              </a:rPr>
              <a:t>Typická věková skupina: 13 – 15 let</a:t>
            </a:r>
          </a:p>
          <a:p>
            <a:r>
              <a:rPr lang="cs-CZ" sz="2400">
                <a:latin typeface="Arial" pitchFamily="34" charset="0"/>
                <a:cs typeface="Arial" pitchFamily="34" charset="0"/>
              </a:rPr>
              <a:t>Klíčová slova: </a:t>
            </a:r>
            <a:r>
              <a:rPr lang="cs-CZ" sz="2400" smtClean="0">
                <a:latin typeface="Arial" pitchFamily="34" charset="0"/>
                <a:cs typeface="Arial" pitchFamily="34" charset="0"/>
              </a:rPr>
              <a:t>die Burg, </a:t>
            </a:r>
            <a:r>
              <a:rPr lang="cs-CZ" sz="2400" smtClean="0">
                <a:latin typeface="Arial" pitchFamily="34" charset="0"/>
                <a:cs typeface="Arial" pitchFamily="34" charset="0"/>
              </a:rPr>
              <a:t>die Allee, der Lustgarten, </a:t>
            </a:r>
            <a:r>
              <a:rPr lang="cs-CZ" sz="2400" smtClean="0">
                <a:latin typeface="Arial" pitchFamily="34" charset="0"/>
                <a:cs typeface="Arial" pitchFamily="34" charset="0"/>
              </a:rPr>
              <a:t>die Burgruine, die Felsenstadt</a:t>
            </a:r>
            <a:endParaRPr lang="cs-CZ" sz="2400">
              <a:latin typeface="Arial" pitchFamily="34" charset="0"/>
              <a:cs typeface="Arial" pitchFamily="34" charset="0"/>
            </a:endParaRPr>
          </a:p>
          <a:p>
            <a:r>
              <a:rPr lang="cs-CZ" sz="2400">
                <a:latin typeface="Arial" pitchFamily="34" charset="0"/>
                <a:cs typeface="Arial" pitchFamily="34" charset="0"/>
              </a:rPr>
              <a:t>Pomůcky a materiál: PC, sešit </a:t>
            </a:r>
          </a:p>
        </p:txBody>
      </p:sp>
    </p:spTree>
    <p:extLst>
      <p:ext uri="{BB962C8B-B14F-4D97-AF65-F5344CB8AC3E}">
        <p14:creationId xmlns:p14="http://schemas.microsoft.com/office/powerpoint/2010/main" val="8668537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187624" y="980728"/>
            <a:ext cx="7056784" cy="5145752"/>
          </a:xfrm>
        </p:spPr>
        <p:txBody>
          <a:bodyPr>
            <a:normAutofit/>
          </a:bodyPr>
          <a:lstStyle/>
          <a:p>
            <a:r>
              <a:rPr lang="cs-CZ" sz="2800" dirty="0" smtClean="0">
                <a:latin typeface="Arial" pitchFamily="34" charset="0"/>
                <a:cs typeface="Arial" pitchFamily="34" charset="0"/>
              </a:rPr>
              <a:t>Metodické zhodnocení a popis práce s digitálním učebním materiálem:</a:t>
            </a:r>
          </a:p>
          <a:p>
            <a:pPr marL="45720" indent="0">
              <a:buNone/>
            </a:pPr>
            <a:endParaRPr lang="cs-CZ" dirty="0" smtClean="0">
              <a:latin typeface="Arial" pitchFamily="34" charset="0"/>
              <a:cs typeface="Arial" pitchFamily="34" charset="0"/>
            </a:endParaRPr>
          </a:p>
          <a:p>
            <a:pPr>
              <a:buFont typeface="Arial" pitchFamily="34" charset="0"/>
              <a:buChar char="•"/>
            </a:pPr>
            <a:r>
              <a:rPr lang="cs-CZ" sz="2400" smtClean="0">
                <a:latin typeface="Arial" pitchFamily="34" charset="0"/>
                <a:cs typeface="Arial" pitchFamily="34" charset="0"/>
              </a:rPr>
              <a:t>Před příjezdem návštěvy z partnerské německé školy  si žáci rozšíří slovní zásobu ( témata ještě nebyla probírána ).</a:t>
            </a:r>
          </a:p>
          <a:p>
            <a:pPr>
              <a:buFont typeface="Arial" pitchFamily="34" charset="0"/>
              <a:buChar char="•"/>
            </a:pPr>
            <a:r>
              <a:rPr lang="cs-CZ" sz="2400" smtClean="0">
                <a:latin typeface="Arial" pitchFamily="34" charset="0"/>
                <a:cs typeface="Arial" pitchFamily="34" charset="0"/>
              </a:rPr>
              <a:t>Část plánovaných akcí bude společná, některé budou absolvovat sami se svým hostem. Materiál slouží jako základní informace k výletům do nejbližšího okolí.</a:t>
            </a:r>
          </a:p>
          <a:p>
            <a:pPr>
              <a:buFont typeface="Arial" pitchFamily="34" charset="0"/>
              <a:buChar char="•"/>
            </a:pPr>
            <a:r>
              <a:rPr lang="cs-CZ" sz="1800" smtClean="0">
                <a:latin typeface="Arial" pitchFamily="34" charset="0"/>
                <a:cs typeface="Arial" pitchFamily="34" charset="0"/>
              </a:rPr>
              <a:t>Jedná se o 4.část.  (1. jídlo a pití, 2. náš byt, 3. naše město ) </a:t>
            </a:r>
            <a:endParaRPr lang="cs-CZ" sz="2400" smtClean="0">
              <a:latin typeface="Arial" pitchFamily="34" charset="0"/>
              <a:cs typeface="Arial" pitchFamily="34" charset="0"/>
            </a:endParaRPr>
          </a:p>
          <a:p>
            <a:pPr marL="82296" indent="0">
              <a:buNone/>
            </a:pPr>
            <a:endParaRPr lang="cs-CZ" sz="2400" smtClean="0">
              <a:latin typeface="Arial" pitchFamily="34" charset="0"/>
              <a:cs typeface="Arial" pitchFamily="34" charset="0"/>
            </a:endParaRPr>
          </a:p>
          <a:p>
            <a:pPr marL="0" indent="0">
              <a:buNone/>
            </a:pPr>
            <a:endParaRPr lang="cs-CZ" dirty="0" smtClean="0">
              <a:latin typeface="Arial" pitchFamily="34" charset="0"/>
              <a:cs typeface="Arial" pitchFamily="34" charset="0"/>
            </a:endParaRPr>
          </a:p>
        </p:txBody>
      </p:sp>
    </p:spTree>
    <p:extLst>
      <p:ext uri="{BB962C8B-B14F-4D97-AF65-F5344CB8AC3E}">
        <p14:creationId xmlns:p14="http://schemas.microsoft.com/office/powerpoint/2010/main" val="3513525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7312856" cy="1143000"/>
          </a:xfrm>
        </p:spPr>
        <p:txBody>
          <a:bodyPr>
            <a:normAutofit/>
          </a:bodyPr>
          <a:lstStyle/>
          <a:p>
            <a:pPr algn="ctr"/>
            <a:r>
              <a:rPr lang="cs-CZ" sz="3200" smtClean="0"/>
              <a:t>Umgebung  unserer  Stadt</a:t>
            </a:r>
            <a:endParaRPr lang="cs-CZ" sz="3200"/>
          </a:p>
        </p:txBody>
      </p:sp>
      <p:sp>
        <p:nvSpPr>
          <p:cNvPr id="3" name="Zástupný symbol pro obsah 2"/>
          <p:cNvSpPr>
            <a:spLocks noGrp="1"/>
          </p:cNvSpPr>
          <p:nvPr>
            <p:ph idx="1"/>
          </p:nvPr>
        </p:nvSpPr>
        <p:spPr>
          <a:xfrm>
            <a:off x="1259632" y="1556792"/>
            <a:ext cx="7560840" cy="4691608"/>
          </a:xfrm>
        </p:spPr>
        <p:txBody>
          <a:bodyPr/>
          <a:lstStyle/>
          <a:p>
            <a:pPr marL="82296" indent="0">
              <a:buNone/>
            </a:pPr>
            <a:r>
              <a:rPr lang="cs-CZ" smtClean="0">
                <a:latin typeface="Arial" pitchFamily="34" charset="0"/>
                <a:cs typeface="Arial" pitchFamily="34" charset="0"/>
              </a:rPr>
              <a:t>   </a:t>
            </a:r>
            <a:r>
              <a:rPr lang="cs-CZ" sz="2800" smtClean="0">
                <a:latin typeface="Arial" pitchFamily="34" charset="0"/>
                <a:cs typeface="Arial" pitchFamily="34" charset="0"/>
              </a:rPr>
              <a:t>Jičín ist das Eingangstor in das Böhmische Paradies. Große Pläne mit der Stadt hatte der Generalissimus Herzog Albrecht Eusebius von Waldstein. Er machte Jičín zur Hauptstadt seines friedländischen Herzogtums.</a:t>
            </a:r>
          </a:p>
          <a:p>
            <a:pPr marL="82296" indent="0">
              <a:buNone/>
            </a:pPr>
            <a:r>
              <a:rPr lang="cs-CZ" sz="2800">
                <a:latin typeface="Arial" pitchFamily="34" charset="0"/>
                <a:cs typeface="Arial" pitchFamily="34" charset="0"/>
              </a:rPr>
              <a:t> </a:t>
            </a:r>
            <a:r>
              <a:rPr lang="cs-CZ" sz="2800" smtClean="0">
                <a:latin typeface="Arial" pitchFamily="34" charset="0"/>
                <a:cs typeface="Arial" pitchFamily="34" charset="0"/>
              </a:rPr>
              <a:t>  Das Renaissanceschloss baute er in seine frühbarocke Residenz um und verband sie mit dem Lustgarten Libosad sowie der barocken Loggia über eine zwei Kilometer lange vier-    reihige Lindenallee.</a:t>
            </a:r>
            <a:endParaRPr lang="cs-CZ" sz="2800">
              <a:latin typeface="Arial" pitchFamily="34" charset="0"/>
              <a:cs typeface="Arial" pitchFamily="34" charset="0"/>
            </a:endParaRPr>
          </a:p>
        </p:txBody>
      </p:sp>
    </p:spTree>
    <p:extLst>
      <p:ext uri="{BB962C8B-B14F-4D97-AF65-F5344CB8AC3E}">
        <p14:creationId xmlns:p14="http://schemas.microsoft.com/office/powerpoint/2010/main" val="3898218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000" smtClean="0">
                <a:latin typeface="Arial" pitchFamily="34" charset="0"/>
                <a:cs typeface="Arial" pitchFamily="34" charset="0"/>
              </a:rPr>
              <a:t>Lindenallee</a:t>
            </a:r>
            <a:endParaRPr lang="cs-CZ" sz="4000">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484784"/>
            <a:ext cx="6336704" cy="47160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4442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3200" smtClean="0">
                <a:latin typeface="Arial" pitchFamily="34" charset="0"/>
                <a:cs typeface="Arial" pitchFamily="34" charset="0"/>
              </a:rPr>
              <a:t>Lustgarten Libosad</a:t>
            </a:r>
            <a:endParaRPr lang="cs-CZ" sz="3200">
              <a:latin typeface="Arial" pitchFamily="34" charset="0"/>
              <a:cs typeface="Arial"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628801"/>
            <a:ext cx="6912768"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7369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87624" y="548680"/>
            <a:ext cx="7746064" cy="1584176"/>
          </a:xfrm>
        </p:spPr>
        <p:txBody>
          <a:bodyPr>
            <a:normAutofit/>
          </a:bodyPr>
          <a:lstStyle/>
          <a:p>
            <a:r>
              <a:rPr lang="cs-CZ" sz="2400" smtClean="0">
                <a:latin typeface="Arial" pitchFamily="34" charset="0"/>
                <a:cs typeface="Arial" pitchFamily="34" charset="0"/>
              </a:rPr>
              <a:t>In dieser Richtung können wir bis zum Kartäuserkloster Valdice kommen. Zurück nach Jičín gehen wir über den Hügel Zebín mit der weißen Kapelle der hl. Magdalena. Von dort aus ist eine schöne Aussicht.  </a:t>
            </a:r>
            <a:endParaRPr lang="cs-CZ" sz="2400">
              <a:latin typeface="Arial" pitchFamily="34" charset="0"/>
              <a:cs typeface="Arial" pitchFamily="34" charset="0"/>
            </a:endParaRPr>
          </a:p>
        </p:txBody>
      </p:sp>
      <p:pic>
        <p:nvPicPr>
          <p:cNvPr id="5124" name="Picture 4" descr="http://www.odsouzeni.estranky.cz/img/picture/333/v%C4%9Bznice-Valdice-s-kostelem.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187624" y="2492896"/>
            <a:ext cx="3888432" cy="36724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1860" y="2492896"/>
            <a:ext cx="3456384"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89073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7498080" cy="1570186"/>
          </a:xfrm>
        </p:spPr>
        <p:txBody>
          <a:bodyPr>
            <a:normAutofit/>
          </a:bodyPr>
          <a:lstStyle/>
          <a:p>
            <a:r>
              <a:rPr lang="cs-CZ" sz="2400" smtClean="0">
                <a:latin typeface="Arial" panose="020B0604020202020204" pitchFamily="34" charset="0"/>
                <a:cs typeface="Arial" panose="020B0604020202020204" pitchFamily="34" charset="0"/>
              </a:rPr>
              <a:t>Wir gehen weiter über den Hügel Čeřovka. Hier befindet sich der älteste Aussichtsturm im Böhmischen Paradies – Milohlídka. Sie rührt aus dem Jahre 1843 her.</a:t>
            </a:r>
            <a:endParaRPr lang="cs-CZ" sz="2400">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1435608" y="2060848"/>
            <a:ext cx="7498080" cy="4187552"/>
          </a:xfrm>
        </p:spPr>
        <p:txBody>
          <a:bodyPr/>
          <a:lstStyle/>
          <a:p>
            <a:endParaRPr lang="cs-CZ"/>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916832"/>
            <a:ext cx="7632848"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0756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7498080" cy="1786210"/>
          </a:xfrm>
        </p:spPr>
        <p:txBody>
          <a:bodyPr>
            <a:normAutofit fontScale="90000"/>
          </a:bodyPr>
          <a:lstStyle/>
          <a:p>
            <a:r>
              <a:rPr lang="cs-CZ" sz="2400">
                <a:latin typeface="Arial" panose="020B0604020202020204" pitchFamily="34" charset="0"/>
                <a:cs typeface="Arial" panose="020B0604020202020204" pitchFamily="34" charset="0"/>
              </a:rPr>
              <a:t>Unweit der Stadt gibt es Zeltlager Jinolické rybníky und die Felsenstadt Prachovské skály. Die Felsenstadt gehört zum Naturschutzgebiet des Böhmischen Paradies.</a:t>
            </a:r>
            <a:br>
              <a:rPr lang="cs-CZ" sz="2400">
                <a:latin typeface="Arial" panose="020B0604020202020204" pitchFamily="34" charset="0"/>
                <a:cs typeface="Arial" panose="020B0604020202020204" pitchFamily="34" charset="0"/>
              </a:rPr>
            </a:br>
            <a:endParaRPr lang="cs-CZ" sz="2400">
              <a:latin typeface="Arial" panose="020B0604020202020204" pitchFamily="34" charset="0"/>
              <a:cs typeface="Arial" panose="020B0604020202020204" pitchFamily="34"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772816"/>
            <a:ext cx="403244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2780928"/>
            <a:ext cx="3744416"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64575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smtClean="0">
                <a:latin typeface="Arial" panose="020B0604020202020204" pitchFamily="34" charset="0"/>
                <a:cs typeface="Arial" panose="020B0604020202020204" pitchFamily="34" charset="0"/>
              </a:rPr>
              <a:t>Die Umgebung die Stadt zieren die Gipfel der Burgruinen Veliš, Kumburk und Bradlec.</a:t>
            </a:r>
            <a:endParaRPr lang="cs-CZ" sz="2400">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p:txBody>
          <a:bodyPr/>
          <a:lstStyle/>
          <a:p>
            <a:endParaRPr lang="cs-CZ"/>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412776"/>
            <a:ext cx="2880320" cy="4812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412776"/>
            <a:ext cx="4680520" cy="3888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4377284"/>
            <a:ext cx="468052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21384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i="1"/>
              <a:t> </a:t>
            </a:r>
            <a:r>
              <a:rPr lang="cs-CZ" sz="1800">
                <a:effectLst/>
              </a:rPr>
              <a:t>Použité zdroje:</a:t>
            </a:r>
          </a:p>
        </p:txBody>
      </p:sp>
      <p:sp>
        <p:nvSpPr>
          <p:cNvPr id="3" name="Zástupný symbol pro obsah 2"/>
          <p:cNvSpPr>
            <a:spLocks noGrp="1"/>
          </p:cNvSpPr>
          <p:nvPr>
            <p:ph idx="1"/>
          </p:nvPr>
        </p:nvSpPr>
        <p:spPr/>
        <p:txBody>
          <a:bodyPr>
            <a:normAutofit/>
          </a:bodyPr>
          <a:lstStyle/>
          <a:p>
            <a:pPr marL="82296" indent="0">
              <a:buNone/>
            </a:pPr>
            <a:r>
              <a:rPr lang="cs-CZ" sz="1800" smtClean="0">
                <a:latin typeface="Arial" pitchFamily="34" charset="0"/>
                <a:cs typeface="Arial" pitchFamily="34" charset="0"/>
              </a:rPr>
              <a:t>http</a:t>
            </a:r>
            <a:r>
              <a:rPr lang="cs-CZ" sz="1800">
                <a:latin typeface="Arial" pitchFamily="34" charset="0"/>
                <a:cs typeface="Arial" pitchFamily="34" charset="0"/>
              </a:rPr>
              <a:t>://www.infoportaly.cz/public/images/foto_clanku/1201/stredni-1-lipy-se-kacet-nebudou.jpg</a:t>
            </a:r>
          </a:p>
          <a:p>
            <a:pPr marL="82296" indent="0">
              <a:buNone/>
            </a:pPr>
            <a:r>
              <a:rPr lang="cs-CZ" sz="1800">
                <a:latin typeface="Arial" pitchFamily="34" charset="0"/>
                <a:cs typeface="Arial" pitchFamily="34" charset="0"/>
              </a:rPr>
              <a:t>http://www.casopis.ochranaprirody.cz/res/data/031/003922_05_015024.jpg</a:t>
            </a:r>
          </a:p>
          <a:p>
            <a:pPr marL="82296" indent="0">
              <a:buNone/>
            </a:pPr>
            <a:r>
              <a:rPr lang="cs-CZ" sz="1800">
                <a:latin typeface="Arial" pitchFamily="34" charset="0"/>
                <a:cs typeface="Arial" pitchFamily="34" charset="0"/>
              </a:rPr>
              <a:t>http://www.liberecky-kraj.cz/galerie/82061_280_280_4.jpg</a:t>
            </a:r>
          </a:p>
          <a:p>
            <a:pPr marL="82296" indent="0">
              <a:buNone/>
            </a:pPr>
            <a:r>
              <a:rPr lang="cs-CZ" sz="1800">
                <a:latin typeface="Arial" pitchFamily="34" charset="0"/>
                <a:cs typeface="Arial" pitchFamily="34" charset="0"/>
              </a:rPr>
              <a:t>http://www.odsouzeni.estranky.cz/img/picture/333/v%C4%9Bznice-Valdice-s-kostelem.jpg</a:t>
            </a:r>
          </a:p>
          <a:p>
            <a:pPr marL="82296" indent="0">
              <a:buNone/>
            </a:pPr>
            <a:r>
              <a:rPr lang="cs-CZ" sz="1800">
                <a:latin typeface="Arial" pitchFamily="34" charset="0"/>
                <a:cs typeface="Arial" pitchFamily="34" charset="0"/>
              </a:rPr>
              <a:t>http://</a:t>
            </a:r>
            <a:r>
              <a:rPr lang="cs-CZ" sz="1800" smtClean="0">
                <a:latin typeface="Arial" pitchFamily="34" charset="0"/>
                <a:cs typeface="Arial" pitchFamily="34" charset="0"/>
              </a:rPr>
              <a:t>www.geopark-ceskyraj.cz/databaze/files/21/01.jpg</a:t>
            </a:r>
          </a:p>
          <a:p>
            <a:pPr marL="82296" indent="0">
              <a:buNone/>
            </a:pPr>
            <a:r>
              <a:rPr lang="cs-CZ" sz="1800" smtClean="0">
                <a:latin typeface="Arial" pitchFamily="34" charset="0"/>
                <a:cs typeface="Arial" pitchFamily="34" charset="0"/>
              </a:rPr>
              <a:t>a fotografie z rodinného archivu</a:t>
            </a:r>
          </a:p>
        </p:txBody>
      </p:sp>
    </p:spTree>
    <p:extLst>
      <p:ext uri="{BB962C8B-B14F-4D97-AF65-F5344CB8AC3E}">
        <p14:creationId xmlns:p14="http://schemas.microsoft.com/office/powerpoint/2010/main" val="379064670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2359</TotalTime>
  <Words>384</Words>
  <Application>Microsoft Office PowerPoint</Application>
  <PresentationFormat>Předvádění na obrazovce (4:3)</PresentationFormat>
  <Paragraphs>40</Paragraphs>
  <Slides>11</Slides>
  <Notes>1</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Slunovrat</vt:lpstr>
      <vt:lpstr>Prezentace aplikace PowerPoint</vt:lpstr>
      <vt:lpstr>Prezentace aplikace PowerPoint</vt:lpstr>
      <vt:lpstr>Prezentace aplikace PowerPoint</vt:lpstr>
      <vt:lpstr>Umgebung  unserer  Stadt</vt:lpstr>
      <vt:lpstr>Lindenallee</vt:lpstr>
      <vt:lpstr>Lustgarten Libosad</vt:lpstr>
      <vt:lpstr>In dieser Richtung können wir bis zum Kartäuserkloster Valdice kommen. Zurück nach Jičín gehen wir über den Hügel Zebín mit der weißen Kapelle der hl. Magdalena. Von dort aus ist eine schöne Aussicht.  </vt:lpstr>
      <vt:lpstr>Wir gehen weiter über den Hügel Čeřovka. Hier befindet sich der älteste Aussichtsturm im Böhmischen Paradies – Milohlídka. Sie rührt aus dem Jahre 1843 her.</vt:lpstr>
      <vt:lpstr>Unweit der Stadt gibt es Zeltlager Jinolické rybníky und die Felsenstadt Prachovské skály. Die Felsenstadt gehört zum Naturschutzgebiet des Böhmischen Paradies. </vt:lpstr>
      <vt:lpstr>Die Umgebung die Stadt zieren die Gipfel der Burgruinen Veliš, Kumburk und Bradlec.</vt:lpstr>
      <vt:lpstr> 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salovar</dc:creator>
  <cp:lastModifiedBy>salovar</cp:lastModifiedBy>
  <cp:revision>171</cp:revision>
  <dcterms:created xsi:type="dcterms:W3CDTF">2012-10-28T12:20:09Z</dcterms:created>
  <dcterms:modified xsi:type="dcterms:W3CDTF">2013-11-26T00:04:10Z</dcterms:modified>
</cp:coreProperties>
</file>