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E0072-7077-47B6-A688-E01A13FE118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2D3901-FE50-4256-8937-5F21A7A56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863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 prezentace je vytvořena výuku</a:t>
            </a:r>
            <a:r>
              <a:rPr lang="cs-CZ" baseline="0" dirty="0" smtClean="0"/>
              <a:t> literatury.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2D3901-FE50-4256-8937-5F21A7A569B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2D3901-FE50-4256-8937-5F21A7A569B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FA5EC-94E0-419C-960F-080FF7140E1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8E121A-B815-4D75-A575-D86CBD83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emf"/><Relationship Id="rId5" Type="http://schemas.openxmlformats.org/officeDocument/2006/relationships/package" Target="../embeddings/Microsoft_Word_Document1.docx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429000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 smtClean="0"/>
              <a:t>VY_32_INOVACE_ČJ.3.01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3059832" y="1772816"/>
          <a:ext cx="5781675" cy="942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5" imgW="5782196" imgH="938482" progId="Word.Document.12">
                  <p:embed/>
                </p:oleObj>
              </mc:Choice>
              <mc:Fallback>
                <p:oleObj name="Dokument" r:id="rId5" imgW="5782196" imgH="938482" progId="Word.Document.12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59832" y="1772816"/>
                        <a:ext cx="5781675" cy="942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332652"/>
          <a:ext cx="8640960" cy="5890542"/>
        </p:xfrm>
        <a:graphic>
          <a:graphicData uri="http://schemas.openxmlformats.org/drawingml/2006/table">
            <a:tbl>
              <a:tblPr/>
              <a:tblGrid>
                <a:gridCol w="4358712"/>
                <a:gridCol w="4282248"/>
              </a:tblGrid>
              <a:tr h="10081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Materiál obsahuje prezentaci, vysvětlení rozdílů a příklady přísloví,rčení,pranostik a přirovnání.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Mgr. Ivana Venglářová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Jazyk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Čeština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46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Očekávaný výstup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Rozliší a uvede příklady jednotlivých typů lidové slovesnosti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Speciální vzdělávací potřeby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Žádné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69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Klíčová slova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Lidová slovesnost,přísloví,rčení,pranostika,přirovnání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Období vytvoření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Říjen – prosinec 2012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Druh </a:t>
                      </a:r>
                      <a:r>
                        <a:rPr lang="cs-CZ" sz="1800" dirty="0" err="1">
                          <a:latin typeface="Calibri"/>
                          <a:ea typeface="Calibri"/>
                          <a:cs typeface="Times New Roman"/>
                        </a:rPr>
                        <a:t>interaktivity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a aktivita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Cílová skupina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Žák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Stupeň a typ vzdělávání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Základní vzdělávání – první stupeň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Typická věková skupina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8 – 11 let</a:t>
                      </a: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Škola 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ZŠ PRŮHONICE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395536" y="864583"/>
            <a:ext cx="828092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Přísloví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je vyjádřením nějaké životní moudrosti.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Smyslem je morální ponaučení.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Tvoří celé věty,které nelze rozdělit,přeformulovat.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0" y="1772816"/>
            <a:ext cx="38087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Stokrát nic umořilo osla.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3068960"/>
            <a:ext cx="422853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Mluviti stříbro,mlčeti zlato.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0" y="2420888"/>
            <a:ext cx="368568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Sytý hladovému nevěří.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3789040"/>
            <a:ext cx="39631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Po bitvě je každý generál.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0" y="1124744"/>
            <a:ext cx="386548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Ranní ptáče dál doskáče.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0" y="5085184"/>
            <a:ext cx="911698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dirty="0"/>
              <a:t>Tak dlouho se chodí se džbánem pro vodu,až se ucho utrhne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0" y="4437112"/>
            <a:ext cx="45810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S chutí do toho,půl je hotovo.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0" y="88556"/>
            <a:ext cx="2771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 Black" pitchFamily="34" charset="0"/>
                <a:ea typeface="Calibri" pitchFamily="34" charset="0"/>
                <a:cs typeface="Times New Roman" pitchFamily="18" charset="0"/>
              </a:rPr>
              <a:t>Známá přísloví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2"/>
          <p:cNvSpPr>
            <a:spLocks noChangeArrowheads="1"/>
          </p:cNvSpPr>
          <p:nvPr/>
        </p:nvSpPr>
        <p:spPr bwMode="auto">
          <a:xfrm>
            <a:off x="0" y="5733256"/>
            <a:ext cx="368568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Sytý hladovému nevěří.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Picture 1" descr="E:\mléko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04664"/>
            <a:ext cx="2880320" cy="28306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" grpId="0" build="p"/>
      <p:bldP spid="7170" grpId="0" build="p"/>
      <p:bldP spid="7171" grpId="0" build="p"/>
      <p:bldP spid="7172" grpId="0" build="p"/>
      <p:bldP spid="7173" grpId="0" build="p"/>
      <p:bldP spid="7176" grpId="0" build="p"/>
      <p:bldP spid="7177" grpId="0" build="p"/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0" y="1124744"/>
            <a:ext cx="48184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Mezi slepými jednooký králem.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2420888"/>
            <a:ext cx="417364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Má hlad,že by jedl hřebíky.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0" y="3717032"/>
            <a:ext cx="441223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Kovářova kobyla chodí bosa.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5157192"/>
            <a:ext cx="36831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Ráno moudřejší večera.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0" y="-2232"/>
            <a:ext cx="575971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cs typeface="Arial" pitchFamily="34" charset="0"/>
              </a:rPr>
              <a:t>Vysvětlete,co daná přísloví</a:t>
            </a:r>
            <a:r>
              <a:rPr kumimoji="0" lang="cs-CZ" sz="2400" b="1" i="0" u="sng" strike="noStrike" cap="none" normalizeH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cs typeface="Arial" pitchFamily="34" charset="0"/>
              </a:rPr>
              <a:t> znamenají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cs typeface="Arial" pitchFamily="34" charset="0"/>
              </a:rPr>
              <a:t>: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B0F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0" y="1772816"/>
            <a:ext cx="714067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Toto přísloví nám říká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,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že trochu chytrý člověk mezi hloupými je král.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10"/>
          <p:cNvSpPr>
            <a:spLocks noChangeArrowheads="1"/>
          </p:cNvSpPr>
          <p:nvPr/>
        </p:nvSpPr>
        <p:spPr bwMode="auto">
          <a:xfrm>
            <a:off x="0" y="3068960"/>
            <a:ext cx="17107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Má veliký hlad.</a:t>
            </a:r>
          </a:p>
        </p:txBody>
      </p:sp>
      <p:sp>
        <p:nvSpPr>
          <p:cNvPr id="15" name="Rectangle 10"/>
          <p:cNvSpPr>
            <a:spLocks noChangeArrowheads="1"/>
          </p:cNvSpPr>
          <p:nvPr/>
        </p:nvSpPr>
        <p:spPr bwMode="auto">
          <a:xfrm>
            <a:off x="0" y="4365104"/>
            <a:ext cx="28392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Necháváš sebe na konec.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10"/>
          <p:cNvSpPr>
            <a:spLocks noChangeArrowheads="1"/>
          </p:cNvSpPr>
          <p:nvPr/>
        </p:nvSpPr>
        <p:spPr bwMode="auto">
          <a:xfrm>
            <a:off x="0" y="5799747"/>
            <a:ext cx="680424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Ráno je na rozhodování lepší než večer, když jste unaveni.</a:t>
            </a:r>
          </a:p>
        </p:txBody>
      </p:sp>
      <p:pic>
        <p:nvPicPr>
          <p:cNvPr id="17420" name="Picture 12" descr="http://t3.gstatic.com/images?q=tbn:ANd9GcSXZewwtO9gm1BeghJPsYo0Kkte0qiZOIJxq7awBgR5c867zIa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0"/>
            <a:ext cx="1847850" cy="2466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7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 build="p"/>
      <p:bldP spid="17410" grpId="0" build="p"/>
      <p:bldP spid="17411" grpId="0" build="p"/>
      <p:bldP spid="17412" grpId="0" build="p"/>
      <p:bldP spid="17418" grpId="0" build="p"/>
      <p:bldP spid="14" grpId="0" build="p"/>
      <p:bldP spid="15" grpId="0" build="p"/>
      <p:bldP spid="1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0" y="1196752"/>
            <a:ext cx="35554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Tichá voda břehy mele.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0" y="2636912"/>
            <a:ext cx="543712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Darovanému koni na zuby nekoukej.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0" y="4149080"/>
            <a:ext cx="426975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Dočkej času jako husa klasu.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5445224"/>
            <a:ext cx="373794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Bez práce nejsou koláče.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10"/>
          <p:cNvSpPr>
            <a:spLocks noChangeArrowheads="1"/>
          </p:cNvSpPr>
          <p:nvPr/>
        </p:nvSpPr>
        <p:spPr bwMode="auto">
          <a:xfrm>
            <a:off x="0" y="1788205"/>
            <a:ext cx="446789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Nenápadný člověk dokáže mnoho změnit.</a:t>
            </a:r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0" y="3228365"/>
            <a:ext cx="474572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Když něco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  dostaneš,nehledej na tom chyby.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0" y="4740533"/>
            <a:ext cx="327525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Počkej si na správný okamžik.</a:t>
            </a:r>
          </a:p>
        </p:txBody>
      </p:sp>
      <p:sp>
        <p:nvSpPr>
          <p:cNvPr id="12" name="Rectangle 10"/>
          <p:cNvSpPr>
            <a:spLocks noChangeArrowheads="1"/>
          </p:cNvSpPr>
          <p:nvPr/>
        </p:nvSpPr>
        <p:spPr bwMode="auto">
          <a:xfrm>
            <a:off x="0" y="5892661"/>
            <a:ext cx="373692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Pokud 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 nic neděláš,nic nedokážeš.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ectangle 9"/>
          <p:cNvSpPr>
            <a:spLocks noChangeArrowheads="1"/>
          </p:cNvSpPr>
          <p:nvPr/>
        </p:nvSpPr>
        <p:spPr bwMode="auto">
          <a:xfrm>
            <a:off x="0" y="-2232"/>
            <a:ext cx="575971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cs typeface="Arial" pitchFamily="34" charset="0"/>
              </a:rPr>
              <a:t>Vysvětlete,co daná přísloví</a:t>
            </a:r>
            <a:r>
              <a:rPr kumimoji="0" lang="cs-CZ" sz="2400" b="1" i="0" u="sng" strike="noStrike" cap="none" normalizeH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cs typeface="Arial" pitchFamily="34" charset="0"/>
              </a:rPr>
              <a:t> znamenají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cs typeface="Arial" pitchFamily="34" charset="0"/>
              </a:rPr>
              <a:t>: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B0F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 descr="C:\Users\jitka\AppData\Local\Microsoft\Windows\Temporary Internet Files\Content.IE5\AOI2Q5X9\MP9004483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61265"/>
            <a:ext cx="2199233" cy="329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allAtOnce"/>
      <p:bldP spid="7" grpId="0" build="p"/>
      <p:bldP spid="9" grpId="0" build="p"/>
      <p:bldP spid="10" grpId="0" build="p"/>
      <p:bldP spid="11" grpId="0" build="p"/>
      <p:bldP spid="1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124744"/>
            <a:ext cx="40615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u="sng" dirty="0" smtClean="0"/>
              <a:t>Jaká další přísloví znáš?</a:t>
            </a:r>
            <a:endParaRPr lang="cs-CZ" sz="3200" u="sng" dirty="0"/>
          </a:p>
        </p:txBody>
      </p:sp>
      <p:sp>
        <p:nvSpPr>
          <p:cNvPr id="9" name="Obdélník 8"/>
          <p:cNvSpPr/>
          <p:nvPr/>
        </p:nvSpPr>
        <p:spPr>
          <a:xfrm>
            <a:off x="0" y="2636912"/>
            <a:ext cx="91812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u="sng" dirty="0" smtClean="0"/>
              <a:t>Vysvětli,co znamenají a v jaké souvislosti jsi je slyšel?</a:t>
            </a:r>
            <a:endParaRPr lang="cs-CZ" sz="3200" u="sng" dirty="0"/>
          </a:p>
        </p:txBody>
      </p:sp>
      <p:sp>
        <p:nvSpPr>
          <p:cNvPr id="10" name="Obdélník 9"/>
          <p:cNvSpPr/>
          <p:nvPr/>
        </p:nvSpPr>
        <p:spPr>
          <a:xfrm>
            <a:off x="0" y="4149080"/>
            <a:ext cx="64007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u="sng" dirty="0" smtClean="0"/>
              <a:t>Napiš přísloví,které doma používáte.</a:t>
            </a:r>
            <a:endParaRPr lang="cs-CZ" sz="32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551312"/>
            <a:ext cx="9144000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Rčení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je útvarem lidové slovesnosti.Je to krátká průpovídka vyjadřující určitou zkušenost.Je podobné přísloví,avšak liší se tím,že je produktem lidové fantazie.Smyslem je pobavení.</a:t>
            </a:r>
            <a:endParaRPr kumimoji="0" lang="cs-CZ" sz="5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0" y="764704"/>
            <a:ext cx="339894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Házet hrách na stěnu.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2132856"/>
            <a:ext cx="30159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Házet perly sviním.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0" y="3501008"/>
            <a:ext cx="311559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Chtít modré z nebe.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0" y="5013176"/>
            <a:ext cx="461979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Pracovat hlemýždím tempem.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10"/>
          <p:cNvSpPr>
            <a:spLocks noChangeArrowheads="1"/>
          </p:cNvSpPr>
          <p:nvPr/>
        </p:nvSpPr>
        <p:spPr bwMode="auto">
          <a:xfrm>
            <a:off x="0" y="1412776"/>
            <a:ext cx="259558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cs typeface="Arial" pitchFamily="34" charset="0"/>
              </a:rPr>
              <a:t>Nikdo mě neposlouchá.</a:t>
            </a:r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0" y="2708920"/>
            <a:ext cx="4775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cs typeface="Arial" pitchFamily="34" charset="0"/>
              </a:rPr>
              <a:t>Dávat něco dobrého lidem, kteří o to nestojí. 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0" y="4005064"/>
            <a:ext cx="174919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cs typeface="Arial" pitchFamily="34" charset="0"/>
              </a:rPr>
              <a:t>Chtít nemožné.</a:t>
            </a:r>
          </a:p>
        </p:txBody>
      </p:sp>
      <p:sp>
        <p:nvSpPr>
          <p:cNvPr id="12" name="Rectangle 10"/>
          <p:cNvSpPr>
            <a:spLocks noChangeArrowheads="1"/>
          </p:cNvSpPr>
          <p:nvPr/>
        </p:nvSpPr>
        <p:spPr bwMode="auto">
          <a:xfrm>
            <a:off x="0" y="5517232"/>
            <a:ext cx="198002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Pracovat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cs typeface="Arial" pitchFamily="34" charset="0"/>
              </a:rPr>
              <a:t> pomalu.</a:t>
            </a:r>
          </a:p>
        </p:txBody>
      </p:sp>
      <p:sp>
        <p:nvSpPr>
          <p:cNvPr id="13" name="Rectangle 9"/>
          <p:cNvSpPr>
            <a:spLocks noChangeArrowheads="1"/>
          </p:cNvSpPr>
          <p:nvPr/>
        </p:nvSpPr>
        <p:spPr bwMode="auto">
          <a:xfrm>
            <a:off x="0" y="-2232"/>
            <a:ext cx="481894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cs typeface="Arial" pitchFamily="34" charset="0"/>
              </a:rPr>
              <a:t>Nyní si vysvětlíme několik rčení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B0F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3557" name="Picture 5" descr="E:\pili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88640"/>
            <a:ext cx="3657600" cy="3263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 build="p"/>
      <p:bldP spid="23554" grpId="0" build="p"/>
      <p:bldP spid="23555" grpId="0" build="p"/>
      <p:bldP spid="23556" grpId="0" build="p"/>
      <p:bldP spid="9" grpId="0" build="p"/>
      <p:bldP spid="10" grpId="0" build="p"/>
      <p:bldP spid="11" grpId="0" build="p"/>
      <p:bldP spid="1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0" y="333860"/>
            <a:ext cx="9144000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Pranostika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je rčení,které se snaží dávat do souvislostí určité meteorologické jevy a roční dobu. Je založena na dlouhodobé lidské zkušenosti. Slovo pranostika je odvozeno z latinského slova </a:t>
            </a:r>
            <a:r>
              <a:rPr kumimoji="0" lang="cs-CZ" sz="4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prognosis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tedy předpověď. Pojí se s každým měsícem.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0" y="620688"/>
            <a:ext cx="306526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Times New Roman" pitchFamily="18" charset="0"/>
                <a:cs typeface="Arial" pitchFamily="34" charset="0"/>
              </a:rPr>
              <a:t>Únor bílý - pole sílí.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1340768"/>
            <a:ext cx="41011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Times New Roman" pitchFamily="18" charset="0"/>
                <a:cs typeface="Arial" pitchFamily="34" charset="0"/>
              </a:rPr>
              <a:t>Březen - za kamna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ea typeface="Times New Roman" pitchFamily="18" charset="0"/>
                <a:cs typeface="Arial" pitchFamily="34" charset="0"/>
              </a:rPr>
              <a:t>vlezem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Times New Roman" pitchFamily="18" charset="0"/>
                <a:cs typeface="Arial" pitchFamily="34" charset="0"/>
              </a:rPr>
              <a:t>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2708920"/>
            <a:ext cx="554574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Times New Roman" pitchFamily="18" charset="0"/>
                <a:cs typeface="Arial" pitchFamily="34" charset="0"/>
              </a:rPr>
              <a:t>Medardova kápě - čtyřicet dní kape.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2060848"/>
            <a:ext cx="39606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Times New Roman" pitchFamily="18" charset="0"/>
                <a:cs typeface="Arial" pitchFamily="34" charset="0"/>
              </a:rPr>
              <a:t>Duben - ještě tam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ea typeface="Times New Roman" pitchFamily="18" charset="0"/>
                <a:cs typeface="Arial" pitchFamily="34" charset="0"/>
              </a:rPr>
              <a:t>budem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8" name="Rectangle 9"/>
          <p:cNvSpPr>
            <a:spLocks noChangeArrowheads="1"/>
          </p:cNvSpPr>
          <p:nvPr/>
        </p:nvSpPr>
        <p:spPr bwMode="auto">
          <a:xfrm>
            <a:off x="0" y="-2232"/>
            <a:ext cx="546816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cs typeface="Arial" pitchFamily="34" charset="0"/>
              </a:rPr>
              <a:t>Nyní si vysvětlíme několik pranostik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B0F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0" y="3501008"/>
            <a:ext cx="560589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cs-CZ" sz="2800" b="1" dirty="0"/>
              <a:t>Svatá Lucie noci upije a dne nepřidá.</a:t>
            </a: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0" y="4221088"/>
            <a:ext cx="415139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b="1" dirty="0" smtClean="0"/>
              <a:t>Na </a:t>
            </a:r>
            <a:r>
              <a:rPr lang="cs-CZ" sz="2800" b="1" dirty="0"/>
              <a:t>Nový rok o slepičí krok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1" name="Rectangle 4"/>
          <p:cNvSpPr>
            <a:spLocks noChangeArrowheads="1"/>
          </p:cNvSpPr>
          <p:nvPr/>
        </p:nvSpPr>
        <p:spPr bwMode="auto">
          <a:xfrm>
            <a:off x="0" y="4941168"/>
            <a:ext cx="420544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b="1" dirty="0"/>
              <a:t>Na Hromnice o hodinu </a:t>
            </a:r>
            <a:r>
              <a:rPr lang="cs-CZ" sz="2800" b="1" dirty="0" smtClean="0"/>
              <a:t>více</a:t>
            </a:r>
            <a:endParaRPr lang="cs-CZ" sz="2800" b="1" dirty="0"/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0" y="5589240"/>
            <a:ext cx="668054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b="1" dirty="0"/>
              <a:t>Svatý Matěj ledy láme, nemá-li je, nadělá </a:t>
            </a:r>
            <a:r>
              <a:rPr lang="cs-CZ" sz="2800" b="1" dirty="0" smtClean="0"/>
              <a:t>je</a:t>
            </a:r>
            <a:endParaRPr lang="cs-CZ" sz="2800" b="1" dirty="0"/>
          </a:p>
        </p:txBody>
      </p:sp>
      <p:pic>
        <p:nvPicPr>
          <p:cNvPr id="25605" name="Picture 5" descr="E:\pranosti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88640"/>
            <a:ext cx="3187301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1" grpId="0" build="p"/>
      <p:bldP spid="25602" grpId="0" build="p"/>
      <p:bldP spid="25603" grpId="0" build="p"/>
      <p:bldP spid="25604" grpId="0" build="p"/>
      <p:bldP spid="9" grpId="0" build="p"/>
      <p:bldP spid="10" grpId="0" build="p"/>
      <p:bldP spid="11" grpId="0" build="p"/>
      <p:bldP spid="1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0" y="620687"/>
            <a:ext cx="42623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cs-CZ" sz="2800" dirty="0"/>
              <a:t>Svatá Anna - chladna z rána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1340768"/>
            <a:ext cx="511184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dirty="0"/>
              <a:t>Na svatého Jiří vylézají hadi a štíři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2780928"/>
            <a:ext cx="665528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dirty="0"/>
              <a:t>Na svatou Kateřinu schováme se pod peřinu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2060848"/>
            <a:ext cx="55601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dirty="0"/>
              <a:t>Na svatou Barboru jaro jde do dvoru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Rectangle 9"/>
          <p:cNvSpPr>
            <a:spLocks noChangeArrowheads="1"/>
          </p:cNvSpPr>
          <p:nvPr/>
        </p:nvSpPr>
        <p:spPr bwMode="auto">
          <a:xfrm>
            <a:off x="0" y="-2232"/>
            <a:ext cx="546816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cs typeface="Arial" pitchFamily="34" charset="0"/>
              </a:rPr>
              <a:t>Nyní si vysvětlíme několik pranostik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B0F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jitka\AppData\Local\Microsoft\Windows\Temporary Internet Files\Content.IE5\F08XNZYE\MP9002555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384" y="4279138"/>
            <a:ext cx="3126527" cy="2037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1" grpId="0" build="p"/>
      <p:bldP spid="25602" grpId="0" build="p"/>
      <p:bldP spid="25603" grpId="0" build="p"/>
      <p:bldP spid="2560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1166842"/>
            <a:ext cx="91440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Přirovnání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charakterizuje vlastnost subjektu připodobněním k typické vlastnosti nějaké osoby,zvířete,předmětu apod.  Nejčastěji bývá tvořeno pomocí částice jako.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0" y="620688"/>
            <a:ext cx="248721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dirty="0"/>
              <a:t>Lstivý jako liška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1340768"/>
            <a:ext cx="263354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dirty="0"/>
              <a:t>Rovný jako jedle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2852936"/>
            <a:ext cx="287027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dirty="0"/>
              <a:t>Mlsný jako kocour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2132856"/>
            <a:ext cx="332058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dirty="0"/>
              <a:t>Ohebný jako proutek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Rectangle 9"/>
          <p:cNvSpPr>
            <a:spLocks noChangeArrowheads="1"/>
          </p:cNvSpPr>
          <p:nvPr/>
        </p:nvSpPr>
        <p:spPr bwMode="auto">
          <a:xfrm>
            <a:off x="0" y="-2232"/>
            <a:ext cx="568937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cs typeface="Arial" pitchFamily="34" charset="0"/>
              </a:rPr>
              <a:t>Nyní si vysvětlíme několik přirovnání: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B0F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0" y="3501008"/>
            <a:ext cx="295465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2800" dirty="0"/>
              <a:t>Vysoký jako topol.	</a:t>
            </a: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0" y="4221088"/>
            <a:ext cx="26304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dirty="0"/>
              <a:t>Pilný jako včelka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Rectangle 4"/>
          <p:cNvSpPr>
            <a:spLocks noChangeArrowheads="1"/>
          </p:cNvSpPr>
          <p:nvPr/>
        </p:nvSpPr>
        <p:spPr bwMode="auto">
          <a:xfrm>
            <a:off x="0" y="4941168"/>
            <a:ext cx="336226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s-CZ" sz="2800" dirty="0"/>
              <a:t>Neposedný jako </a:t>
            </a:r>
            <a:r>
              <a:rPr lang="cs-CZ" sz="2800" dirty="0" smtClean="0"/>
              <a:t>šídlo.</a:t>
            </a:r>
            <a:endParaRPr lang="cs-CZ" sz="2800" dirty="0"/>
          </a:p>
        </p:txBody>
      </p:sp>
      <p:pic>
        <p:nvPicPr>
          <p:cNvPr id="2050" name="Picture 2" descr="C:\Users\jitka\AppData\Local\Microsoft\Windows\Temporary Internet Files\Content.IE5\F08XNZYE\MP9004465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423" y="2467255"/>
            <a:ext cx="2016224" cy="1556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1" grpId="0" build="p"/>
      <p:bldP spid="25602" grpId="0" build="p"/>
      <p:bldP spid="25603" grpId="0" build="p"/>
      <p:bldP spid="25604" grpId="0" build="p"/>
      <p:bldP spid="9" grpId="0" build="p"/>
      <p:bldP spid="10" grpId="0" build="p"/>
      <p:bldP spid="1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0" y="2574821"/>
            <a:ext cx="9144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81325" algn="l"/>
              </a:tabLst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Závěr – úkol: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81325" algn="l"/>
              </a:tabLst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81325" algn="l"/>
              </a:tabLs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Vymysli vlastní přirovnání nebo napiš přirovnání,které znáš a nabylo uvedeno.</a:t>
            </a:r>
            <a:endParaRPr lang="cs-CZ" sz="20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0" y="2113157"/>
            <a:ext cx="91440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81325" algn="l"/>
              </a:tabLst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Obrazový materiál: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-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www.office.microsoft.com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- archiv autora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81325" algn="l"/>
              </a:tabLst>
            </a:pPr>
            <a:endParaRPr lang="cs-CZ" sz="20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81325" algn="l"/>
              </a:tabLst>
            </a:pPr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81325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1746" name="Picture 2" descr="http://t3.gstatic.com/images?q=tbn:ANd9GcTfhznNkgVB6dZu9zxC1kL_k7k3UCZMzQLrEd0RE-kTM9aO1UjM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996952"/>
            <a:ext cx="3556588" cy="36044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515</Words>
  <Application>Microsoft Office PowerPoint</Application>
  <PresentationFormat>Předvádění na obrazovce (4:3)</PresentationFormat>
  <Paragraphs>102</Paragraphs>
  <Slides>16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Dokument</vt:lpstr>
      <vt:lpstr>VY_32_INOVACE_ČJ.3.01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VY_32_INOVACE_ČJ.3.01</dc:title>
  <dc:creator>Ivana Venglářová</dc:creator>
  <cp:lastModifiedBy>jitka</cp:lastModifiedBy>
  <cp:revision>27</cp:revision>
  <dcterms:created xsi:type="dcterms:W3CDTF">2012-11-12T18:38:09Z</dcterms:created>
  <dcterms:modified xsi:type="dcterms:W3CDTF">2013-12-04T09:27:43Z</dcterms:modified>
</cp:coreProperties>
</file>