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sldIdLst>
    <p:sldId id="268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77526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66942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92896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93640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64764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30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1441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9050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0710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49424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7791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47D21-5D23-45F8-8233-593DE51371D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371A92-7214-4577-A7EA-134122A46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191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841079"/>
            <a:ext cx="6984776" cy="178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2601471"/>
            <a:ext cx="820891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Název projektu: </a:t>
            </a:r>
            <a:r>
              <a:rPr lang="cs-CZ" sz="2800" dirty="0">
                <a:solidFill>
                  <a:prstClr val="black"/>
                </a:solidFill>
              </a:rPr>
              <a:t>Moderní škola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Registrační číslo projektu: </a:t>
            </a:r>
            <a:r>
              <a:rPr lang="cs-CZ" sz="2800" dirty="0">
                <a:solidFill>
                  <a:prstClr val="black"/>
                </a:solidFill>
              </a:rPr>
              <a:t>CZ.1.07/1.4.00/21.2511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Škola: </a:t>
            </a:r>
            <a:r>
              <a:rPr lang="cs-CZ" sz="2800" dirty="0">
                <a:solidFill>
                  <a:prstClr val="black"/>
                </a:solidFill>
              </a:rPr>
              <a:t>Základní škola, Česká Lípa, Školní 2520, </a:t>
            </a:r>
            <a:r>
              <a:rPr lang="cs-CZ" sz="2800" dirty="0" smtClean="0">
                <a:solidFill>
                  <a:prstClr val="black"/>
                </a:solidFill>
              </a:rPr>
              <a:t>p. o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</a:rPr>
              <a:t>III/2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Sada: </a:t>
            </a:r>
            <a:r>
              <a:rPr lang="cs-CZ" sz="2800" dirty="0">
                <a:solidFill>
                  <a:prstClr val="black"/>
                </a:solidFill>
              </a:rPr>
              <a:t>  </a:t>
            </a:r>
            <a:r>
              <a:rPr lang="cs-CZ" sz="2800" dirty="0" smtClean="0">
                <a:solidFill>
                  <a:prstClr val="black"/>
                </a:solidFill>
              </a:rPr>
              <a:t>VY_</a:t>
            </a:r>
            <a:r>
              <a:rPr lang="cs-CZ" sz="2800" dirty="0" smtClean="0">
                <a:solidFill>
                  <a:srgbClr val="FF0000"/>
                </a:solidFill>
              </a:rPr>
              <a:t>32</a:t>
            </a:r>
            <a:r>
              <a:rPr lang="cs-CZ" sz="2800" dirty="0" smtClean="0">
                <a:solidFill>
                  <a:prstClr val="black"/>
                </a:solidFill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</a:rPr>
              <a:t>OVAM1/5</a:t>
            </a:r>
            <a:endParaRPr lang="cs-CZ" sz="280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Druh učebního materiálu: </a:t>
            </a:r>
            <a:r>
              <a:rPr lang="cs-CZ" sz="2800" dirty="0">
                <a:solidFill>
                  <a:srgbClr val="FF0000"/>
                </a:solidFill>
              </a:rPr>
              <a:t>prezentace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Cílová skupina: </a:t>
            </a:r>
            <a:r>
              <a:rPr lang="cs-CZ" sz="2800" dirty="0">
                <a:solidFill>
                  <a:srgbClr val="FF0000"/>
                </a:solidFill>
              </a:rPr>
              <a:t>žáci 2. stupně základní školy</a:t>
            </a:r>
          </a:p>
          <a:p>
            <a:pPr lvl="0">
              <a:defRPr/>
            </a:pPr>
            <a:r>
              <a:rPr lang="cs-CZ" sz="2800" u="sng" dirty="0">
                <a:solidFill>
                  <a:prstClr val="black"/>
                </a:solidFill>
              </a:rPr>
              <a:t>Typická věková skupina: </a:t>
            </a:r>
            <a:r>
              <a:rPr lang="cs-CZ" sz="2800" dirty="0">
                <a:solidFill>
                  <a:srgbClr val="FF0000"/>
                </a:solidFill>
              </a:rPr>
              <a:t>14 až 15 let</a:t>
            </a:r>
          </a:p>
        </p:txBody>
      </p:sp>
    </p:spTree>
    <p:extLst>
      <p:ext uri="{BB962C8B-B14F-4D97-AF65-F5344CB8AC3E}">
        <p14:creationId xmlns:p14="http://schemas.microsoft.com/office/powerpoint/2010/main" xmlns="" val="974397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8352928" cy="18828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93293" y="2359523"/>
            <a:ext cx="806489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Předmět: </a:t>
            </a:r>
            <a:r>
              <a:rPr lang="cs-CZ" sz="2400" kern="0" dirty="0">
                <a:solidFill>
                  <a:srgbClr val="FF0000"/>
                </a:solidFill>
              </a:rPr>
              <a:t>občanská výchova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Ročník: </a:t>
            </a:r>
            <a:r>
              <a:rPr lang="cs-CZ" sz="2400" kern="0" dirty="0">
                <a:solidFill>
                  <a:srgbClr val="FF0000"/>
                </a:solidFill>
              </a:rPr>
              <a:t>8.-9.</a:t>
            </a:r>
          </a:p>
          <a:p>
            <a:pPr lvl="0" algn="just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Anotace: </a:t>
            </a:r>
            <a:r>
              <a:rPr lang="cs-CZ" sz="2400" kern="0" dirty="0">
                <a:solidFill>
                  <a:srgbClr val="FF0000"/>
                </a:solidFill>
              </a:rPr>
              <a:t>Tento učební materiál slouží k seznámení žáků </a:t>
            </a:r>
          </a:p>
          <a:p>
            <a:pPr lvl="0" algn="just">
              <a:defRPr/>
            </a:pPr>
            <a:r>
              <a:rPr lang="cs-CZ" sz="2400" kern="0" dirty="0">
                <a:solidFill>
                  <a:srgbClr val="FF0000"/>
                </a:solidFill>
              </a:rPr>
              <a:t>s elementárními pojmy učiva o PRÁVU v tématu </a:t>
            </a:r>
            <a:r>
              <a:rPr lang="cs-CZ" sz="2400" kern="0" dirty="0" smtClean="0">
                <a:solidFill>
                  <a:srgbClr val="FF0000"/>
                </a:solidFill>
              </a:rPr>
              <a:t>„Trestní </a:t>
            </a:r>
          </a:p>
          <a:p>
            <a:pPr lvl="0" algn="just">
              <a:defRPr/>
            </a:pPr>
            <a:r>
              <a:rPr lang="cs-CZ" sz="2400" kern="0" dirty="0" smtClean="0">
                <a:solidFill>
                  <a:srgbClr val="FF0000"/>
                </a:solidFill>
              </a:rPr>
              <a:t>p</a:t>
            </a:r>
            <a:r>
              <a:rPr lang="cs-CZ" sz="2400" kern="0" dirty="0" smtClean="0">
                <a:solidFill>
                  <a:srgbClr val="FF0000"/>
                </a:solidFill>
              </a:rPr>
              <a:t>rávo, trestný </a:t>
            </a:r>
            <a:r>
              <a:rPr lang="cs-CZ" sz="2400" kern="0" dirty="0" smtClean="0">
                <a:solidFill>
                  <a:srgbClr val="FF0000"/>
                </a:solidFill>
              </a:rPr>
              <a:t>čin, pokus a příprava trestného </a:t>
            </a:r>
            <a:r>
              <a:rPr lang="cs-CZ" sz="2400" kern="0" dirty="0" smtClean="0">
                <a:solidFill>
                  <a:srgbClr val="FF0000"/>
                </a:solidFill>
              </a:rPr>
              <a:t>činu“. </a:t>
            </a:r>
          </a:p>
          <a:p>
            <a:pPr lvl="0" algn="just">
              <a:defRPr/>
            </a:pPr>
            <a:r>
              <a:rPr lang="cs-CZ" sz="2400" kern="0" dirty="0" smtClean="0">
                <a:solidFill>
                  <a:srgbClr val="FF0000"/>
                </a:solidFill>
              </a:rPr>
              <a:t>Obsahuje </a:t>
            </a:r>
            <a:r>
              <a:rPr lang="cs-CZ" sz="2400" kern="0" dirty="0">
                <a:solidFill>
                  <a:srgbClr val="FF0000"/>
                </a:solidFill>
              </a:rPr>
              <a:t>základní </a:t>
            </a:r>
            <a:r>
              <a:rPr lang="cs-CZ" sz="2400" kern="0" dirty="0" smtClean="0">
                <a:solidFill>
                  <a:srgbClr val="FF0000"/>
                </a:solidFill>
              </a:rPr>
              <a:t>pojmy </a:t>
            </a:r>
            <a:r>
              <a:rPr lang="cs-CZ" sz="2400" kern="0" dirty="0">
                <a:solidFill>
                  <a:srgbClr val="FF0000"/>
                </a:solidFill>
              </a:rPr>
              <a:t>a otázky a úkoly k procvičení.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Klíčová slova: </a:t>
            </a:r>
            <a:r>
              <a:rPr lang="cs-CZ" sz="2400" kern="0" dirty="0" smtClean="0">
                <a:solidFill>
                  <a:srgbClr val="FF0000"/>
                </a:solidFill>
              </a:rPr>
              <a:t>trestný čin, příprava, pokus trestného činu, pachatel, odpovědnost, krajní nouze, nutná obrana</a:t>
            </a:r>
            <a:endParaRPr lang="cs-CZ" sz="2400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Speciální vzdělávací potřeby: </a:t>
            </a:r>
            <a:r>
              <a:rPr lang="cs-CZ" sz="2400" kern="0" dirty="0">
                <a:solidFill>
                  <a:srgbClr val="FF0000"/>
                </a:solidFill>
              </a:rPr>
              <a:t>PC</a:t>
            </a: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Datum: </a:t>
            </a:r>
            <a:r>
              <a:rPr lang="cs-CZ" sz="2400" kern="0" dirty="0">
                <a:solidFill>
                  <a:srgbClr val="FF0000"/>
                </a:solidFill>
              </a:rPr>
              <a:t>25.11.2011</a:t>
            </a: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u="sng" kern="0" dirty="0">
                <a:solidFill>
                  <a:prstClr val="black"/>
                </a:solidFill>
              </a:rPr>
              <a:t>Autor: </a:t>
            </a:r>
            <a:r>
              <a:rPr lang="cs-CZ" sz="2400" kern="0" dirty="0">
                <a:solidFill>
                  <a:srgbClr val="FF0000"/>
                </a:solidFill>
              </a:rPr>
              <a:t>Mgr. Alena Mertlíková</a:t>
            </a:r>
            <a:endParaRPr lang="cs-CZ" sz="2400" kern="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413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39552" y="620688"/>
            <a:ext cx="7772400" cy="1470025"/>
          </a:xfrm>
        </p:spPr>
        <p:txBody>
          <a:bodyPr/>
          <a:lstStyle/>
          <a:p>
            <a:r>
              <a:rPr lang="cs-CZ" dirty="0" smtClean="0"/>
              <a:t>Právo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2132856"/>
            <a:ext cx="6400800" cy="1752600"/>
          </a:xfrm>
        </p:spPr>
        <p:txBody>
          <a:bodyPr/>
          <a:lstStyle/>
          <a:p>
            <a:r>
              <a:rPr lang="cs-CZ" dirty="0" smtClean="0"/>
              <a:t>Trestní právo - Trestný čin</a:t>
            </a:r>
          </a:p>
          <a:p>
            <a:r>
              <a:rPr lang="cs-CZ" dirty="0" smtClean="0"/>
              <a:t>Pokus a příprava trestného činu</a:t>
            </a:r>
            <a:endParaRPr lang="cs-CZ" dirty="0"/>
          </a:p>
        </p:txBody>
      </p:sp>
      <p:pic>
        <p:nvPicPr>
          <p:cNvPr id="1026" name="Picture 2" descr="C:\Users\SEVER\AppData\Local\Microsoft\Windows\Temporary Internet Files\Content.IE5\N2J6505L\MC900287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33726"/>
            <a:ext cx="3405612" cy="238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05536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TRESTNÝ ČIN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takový čin, který je definován v Trestním zákoníku.</a:t>
            </a:r>
          </a:p>
          <a:p>
            <a:r>
              <a:rPr lang="cs-CZ" dirty="0" smtClean="0"/>
              <a:t>Dosahuje určitého stupně </a:t>
            </a:r>
            <a:r>
              <a:rPr lang="cs-CZ" b="1" dirty="0" smtClean="0"/>
              <a:t>škodlivosti</a:t>
            </a:r>
            <a:r>
              <a:rPr lang="cs-CZ" dirty="0" smtClean="0"/>
              <a:t> </a:t>
            </a:r>
            <a:r>
              <a:rPr lang="cs-CZ" b="1" dirty="0" smtClean="0"/>
              <a:t>pro společnost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b="1" dirty="0" smtClean="0"/>
              <a:t>Stupeň škodlivosti je určován:</a:t>
            </a:r>
          </a:p>
          <a:p>
            <a:pPr marL="0" indent="0">
              <a:buFont typeface="Arial" pitchFamily="34" charset="0"/>
              <a:buChar char="−"/>
            </a:pPr>
            <a:r>
              <a:rPr lang="cs-CZ" dirty="0" smtClean="0"/>
              <a:t>    </a:t>
            </a:r>
            <a:r>
              <a:rPr lang="cs-CZ" dirty="0" smtClean="0"/>
              <a:t>významem </a:t>
            </a:r>
            <a:r>
              <a:rPr lang="cs-CZ" dirty="0" smtClean="0"/>
              <a:t>chráněného zájmu </a:t>
            </a:r>
            <a:r>
              <a:rPr lang="cs-CZ" dirty="0" smtClean="0"/>
              <a:t>(život </a:t>
            </a:r>
            <a:r>
              <a:rPr lang="cs-CZ" dirty="0" smtClean="0"/>
              <a:t>, zdraví, </a:t>
            </a:r>
            <a:r>
              <a:rPr lang="cs-CZ" dirty="0" smtClean="0"/>
              <a:t>majetek)</a:t>
            </a:r>
            <a:endParaRPr lang="cs-CZ" dirty="0" smtClean="0"/>
          </a:p>
          <a:p>
            <a:pPr marL="0" indent="0">
              <a:buFont typeface="Arial" pitchFamily="34" charset="0"/>
              <a:buChar char="−"/>
            </a:pPr>
            <a:r>
              <a:rPr lang="cs-CZ" dirty="0" smtClean="0"/>
              <a:t>   způsobem </a:t>
            </a:r>
            <a:r>
              <a:rPr lang="cs-CZ" dirty="0" smtClean="0"/>
              <a:t>provedení činu a jeho následky (úmyslně,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/>
              <a:t>z </a:t>
            </a:r>
            <a:r>
              <a:rPr lang="cs-CZ" dirty="0" smtClean="0"/>
              <a:t>nedbalosti, obzvlášť surově, na dítěti, těhotné ženě)</a:t>
            </a:r>
          </a:p>
          <a:p>
            <a:pPr marL="0" indent="0">
              <a:buFont typeface="Arial" pitchFamily="34" charset="0"/>
              <a:buChar char="−"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okolnostmi</a:t>
            </a:r>
            <a:r>
              <a:rPr lang="cs-CZ" dirty="0" smtClean="0"/>
              <a:t>, za kterých byl trestný čin spáchán</a:t>
            </a:r>
          </a:p>
          <a:p>
            <a:pPr marL="0" indent="0">
              <a:buFont typeface="Arial" pitchFamily="34" charset="0"/>
              <a:buChar char="−"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osobou </a:t>
            </a:r>
            <a:r>
              <a:rPr lang="cs-CZ" dirty="0" smtClean="0"/>
              <a:t>pachatele (recidivista, mladistvý)</a:t>
            </a:r>
          </a:p>
          <a:p>
            <a:pPr marL="0" indent="0">
              <a:buFont typeface="Arial" pitchFamily="34" charset="0"/>
              <a:buChar char="−"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mírou </a:t>
            </a:r>
            <a:r>
              <a:rPr lang="cs-CZ" dirty="0" smtClean="0"/>
              <a:t>jeho zavinění a pohnutkou (co ho k trestnému </a:t>
            </a:r>
            <a:br>
              <a:rPr lang="cs-CZ" dirty="0" smtClean="0"/>
            </a:br>
            <a:r>
              <a:rPr lang="cs-CZ" dirty="0" smtClean="0"/>
              <a:t>      činu vedlo)</a:t>
            </a:r>
          </a:p>
          <a:p>
            <a:r>
              <a:rPr lang="cs-CZ" dirty="0" smtClean="0"/>
              <a:t>Byl spáchán </a:t>
            </a:r>
            <a:r>
              <a:rPr lang="cs-CZ" b="1" dirty="0" smtClean="0"/>
              <a:t>ÚMYSLNĚ</a:t>
            </a:r>
            <a:r>
              <a:rPr lang="cs-CZ" dirty="0"/>
              <a:t> </a:t>
            </a:r>
            <a:r>
              <a:rPr lang="cs-CZ" dirty="0" smtClean="0"/>
              <a:t>nebo </a:t>
            </a:r>
            <a:r>
              <a:rPr lang="cs-CZ" b="1" dirty="0" smtClean="0"/>
              <a:t>Z NEDBALOSTI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494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TRESTNÝ ČIN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Trestné činy se člení na </a:t>
            </a:r>
            <a:r>
              <a:rPr lang="cs-CZ" dirty="0" smtClean="0"/>
              <a:t>PŘEČINY </a:t>
            </a:r>
            <a:r>
              <a:rPr lang="cs-CZ" dirty="0"/>
              <a:t>a </a:t>
            </a:r>
            <a:r>
              <a:rPr lang="cs-CZ" dirty="0" smtClean="0"/>
              <a:t>ZLOČINY.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U zločinů se také ještě může jednat o zvlášť závažné </a:t>
            </a:r>
            <a:r>
              <a:rPr lang="cs-CZ" dirty="0" smtClean="0"/>
              <a:t>zločiny.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SEVER\AppData\Local\Microsoft\Windows\Temporary Internet Files\Content.IE5\2TX70E79\MC9000562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2253533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EVER\AppData\Local\Microsoft\Windows\Temporary Internet Files\Content.IE5\775SJ5AU\MC9002396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09781"/>
            <a:ext cx="1708099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0204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Příprava </a:t>
            </a:r>
            <a:r>
              <a:rPr lang="cs-CZ" b="1" dirty="0"/>
              <a:t>trestného činu a pokus trestného činu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/>
              <a:t>Je to úmyslné jednání, které směřuje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k dokonání trestného činu.</a:t>
            </a:r>
          </a:p>
          <a:p>
            <a:r>
              <a:rPr lang="cs-CZ" dirty="0" smtClean="0"/>
              <a:t>V českém právu jsou hodnoceny jako samostatné trestné činy.</a:t>
            </a:r>
          </a:p>
          <a:p>
            <a:pPr marL="0" indent="0">
              <a:buNone/>
            </a:pPr>
            <a:r>
              <a:rPr lang="cs-CZ" dirty="0" smtClean="0"/>
              <a:t>Přípravou se rozumí: opatřování prostředků a nástrojů, organizování, návod, pomoc, spolčování a srocování, vytváření podmínek pro spáchání trestného činu.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6" name="Picture 4" descr="C:\Users\SEVER\AppData\Local\Microsoft\Windows\Temporary Internet Files\Content.IE5\FLFVA0EY\MC900215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085183"/>
            <a:ext cx="3038947" cy="1317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41003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PACHATEL TRESTNÉHO ČINU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osoba, která </a:t>
            </a:r>
            <a:r>
              <a:rPr lang="cs-CZ" b="1" dirty="0" smtClean="0"/>
              <a:t>spáchá trestný čin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Bylo-li jich víc, nazývají se SPOLUPACHATELÉ.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Pokud se někdo </a:t>
            </a:r>
            <a:r>
              <a:rPr lang="cs-CZ" b="1" dirty="0" smtClean="0"/>
              <a:t>nepodílí přímo </a:t>
            </a:r>
            <a:r>
              <a:rPr lang="cs-CZ" dirty="0" smtClean="0"/>
              <a:t>na spáchání trestného činu, nazývá se: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Organizátor </a:t>
            </a:r>
            <a:r>
              <a:rPr lang="cs-CZ" dirty="0" smtClean="0"/>
              <a:t>– ten, kdo čin zosnoval nebo řídil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Návodce </a:t>
            </a:r>
            <a:r>
              <a:rPr lang="cs-CZ" dirty="0" smtClean="0"/>
              <a:t>- ten, kdo navedl jiného ke spáchání činu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Pomocník </a:t>
            </a:r>
            <a:r>
              <a:rPr lang="cs-CZ" dirty="0" smtClean="0"/>
              <a:t>- ten, kdo poskytl jinému pomoc ke  </a:t>
            </a:r>
          </a:p>
          <a:p>
            <a:pPr marL="0" indent="0">
              <a:buNone/>
            </a:pPr>
            <a:r>
              <a:rPr lang="cs-CZ" dirty="0" smtClean="0"/>
              <a:t>                          spáchání trestného činu.</a:t>
            </a:r>
            <a:endParaRPr lang="cs-CZ" dirty="0"/>
          </a:p>
        </p:txBody>
      </p:sp>
      <p:pic>
        <p:nvPicPr>
          <p:cNvPr id="4098" name="Picture 2" descr="C:\Users\SEVER\AppData\Local\Microsoft\Windows\Temporary Internet Files\Content.IE5\2TX70E79\MC90044174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41776"/>
            <a:ext cx="288032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095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TRESTNÍ ODPOVĚDNOST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Aby mohl být pachatel za spáchaný skutek </a:t>
            </a:r>
            <a:r>
              <a:rPr lang="cs-CZ" dirty="0" smtClean="0"/>
              <a:t>stíhán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a potrestán, musí být TRESTNĚ ODPOVĚDNÝ.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Podmínky trestní odpovědnosti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Věk alespoň 15 let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Příčetnost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Vyloučení jednání v krajní nouzi a nutné obraně</a:t>
            </a:r>
            <a:endParaRPr lang="cs-CZ" dirty="0"/>
          </a:p>
        </p:txBody>
      </p:sp>
      <p:pic>
        <p:nvPicPr>
          <p:cNvPr id="5122" name="Picture 2" descr="C:\Users\SEVER\AppData\Local\Microsoft\Windows\Temporary Internet Files\Content.IE5\2TX70E79\MC90044037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4"/>
            <a:ext cx="176824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5360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KRAJNÍ NOUZE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okolnost vylučující protiprávnost.</a:t>
            </a:r>
          </a:p>
          <a:p>
            <a:r>
              <a:rPr lang="cs-CZ" dirty="0" smtClean="0"/>
              <a:t>Vzhledem k okolnostem, za kterých se případ stal, </a:t>
            </a:r>
            <a:r>
              <a:rPr lang="cs-CZ" b="1" dirty="0" smtClean="0"/>
              <a:t>není toto jednání posuzováno jako trestní čin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Jednání odvracelo nebezpečí hrozící zájmům, chráněným zákonem (zdraví, životu, majetku, bezpečnosti)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Nebezpečí hrozilo PŘÍMO, bezprostředně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Nedalo se odvrátit jinak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Chránilo hodnoty vyšší</a:t>
            </a:r>
            <a:endParaRPr lang="cs-CZ" dirty="0"/>
          </a:p>
        </p:txBody>
      </p:sp>
      <p:pic>
        <p:nvPicPr>
          <p:cNvPr id="6146" name="Picture 2" descr="C:\Users\SEVER\AppData\Local\Microsoft\Windows\Temporary Internet Files\Content.IE5\2TX70E79\MC9004405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37112"/>
            <a:ext cx="1429519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661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NUTNÁ OBRANA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okolnost vylučující protiprávnost</a:t>
            </a:r>
          </a:p>
          <a:p>
            <a:endParaRPr lang="cs-CZ" dirty="0" smtClean="0"/>
          </a:p>
          <a:p>
            <a:r>
              <a:rPr lang="cs-CZ" dirty="0" smtClean="0"/>
              <a:t>Podstatou je ODVRACENÍ ÚTOKU člověka na chráněné zájmy (život, zdraví, majetek, bezpečnost</a:t>
            </a:r>
            <a:r>
              <a:rPr lang="cs-CZ" dirty="0" smtClean="0"/>
              <a:t>).</a:t>
            </a:r>
            <a:endParaRPr lang="cs-CZ" dirty="0" smtClean="0"/>
          </a:p>
          <a:p>
            <a:r>
              <a:rPr lang="cs-CZ" dirty="0" smtClean="0"/>
              <a:t>Podmínkou je, aby </a:t>
            </a:r>
            <a:r>
              <a:rPr lang="cs-CZ" b="1" dirty="0" smtClean="0"/>
              <a:t>útok PŘÍMO HROZIL nebo </a:t>
            </a:r>
            <a:r>
              <a:rPr lang="cs-CZ" b="1" dirty="0" smtClean="0"/>
              <a:t>TRVAL.</a:t>
            </a:r>
            <a:endParaRPr lang="cs-CZ" dirty="0" smtClean="0"/>
          </a:p>
          <a:p>
            <a:r>
              <a:rPr lang="cs-CZ" dirty="0" smtClean="0"/>
              <a:t>Nesmí být zcela ZJEVNĚ NEPŘIMĚŘENÁ </a:t>
            </a:r>
            <a:r>
              <a:rPr lang="cs-CZ" dirty="0" smtClean="0"/>
              <a:t>útoku.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2438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pojem TRESTNÝ ČIN.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dělíme trestné činy?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Příprava trestného činu - uveď 4 příklady.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Kdo může být pachatel trestného činu?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Uveď podmínky trestní odpovědnosti.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Vysvětli pojem KRAJNÍ NOUZE.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Jaká je základní podmínka NUTNÉ OBRANY?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Musí být nutná obrana přiměřená útoku?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614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Autor</a:t>
            </a:r>
            <a:br>
              <a:rPr lang="cs-CZ" dirty="0" smtClean="0"/>
            </a:b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Autorem </a:t>
            </a:r>
            <a:r>
              <a:rPr lang="cs-CZ" dirty="0"/>
              <a:t>tohoto materiálu a všech jeho částí, není-li uvedeno jinak, je Mgr. Alena Mertlíková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ČR</a:t>
            </a:r>
            <a:r>
              <a:rPr lang="cs-CZ" dirty="0"/>
              <a:t>. Trestní zákoník. In: </a:t>
            </a:r>
            <a:r>
              <a:rPr lang="cs-CZ" i="1" dirty="0"/>
              <a:t>Sbírka zákonů ČR</a:t>
            </a:r>
            <a:r>
              <a:rPr lang="cs-CZ" dirty="0"/>
              <a:t>. 2009, č. 40.</a:t>
            </a:r>
          </a:p>
          <a:p>
            <a:r>
              <a:rPr lang="cs-CZ" dirty="0"/>
              <a:t>OBRÁZKY  klipart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632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303</TotalTime>
  <Words>597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Přehlednost</vt:lpstr>
      <vt:lpstr>Motiv systému Office</vt:lpstr>
      <vt:lpstr>Snímek 1</vt:lpstr>
      <vt:lpstr>Snímek 2</vt:lpstr>
      <vt:lpstr>Právo</vt:lpstr>
      <vt:lpstr>TRESTNÝ ČIN</vt:lpstr>
      <vt:lpstr>TRESTNÝ ČIN</vt:lpstr>
      <vt:lpstr> Příprava trestného činu a pokus trestného činu   </vt:lpstr>
      <vt:lpstr>PACHATEL TRESTNÉHO ČINU</vt:lpstr>
      <vt:lpstr>TRESTNÍ ODPOVĚDNOST</vt:lpstr>
      <vt:lpstr> KRAJNÍ NOUZE </vt:lpstr>
      <vt:lpstr>NUTNÁ OBRANA</vt:lpstr>
      <vt:lpstr>Otázky a úkoly k opakování</vt:lpstr>
      <vt:lpstr>Autor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SEVER</dc:creator>
  <cp:lastModifiedBy>Sever</cp:lastModifiedBy>
  <cp:revision>27</cp:revision>
  <dcterms:created xsi:type="dcterms:W3CDTF">2012-08-20T12:28:16Z</dcterms:created>
  <dcterms:modified xsi:type="dcterms:W3CDTF">2013-11-25T09:24:02Z</dcterms:modified>
</cp:coreProperties>
</file>