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0" r:id="rId1"/>
    <p:sldMasterId id="2147483972" r:id="rId2"/>
  </p:sldMasterIdLst>
  <p:sldIdLst>
    <p:sldId id="263" r:id="rId3"/>
    <p:sldId id="262" r:id="rId4"/>
    <p:sldId id="256" r:id="rId5"/>
    <p:sldId id="257" r:id="rId6"/>
    <p:sldId id="258" r:id="rId7"/>
    <p:sldId id="259" r:id="rId8"/>
    <p:sldId id="260" r:id="rId9"/>
    <p:sldId id="261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912" autoAdjust="0"/>
    <p:restoredTop sz="94660"/>
  </p:normalViewPr>
  <p:slideViewPr>
    <p:cSldViewPr>
      <p:cViewPr varScale="1">
        <p:scale>
          <a:sx n="69" d="100"/>
          <a:sy n="69" d="100"/>
        </p:scale>
        <p:origin x="-8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E83ED-41BB-4CF8-A540-05343A043AE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55C9092-FFD0-41B1-A44E-C2F1BD653FA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E83ED-41BB-4CF8-A540-05343A043AE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55C9092-FFD0-41B1-A44E-C2F1BD653FA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E83ED-41BB-4CF8-A540-05343A043AE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55C9092-FFD0-41B1-A44E-C2F1BD653FA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93E83ED-41BB-4CF8-A540-05343A043AE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C9092-FFD0-41B1-A44E-C2F1BD653FA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E83ED-41BB-4CF8-A540-05343A043AE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55C9092-FFD0-41B1-A44E-C2F1BD653FA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E83ED-41BB-4CF8-A540-05343A043AE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55C9092-FFD0-41B1-A44E-C2F1BD653F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E83ED-41BB-4CF8-A540-05343A043AE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55C9092-FFD0-41B1-A44E-C2F1BD653F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55C9092-FFD0-41B1-A44E-C2F1BD653FA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E83ED-41BB-4CF8-A540-05343A043AE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55C9092-FFD0-41B1-A44E-C2F1BD653FA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93E83ED-41BB-4CF8-A540-05343A043AE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E83ED-41BB-4CF8-A540-05343A043AE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C9092-FFD0-41B1-A44E-C2F1BD653FA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55C9092-FFD0-41B1-A44E-C2F1BD653FA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E83ED-41BB-4CF8-A540-05343A043AE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E83ED-41BB-4CF8-A540-05343A043AE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C9092-FFD0-41B1-A44E-C2F1BD653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5008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E83ED-41BB-4CF8-A540-05343A043AE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C9092-FFD0-41B1-A44E-C2F1BD653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93629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E83ED-41BB-4CF8-A540-05343A043AE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C9092-FFD0-41B1-A44E-C2F1BD653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47335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E83ED-41BB-4CF8-A540-05343A043AE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C9092-FFD0-41B1-A44E-C2F1BD653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03533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E83ED-41BB-4CF8-A540-05343A043AE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C9092-FFD0-41B1-A44E-C2F1BD653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09170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E83ED-41BB-4CF8-A540-05343A043AE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C9092-FFD0-41B1-A44E-C2F1BD653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6365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E83ED-41BB-4CF8-A540-05343A043AE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C9092-FFD0-41B1-A44E-C2F1BD653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4453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E83ED-41BB-4CF8-A540-05343A043AE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C9092-FFD0-41B1-A44E-C2F1BD653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1483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E83ED-41BB-4CF8-A540-05343A043AE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C9092-FFD0-41B1-A44E-C2F1BD653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348732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E83ED-41BB-4CF8-A540-05343A043AE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C9092-FFD0-41B1-A44E-C2F1BD653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519360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E83ED-41BB-4CF8-A540-05343A043AE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C9092-FFD0-41B1-A44E-C2F1BD653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65786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93E83ED-41BB-4CF8-A540-05343A043AE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55C9092-FFD0-41B1-A44E-C2F1BD653FA2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1" r:id="rId1"/>
    <p:sldLayoutId id="2147483962" r:id="rId2"/>
    <p:sldLayoutId id="2147483963" r:id="rId3"/>
    <p:sldLayoutId id="2147483964" r:id="rId4"/>
    <p:sldLayoutId id="2147483965" r:id="rId5"/>
    <p:sldLayoutId id="2147483966" r:id="rId6"/>
    <p:sldLayoutId id="2147483967" r:id="rId7"/>
    <p:sldLayoutId id="2147483968" r:id="rId8"/>
    <p:sldLayoutId id="2147483969" r:id="rId9"/>
    <p:sldLayoutId id="2147483970" r:id="rId10"/>
    <p:sldLayoutId id="21474839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3E83ED-41BB-4CF8-A540-05343A043AE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5C9092-FFD0-41B1-A44E-C2F1BD653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3730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708809"/>
            <a:ext cx="6984776" cy="178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95536" y="2780928"/>
            <a:ext cx="8352928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2400" u="sng" dirty="0">
                <a:solidFill>
                  <a:prstClr val="black"/>
                </a:solidFill>
              </a:rPr>
              <a:t>Název projektu: </a:t>
            </a:r>
            <a:r>
              <a:rPr lang="cs-CZ" sz="2400" dirty="0">
                <a:solidFill>
                  <a:prstClr val="black"/>
                </a:solidFill>
              </a:rPr>
              <a:t>Moderní škola</a:t>
            </a:r>
          </a:p>
          <a:p>
            <a:pPr lvl="0">
              <a:defRPr/>
            </a:pPr>
            <a:r>
              <a:rPr lang="cs-CZ" sz="2400" u="sng" dirty="0">
                <a:solidFill>
                  <a:prstClr val="black"/>
                </a:solidFill>
              </a:rPr>
              <a:t>Registrační číslo projektu: </a:t>
            </a:r>
            <a:r>
              <a:rPr lang="cs-CZ" sz="2400" dirty="0">
                <a:solidFill>
                  <a:prstClr val="black"/>
                </a:solidFill>
              </a:rPr>
              <a:t>CZ.1.07/1.4.00/21.2511</a:t>
            </a:r>
          </a:p>
          <a:p>
            <a:pPr lvl="0">
              <a:defRPr/>
            </a:pPr>
            <a:r>
              <a:rPr lang="cs-CZ" sz="2400" u="sng" dirty="0">
                <a:solidFill>
                  <a:prstClr val="black"/>
                </a:solidFill>
              </a:rPr>
              <a:t>Škola: </a:t>
            </a:r>
            <a:r>
              <a:rPr lang="cs-CZ" sz="2400" dirty="0">
                <a:solidFill>
                  <a:prstClr val="black"/>
                </a:solidFill>
              </a:rPr>
              <a:t>Základní škola, Česká Lípa, Školní 2520, </a:t>
            </a:r>
            <a:r>
              <a:rPr lang="cs-CZ" sz="2400" dirty="0" err="1">
                <a:solidFill>
                  <a:prstClr val="black"/>
                </a:solidFill>
              </a:rPr>
              <a:t>p.o</a:t>
            </a:r>
            <a:r>
              <a:rPr lang="cs-CZ" sz="2400" dirty="0">
                <a:solidFill>
                  <a:prstClr val="black"/>
                </a:solidFill>
              </a:rPr>
              <a:t>.</a:t>
            </a:r>
          </a:p>
          <a:p>
            <a:pPr lvl="0">
              <a:defRPr/>
            </a:pPr>
            <a:r>
              <a:rPr lang="cs-CZ" sz="2400" u="sng" dirty="0">
                <a:solidFill>
                  <a:prstClr val="black"/>
                </a:solidFill>
              </a:rPr>
              <a:t>Číslo klíčové aktivity: </a:t>
            </a:r>
            <a:r>
              <a:rPr lang="cs-CZ" sz="2400" dirty="0">
                <a:solidFill>
                  <a:srgbClr val="FF0000"/>
                </a:solidFill>
              </a:rPr>
              <a:t>III/2</a:t>
            </a:r>
          </a:p>
          <a:p>
            <a:pPr lvl="0">
              <a:defRPr/>
            </a:pPr>
            <a:r>
              <a:rPr lang="cs-CZ" sz="2400" u="sng" dirty="0">
                <a:solidFill>
                  <a:prstClr val="black"/>
                </a:solidFill>
              </a:rPr>
              <a:t>Sada</a:t>
            </a:r>
            <a:r>
              <a:rPr lang="cs-CZ" sz="2400" u="sng">
                <a:solidFill>
                  <a:prstClr val="black"/>
                </a:solidFill>
              </a:rPr>
              <a:t>: </a:t>
            </a:r>
            <a:r>
              <a:rPr lang="cs-CZ" sz="2400">
                <a:solidFill>
                  <a:prstClr val="black"/>
                </a:solidFill>
              </a:rPr>
              <a:t>  </a:t>
            </a:r>
            <a:r>
              <a:rPr lang="cs-CZ" sz="2400" smtClean="0">
                <a:solidFill>
                  <a:prstClr val="black"/>
                </a:solidFill>
              </a:rPr>
              <a:t>VY_</a:t>
            </a:r>
            <a:r>
              <a:rPr lang="cs-CZ" sz="2400" smtClean="0">
                <a:solidFill>
                  <a:srgbClr val="FF0000"/>
                </a:solidFill>
              </a:rPr>
              <a:t>32</a:t>
            </a:r>
            <a:r>
              <a:rPr lang="cs-CZ" sz="2400" smtClean="0">
                <a:solidFill>
                  <a:prstClr val="black"/>
                </a:solidFill>
              </a:rPr>
              <a:t>_INOVACE_</a:t>
            </a:r>
            <a:r>
              <a:rPr lang="cs-CZ" sz="2400" smtClean="0">
                <a:solidFill>
                  <a:srgbClr val="FF0000"/>
                </a:solidFill>
              </a:rPr>
              <a:t>OVAM1/8</a:t>
            </a:r>
            <a:endParaRPr lang="cs-CZ" sz="2400" dirty="0">
              <a:solidFill>
                <a:srgbClr val="FF0000"/>
              </a:solidFill>
            </a:endParaRPr>
          </a:p>
          <a:p>
            <a:pPr lvl="0">
              <a:defRPr/>
            </a:pPr>
            <a:r>
              <a:rPr lang="cs-CZ" sz="2400" u="sng" dirty="0">
                <a:solidFill>
                  <a:prstClr val="black"/>
                </a:solidFill>
              </a:rPr>
              <a:t>Druh učebního materiálu: </a:t>
            </a:r>
            <a:r>
              <a:rPr lang="cs-CZ" sz="2400" dirty="0">
                <a:solidFill>
                  <a:srgbClr val="FF0000"/>
                </a:solidFill>
              </a:rPr>
              <a:t>prezentace</a:t>
            </a:r>
          </a:p>
          <a:p>
            <a:pPr lvl="0">
              <a:defRPr/>
            </a:pPr>
            <a:r>
              <a:rPr lang="cs-CZ" sz="2400" u="sng" dirty="0">
                <a:solidFill>
                  <a:prstClr val="black"/>
                </a:solidFill>
              </a:rPr>
              <a:t>Cílová skupina: </a:t>
            </a:r>
            <a:r>
              <a:rPr lang="cs-CZ" sz="2400" dirty="0">
                <a:solidFill>
                  <a:srgbClr val="FF0000"/>
                </a:solidFill>
              </a:rPr>
              <a:t>žáci 2. stupně základní školy</a:t>
            </a:r>
          </a:p>
          <a:p>
            <a:pPr lvl="0">
              <a:defRPr/>
            </a:pPr>
            <a:r>
              <a:rPr lang="cs-CZ" sz="2400" u="sng" dirty="0">
                <a:solidFill>
                  <a:prstClr val="black"/>
                </a:solidFill>
              </a:rPr>
              <a:t>Typická věková skupina: </a:t>
            </a:r>
            <a:r>
              <a:rPr lang="cs-CZ" sz="2400" dirty="0">
                <a:solidFill>
                  <a:srgbClr val="FF0000"/>
                </a:solidFill>
              </a:rPr>
              <a:t>14 až 15 let</a:t>
            </a:r>
          </a:p>
        </p:txBody>
      </p:sp>
    </p:spTree>
    <p:extLst>
      <p:ext uri="{BB962C8B-B14F-4D97-AF65-F5344CB8AC3E}">
        <p14:creationId xmlns:p14="http://schemas.microsoft.com/office/powerpoint/2010/main" val="3115697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8352928" cy="18828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67544" y="2132856"/>
            <a:ext cx="8352928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Předmět: </a:t>
            </a:r>
            <a:r>
              <a:rPr kumimoji="0" lang="cs-CZ" sz="2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občanská výchova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Ročník: </a:t>
            </a:r>
            <a:r>
              <a:rPr kumimoji="0" lang="cs-CZ" sz="2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8.-9.</a:t>
            </a:r>
          </a:p>
          <a:p>
            <a:pPr marL="0" marR="0" lvl="0" indent="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Anotace: </a:t>
            </a:r>
            <a:r>
              <a:rPr kumimoji="0" lang="cs-CZ" sz="2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Tento učební materiál slouží k seznámení žáků 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se základními </a:t>
            </a:r>
            <a:r>
              <a:rPr kumimoji="0" lang="cs-CZ" sz="2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pojmy učiva o 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PRÁVU v tématu </a:t>
            </a:r>
          </a:p>
          <a:p>
            <a:pPr marL="0" marR="0" lvl="0" indent="0" algn="just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Zákoník práce-pracovní smlouva a ukončení pracovního poměru. Obsahuje </a:t>
            </a:r>
            <a:r>
              <a:rPr kumimoji="0" lang="cs-CZ" sz="2400" b="0" i="0" u="none" strike="noStrike" kern="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i otázky a úkoly k opakování a procvičení učiva.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 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Klíčová slova: </a:t>
            </a:r>
            <a:r>
              <a:rPr kumimoji="0" lang="cs-CZ" sz="2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právo, 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zákoník</a:t>
            </a:r>
            <a:r>
              <a:rPr kumimoji="0" lang="cs-CZ" sz="2400" b="0" i="0" u="none" strike="noStrike" kern="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 práce, pracovní smlouva, ukončení pracovního poměru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Speciální vzdělávací potřeby: </a:t>
            </a:r>
            <a:r>
              <a:rPr kumimoji="0" lang="cs-CZ" sz="2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PC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Datum: </a:t>
            </a:r>
            <a:r>
              <a:rPr kumimoji="0" lang="cs-CZ" sz="2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25.11.2011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sng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Autor: </a:t>
            </a:r>
            <a:r>
              <a:rPr kumimoji="0" lang="cs-CZ" sz="2400" b="0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</a:rPr>
              <a:t>Mgr. Alena Mertlíková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256162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Pracovní smlouva</a:t>
            </a:r>
          </a:p>
          <a:p>
            <a:r>
              <a:rPr lang="cs-CZ" dirty="0" smtClean="0"/>
              <a:t>Ukončení pracovního poměru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Zákoník práce</a:t>
            </a:r>
            <a:r>
              <a:rPr lang="cs-CZ" sz="800" dirty="0" smtClean="0"/>
              <a:t/>
            </a:r>
            <a:br>
              <a:rPr lang="cs-CZ" sz="800" dirty="0" smtClean="0"/>
            </a:br>
            <a:r>
              <a:rPr lang="cs-CZ" sz="1100" dirty="0" smtClean="0"/>
              <a:t>zákon č. 262/2006 Sb.</a:t>
            </a:r>
            <a:endParaRPr lang="cs-CZ" sz="1100" dirty="0"/>
          </a:p>
        </p:txBody>
      </p:sp>
      <p:pic>
        <p:nvPicPr>
          <p:cNvPr id="1026" name="Picture 2" descr="C:\Users\SEVER\AppData\Local\Microsoft\Windows\Temporary Internet Files\Content.IE5\N2J6505L\MC9000197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005064"/>
            <a:ext cx="2592288" cy="2388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25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Pracovní smlouva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2800" b="1" dirty="0" smtClean="0"/>
              <a:t>Pracovní smlouva musí být uzavřena písemně; totéž platí o změně pracovní smlouvy a o odstoupení od ní.</a:t>
            </a:r>
          </a:p>
          <a:p>
            <a:pPr marL="0" indent="0">
              <a:buNone/>
            </a:pPr>
            <a:endParaRPr lang="cs-CZ" sz="2800" b="1" dirty="0" smtClean="0"/>
          </a:p>
          <a:p>
            <a:r>
              <a:rPr lang="cs-CZ" sz="2800" b="1" dirty="0" smtClean="0"/>
              <a:t>Musí obsahovat: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Den nástupu do práce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Místo výkonu práce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Druh práce, na kterou je zaměstnanec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přijímán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b="1" dirty="0" smtClean="0"/>
              <a:t>Může obsahovat: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Zkušební dobu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Výši mzdy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Pracovní pomůcky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72905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/>
              <a:t>S</a:t>
            </a:r>
            <a:r>
              <a:rPr lang="cs-CZ" b="1" dirty="0" smtClean="0"/>
              <a:t>končení pracovního poměru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288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Může nastat: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rozvázáním pracovního poměru</a:t>
            </a:r>
            <a:r>
              <a:rPr lang="cs-CZ" dirty="0" smtClean="0"/>
              <a:t>( dohodou, výpovědí, okamžitým zrušením a zrušením ve zkušební době)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skončením pracovního poměru </a:t>
            </a:r>
          </a:p>
          <a:p>
            <a:pPr marL="0" indent="0">
              <a:buNone/>
            </a:pPr>
            <a:r>
              <a:rPr lang="cs-CZ" b="1" dirty="0" smtClean="0"/>
              <a:t>      </a:t>
            </a:r>
            <a:r>
              <a:rPr lang="cs-CZ" dirty="0" smtClean="0"/>
              <a:t>(např. </a:t>
            </a:r>
            <a:r>
              <a:rPr lang="cs-CZ" dirty="0"/>
              <a:t>u</a:t>
            </a:r>
            <a:r>
              <a:rPr lang="cs-CZ" dirty="0" smtClean="0"/>
              <a:t>plynutím sjednané doby)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cs-CZ" b="1" dirty="0"/>
              <a:t>z</a:t>
            </a:r>
            <a:r>
              <a:rPr lang="cs-CZ" b="1" dirty="0" smtClean="0"/>
              <a:t>ánikem pracovního poměru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</a:t>
            </a:r>
            <a:r>
              <a:rPr lang="cs-CZ" dirty="0" smtClean="0"/>
              <a:t>(např. smrtí zaměstnance)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3678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Výpověď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Ze strany zaměstnance:</a:t>
            </a:r>
          </a:p>
          <a:p>
            <a:r>
              <a:rPr lang="cs-CZ" dirty="0"/>
              <a:t> </a:t>
            </a:r>
            <a:r>
              <a:rPr lang="cs-CZ" dirty="0" smtClean="0"/>
              <a:t> Kdykoliv</a:t>
            </a:r>
          </a:p>
          <a:p>
            <a:r>
              <a:rPr lang="cs-CZ" dirty="0"/>
              <a:t> </a:t>
            </a:r>
            <a:r>
              <a:rPr lang="cs-CZ" dirty="0" smtClean="0"/>
              <a:t> Z jakéhokoliv důvodu</a:t>
            </a:r>
          </a:p>
          <a:p>
            <a:r>
              <a:rPr lang="cs-CZ" dirty="0"/>
              <a:t> </a:t>
            </a:r>
            <a:r>
              <a:rPr lang="cs-CZ" dirty="0" smtClean="0"/>
              <a:t> Bez důvodu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Ze strany zaměstnavatele:</a:t>
            </a:r>
          </a:p>
          <a:p>
            <a:r>
              <a:rPr lang="cs-CZ" dirty="0" smtClean="0"/>
              <a:t>  Ze zákonných důvodů (§ 52 Zákoníku práce)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1670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34400" cy="758952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Okamžité jednostranné zrušení pracovního poměru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Ze strany zaměstnavatele</a:t>
            </a:r>
            <a:r>
              <a:rPr lang="cs-CZ" dirty="0" smtClean="0"/>
              <a:t>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 případě odsouzení zaměstnance pro závažný trestný čin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Při hrubém porušení pracovní kázně</a:t>
            </a:r>
          </a:p>
          <a:p>
            <a:pPr marL="0" indent="0">
              <a:buNone/>
            </a:pPr>
            <a:r>
              <a:rPr lang="cs-CZ" b="1" dirty="0" smtClean="0"/>
              <a:t>Nelze okamžitě zrušit v případech</a:t>
            </a:r>
            <a:r>
              <a:rPr lang="cs-CZ" dirty="0" smtClean="0"/>
              <a:t>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Těhotenství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Mateřské dovolené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Rodičovské dovolené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2623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34400" cy="758952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Okamžité jednostranné zrušení pracovního poměru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Ze strany zaměstnance: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Pokud by další vykonávání práce znamenalo ohrožení života a zdraví.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 případě nevyplacení mzdy nebo platu.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02050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Otázky k opakování a procvičení učiva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Které údaje musí obsahovat pracovní smlouva?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může být skončen pracovní poměr?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 jakého důvodu může zaměstnanec dát výpověď?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 jakých případech nemůže zaměstnavatel okamžitě zrušit pracovní poměr?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Může být nevyplacení mzdy důvodem okamžitého ukončení pracovního poměru ze strany zaměstnance?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7541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34400" cy="75895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Autor</a:t>
            </a:r>
            <a:br>
              <a:rPr lang="cs-CZ" dirty="0" smtClean="0"/>
            </a:b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Autorem tohoto materiálu a všech jeho částí, není-li uvedeno jinak, je Mgr. Alena Mertlíková.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ČR</a:t>
            </a:r>
            <a:r>
              <a:rPr lang="cs-CZ" dirty="0"/>
              <a:t>. Zákoník práce. In: </a:t>
            </a:r>
            <a:r>
              <a:rPr lang="cs-CZ" i="1" dirty="0"/>
              <a:t>Sbírka zákonů ČR</a:t>
            </a:r>
            <a:r>
              <a:rPr lang="cs-CZ" dirty="0"/>
              <a:t>. 2006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č</a:t>
            </a:r>
            <a:r>
              <a:rPr lang="cs-CZ" dirty="0"/>
              <a:t>. 262</a:t>
            </a:r>
            <a:r>
              <a:rPr lang="cs-CZ" dirty="0" smtClean="0"/>
              <a:t>.</a:t>
            </a:r>
          </a:p>
          <a:p>
            <a:pPr lvl="0"/>
            <a:r>
              <a:rPr lang="cs-CZ" dirty="0"/>
              <a:t>OBRÁZKY  klipart </a:t>
            </a:r>
            <a:r>
              <a:rPr lang="cs-CZ" u="sng" dirty="0">
                <a:hlinkClick r:id="rId2"/>
              </a:rPr>
              <a:t>www.office.microsoft.com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8071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116</TotalTime>
  <Words>409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1_Administrativní</vt:lpstr>
      <vt:lpstr>Motiv systému Office</vt:lpstr>
      <vt:lpstr>Prezentace aplikace PowerPoint</vt:lpstr>
      <vt:lpstr>Prezentace aplikace PowerPoint</vt:lpstr>
      <vt:lpstr>Zákoník práce zákon č. 262/2006 Sb.</vt:lpstr>
      <vt:lpstr>Pracovní smlouva</vt:lpstr>
      <vt:lpstr>Skončení pracovního poměru</vt:lpstr>
      <vt:lpstr>Výpověď</vt:lpstr>
      <vt:lpstr>Okamžité jednostranné zrušení pracovního poměru</vt:lpstr>
      <vt:lpstr>Okamžité jednostranné zrušení pracovního poměru</vt:lpstr>
      <vt:lpstr>Otázky k opakování a procvičení učiva</vt:lpstr>
      <vt:lpstr>Autor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Zákoník práce</dc:title>
  <dc:creator>SEVER</dc:creator>
  <cp:lastModifiedBy>pc</cp:lastModifiedBy>
  <cp:revision>16</cp:revision>
  <dcterms:created xsi:type="dcterms:W3CDTF">2012-08-18T11:12:30Z</dcterms:created>
  <dcterms:modified xsi:type="dcterms:W3CDTF">2012-09-11T13:08:40Z</dcterms:modified>
</cp:coreProperties>
</file>