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274F78-B740-4598-BE3A-8F3CF4A937BA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84B5E-89C6-4BCC-8CD0-B98004800D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753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84A69-2003-46DB-B324-B55E3A61D0EF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E2397-E345-4F2B-873E-A53A99FD0A96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F5277-63BB-4905-AFC4-C0D721E3C461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F19B5-B352-4CF4-9C68-2C2A5CED02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B4689-FEB5-4628-864F-4C969F0FB876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00E8E-70FE-488F-A61B-2A128F07817F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A4A0B-481B-4F1A-8F37-E9CCD234A86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3ACD9-964E-418A-9593-4F539CB28D27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66F1E-DA96-4F5A-8A01-7D5D32C0577E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6D50C-4257-41BB-84B1-C21011C499A7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11112-277C-4CC1-A135-FEB1CBD71A98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43F7C-2F27-4D47-B0DF-8D3ACE22C7AD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ttemuse.it/pittori_scultori_italiani/bernini/gian_lorenzo_bernini_014_la_fontana_dei_4_fiumi_1648.jpg" TargetMode="External"/><Relationship Id="rId2" Type="http://schemas.openxmlformats.org/officeDocument/2006/relationships/hyperlink" Target="http://media-2.web.britannica.com/eb-media/86/121386-050-4964D6D7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lassconnection.s3.amazonaws.com/852/flashcards/845852/png/st._teresa_of_avila_in_ecstasy1321317070496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2/Versailles_chateau.jpg" TargetMode="External"/><Relationship Id="rId7" Type="http://schemas.openxmlformats.org/officeDocument/2006/relationships/hyperlink" Target="http://c1038.r38.cf3.rackcdn.com/group2/building15204/media/eikk_karlskirche_vienna.jpg" TargetMode="External"/><Relationship Id="rId2" Type="http://schemas.openxmlformats.org/officeDocument/2006/relationships/hyperlink" Target="http://tastetravel.files.wordpress.com/2010/10/img_21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oyagevirtuel.co.uk/autriche/pages/wien-schonbrunn-belvedere-lanscape-44.php" TargetMode="External"/><Relationship Id="rId5" Type="http://schemas.openxmlformats.org/officeDocument/2006/relationships/hyperlink" Target="http://www.europepics.org/wp-content/uploads/2012/08/London-St-Paul-Cathedral.jpg" TargetMode="External"/><Relationship Id="rId4" Type="http://schemas.openxmlformats.org/officeDocument/2006/relationships/hyperlink" Target="http://commons.wikimedia.org/wiki/File:Mansard_(PSF)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8/Rembrandt_Harmensz._van_Rijn_026.jpg" TargetMode="External"/><Relationship Id="rId2" Type="http://schemas.openxmlformats.org/officeDocument/2006/relationships/hyperlink" Target="http://allart.biz/up/photos/album/B-C/Caravaggio/michelangelo_caravaggio_29_the_entombment_of_chris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File:Las_Meninas,_by_Diego_Vel%C3%A1zquez,_from_Prado_in_Google_Earth.jpg" TargetMode="External"/><Relationship Id="rId4" Type="http://schemas.openxmlformats.org/officeDocument/2006/relationships/hyperlink" Target="http://cs.wikipedia.org/wiki/Soubor:The_Three_Graces,_by_Peter_Paul_Rubens,_from_Prado_in_Google_Earth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ivot_je_sen" TargetMode="External"/><Relationship Id="rId2" Type="http://schemas.openxmlformats.org/officeDocument/2006/relationships/hyperlink" Target="http://cs.wikipedia.org/wiki/Dobrodru%C5%BEn%C3%BD_Simplicius_Simplicissimu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YkYQDBO77D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-dYNttdgl0" TargetMode="External"/><Relationship Id="rId2" Type="http://schemas.openxmlformats.org/officeDocument/2006/relationships/hyperlink" Target="http://www.youtube.com/watch?v=mu_C_g8VoP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361869257-narodni-klenoty/211563235200007-kostel-sv-jana-nepomuckeho-na-zelene-hore-tajemstvi-jazyka/" TargetMode="External"/><Relationship Id="rId2" Type="http://schemas.openxmlformats.org/officeDocument/2006/relationships/hyperlink" Target="http://www.hospital-kuks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atelevize.cz/ivysilani/10361869257-narodni-klenoty/211563235200003-holasovice-odkaz-stredoveku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tannica.com/EBchecked/topic/62547/Gian-Lorenzo-Bernini/8223/Patronage-of-Innocent-X-and-Alexander-VI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69917"/>
              </p:ext>
            </p:extLst>
          </p:nvPr>
        </p:nvGraphicFramePr>
        <p:xfrm>
          <a:off x="431540" y="1676044"/>
          <a:ext cx="8280920" cy="49213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63499"/>
                <a:gridCol w="6017421"/>
              </a:tblGrid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Katolické gymnázium Třebíč, Otmarova 22, Třebíč 674 01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</a:t>
                      </a:r>
                      <a:r>
                        <a:rPr lang="cs-CZ" sz="1200" dirty="0" smtClean="0">
                          <a:effectLst/>
                        </a:rPr>
                        <a:t>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Moderní škola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CZ.1.07/1.5.00/34.0464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DUM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Baroko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VY_32_INOVACE_2.1.2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0153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11. 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2012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Dějepis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Tematická oblast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Výstup ŠVP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charakterizuje prvky a myšlenky baroka a osvícenství, vzájemně je porovná a uvede příklady</a:t>
                      </a:r>
                      <a:endParaRPr lang="cs-CZ" sz="12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shrnuje základní informace o období baroka.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popis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určen k podpoře výkladu v hodině. Materiál je vhodné poskytnout žákům, odkazy si projdou za domácí úkol.  Znalosti prověří následný test.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5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Hodnocení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umožnil  názornější výklad a lepší pochopení učiva.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8512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5340" y="449387"/>
            <a:ext cx="7772400" cy="1470025"/>
          </a:xfrm>
        </p:spPr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28194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24936" cy="365125"/>
          </a:xfrm>
        </p:spPr>
        <p:txBody>
          <a:bodyPr/>
          <a:lstStyle/>
          <a:p>
            <a:pPr algn="l"/>
            <a:r>
              <a:rPr lang="cs-CZ" dirty="0"/>
              <a:t>File:Santa_Cecilia_(1615-20),_Matteo_Rosselli.jpg.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2007 [cit. 2013-01-29]. Dostupné z: http://commons.wikimedia.org/wiki/File:Santa_Cecilia_(1615-20),_Matteo_Rosselli.jpg </a:t>
            </a:r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baroka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363272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2. pol. 16. stol. Itálie, šíří se do Evropy, dominuje v 17. stol.</a:t>
            </a:r>
          </a:p>
          <a:p>
            <a:r>
              <a:rPr lang="cs-CZ" dirty="0" smtClean="0"/>
              <a:t>Původně hanlivé označení – „pošetilý, směšný“</a:t>
            </a:r>
            <a:r>
              <a:rPr lang="cs-CZ" baseline="30000" dirty="0" smtClean="0"/>
              <a:t>1</a:t>
            </a:r>
            <a:endParaRPr lang="cs-CZ" dirty="0" smtClean="0"/>
          </a:p>
          <a:p>
            <a:r>
              <a:rPr lang="cs-CZ" dirty="0" smtClean="0"/>
              <a:t>Označení slohu až od 18. stol.</a:t>
            </a:r>
          </a:p>
          <a:p>
            <a:r>
              <a:rPr lang="cs-CZ" dirty="0" smtClean="0"/>
              <a:t>Poslední univerzální umělecký sloh</a:t>
            </a:r>
          </a:p>
          <a:p>
            <a:r>
              <a:rPr lang="cs-CZ" dirty="0" smtClean="0"/>
              <a:t>Klasicizující baroko (barokní klasicismus)</a:t>
            </a:r>
          </a:p>
          <a:p>
            <a:pPr lvl="1"/>
            <a:r>
              <a:rPr lang="cs-CZ" dirty="0" smtClean="0"/>
              <a:t>Protestantské země, Francie</a:t>
            </a:r>
          </a:p>
          <a:p>
            <a:pPr lvl="1"/>
            <a:r>
              <a:rPr lang="cs-CZ" dirty="0" smtClean="0"/>
              <a:t>Umírněnější, méně zdobnosti, blíže klasickým (antickým vzorům)</a:t>
            </a:r>
          </a:p>
          <a:p>
            <a:r>
              <a:rPr lang="cs-CZ" dirty="0" smtClean="0"/>
              <a:t>Radikální baroko</a:t>
            </a:r>
          </a:p>
          <a:p>
            <a:pPr lvl="1"/>
            <a:r>
              <a:rPr lang="cs-CZ" dirty="0" smtClean="0"/>
              <a:t>Katolické oblasti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24936" cy="365125"/>
          </a:xfrm>
        </p:spPr>
        <p:txBody>
          <a:bodyPr/>
          <a:lstStyle/>
          <a:p>
            <a:pPr algn="l"/>
            <a:r>
              <a:rPr lang="cs-CZ" dirty="0"/>
              <a:t>ČORNEJ, Petr, Ivana ČORNEJOVÁ a František PARKAN. </a:t>
            </a:r>
            <a:r>
              <a:rPr lang="cs-CZ" i="1" dirty="0"/>
              <a:t>Dějepis pro gymnázia a střední školy</a:t>
            </a:r>
            <a:r>
              <a:rPr lang="cs-CZ" dirty="0"/>
              <a:t>. 2. vyd. Praha: SPN - pedagogické nakladatelství, 2009, 160 s. ISBN 978-80-7235-430-6. </a:t>
            </a:r>
            <a:r>
              <a:rPr lang="cs-CZ" dirty="0" smtClean="0"/>
              <a:t> s. 96.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05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Monumentalita</a:t>
            </a:r>
          </a:p>
          <a:p>
            <a:pPr lvl="1"/>
            <a:r>
              <a:rPr lang="cs-CZ" dirty="0" smtClean="0"/>
              <a:t>Cílem ohromit, přilákat věřící (kostely)</a:t>
            </a:r>
          </a:p>
          <a:p>
            <a:r>
              <a:rPr lang="cs-CZ" dirty="0" smtClean="0"/>
              <a:t>Zakomponování stavby do krajiny</a:t>
            </a:r>
          </a:p>
          <a:p>
            <a:r>
              <a:rPr lang="cs-CZ" dirty="0" smtClean="0"/>
              <a:t>Hlavně církevní stavby, zámky, paláce</a:t>
            </a:r>
          </a:p>
          <a:p>
            <a:r>
              <a:rPr lang="cs-CZ" dirty="0" err="1" smtClean="0"/>
              <a:t>Gian</a:t>
            </a:r>
            <a:r>
              <a:rPr lang="cs-CZ" dirty="0" smtClean="0"/>
              <a:t> Lorenzo </a:t>
            </a:r>
            <a:r>
              <a:rPr lang="cs-CZ" dirty="0" err="1" smtClean="0"/>
              <a:t>Bernini</a:t>
            </a:r>
            <a:endParaRPr lang="cs-CZ" dirty="0" smtClean="0"/>
          </a:p>
          <a:p>
            <a:pPr lvl="1"/>
            <a:r>
              <a:rPr lang="cs-CZ" dirty="0" smtClean="0">
                <a:hlinkClick r:id="rId2"/>
              </a:rPr>
              <a:t>Kolonáda chrámu sv. Petra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Fontána čtyř řek</a:t>
            </a:r>
            <a:r>
              <a:rPr lang="cs-CZ" dirty="0" smtClean="0"/>
              <a:t>, sousoší </a:t>
            </a:r>
            <a:r>
              <a:rPr lang="cs-CZ" dirty="0" smtClean="0">
                <a:hlinkClick r:id="rId4"/>
              </a:rPr>
              <a:t>Vidění sv. Terezie</a:t>
            </a:r>
            <a:endParaRPr lang="cs-CZ" dirty="0" smtClean="0"/>
          </a:p>
          <a:p>
            <a:r>
              <a:rPr lang="cs-CZ" dirty="0" smtClean="0"/>
              <a:t>Francesco </a:t>
            </a:r>
            <a:r>
              <a:rPr lang="cs-CZ" dirty="0" err="1" smtClean="0"/>
              <a:t>Borromini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77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err="1" smtClean="0"/>
              <a:t>Jules</a:t>
            </a:r>
            <a:r>
              <a:rPr lang="cs-CZ" dirty="0" smtClean="0"/>
              <a:t> </a:t>
            </a:r>
            <a:r>
              <a:rPr lang="cs-CZ" dirty="0" err="1" smtClean="0"/>
              <a:t>Hardouin-Mansart</a:t>
            </a:r>
            <a:r>
              <a:rPr lang="cs-CZ" dirty="0" smtClean="0"/>
              <a:t>, Louis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Vau</a:t>
            </a:r>
            <a:endParaRPr lang="cs-CZ" dirty="0" smtClean="0"/>
          </a:p>
          <a:p>
            <a:pPr lvl="1"/>
            <a:r>
              <a:rPr lang="cs-CZ" dirty="0" smtClean="0">
                <a:hlinkClick r:id="rId2"/>
              </a:rPr>
              <a:t>Invalidovna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Versailles</a:t>
            </a:r>
            <a:endParaRPr lang="cs-CZ" dirty="0" smtClean="0"/>
          </a:p>
          <a:p>
            <a:pPr lvl="1"/>
            <a:r>
              <a:rPr lang="cs-CZ" dirty="0" smtClean="0">
                <a:hlinkClick r:id="rId4"/>
              </a:rPr>
              <a:t>Mansarda</a:t>
            </a:r>
            <a:r>
              <a:rPr lang="cs-CZ" dirty="0" smtClean="0"/>
              <a:t> – architektonický prvek, obytné podkroví</a:t>
            </a:r>
          </a:p>
          <a:p>
            <a:r>
              <a:rPr lang="cs-CZ" dirty="0" smtClean="0"/>
              <a:t>Christopher </a:t>
            </a:r>
            <a:r>
              <a:rPr lang="cs-CZ" dirty="0" err="1" smtClean="0"/>
              <a:t>Wren</a:t>
            </a:r>
            <a:endParaRPr lang="cs-CZ" dirty="0" smtClean="0"/>
          </a:p>
          <a:p>
            <a:pPr lvl="1"/>
            <a:r>
              <a:rPr lang="cs-CZ" dirty="0" smtClean="0">
                <a:hlinkClick r:id="rId5"/>
              </a:rPr>
              <a:t>Chrám sv. Pavla v Londýně</a:t>
            </a:r>
            <a:endParaRPr lang="cs-CZ" dirty="0"/>
          </a:p>
          <a:p>
            <a:r>
              <a:rPr lang="cs-CZ" dirty="0" smtClean="0"/>
              <a:t>Jan Bernard Fischer z </a:t>
            </a:r>
            <a:r>
              <a:rPr lang="cs-CZ" dirty="0" err="1" smtClean="0"/>
              <a:t>Erlachu</a:t>
            </a:r>
            <a:endParaRPr lang="cs-CZ" dirty="0" smtClean="0"/>
          </a:p>
          <a:p>
            <a:pPr lvl="1"/>
            <a:r>
              <a:rPr lang="cs-CZ" dirty="0" err="1" smtClean="0">
                <a:hlinkClick r:id="rId6"/>
              </a:rPr>
              <a:t>Schönbrunn</a:t>
            </a:r>
            <a:r>
              <a:rPr lang="cs-CZ" dirty="0" smtClean="0"/>
              <a:t>, </a:t>
            </a:r>
            <a:r>
              <a:rPr lang="cs-CZ" dirty="0" smtClean="0">
                <a:hlinkClick r:id="rId7"/>
              </a:rPr>
              <a:t>kostel sv. Karla </a:t>
            </a:r>
            <a:r>
              <a:rPr lang="cs-CZ" dirty="0" err="1" smtClean="0">
                <a:hlinkClick r:id="rId7"/>
              </a:rPr>
              <a:t>Boromejského</a:t>
            </a:r>
            <a:r>
              <a:rPr lang="cs-CZ" dirty="0" smtClean="0">
                <a:hlinkClick r:id="rId7"/>
              </a:rPr>
              <a:t> ve Vídni</a:t>
            </a:r>
            <a:endParaRPr lang="cs-CZ" dirty="0" smtClean="0"/>
          </a:p>
          <a:p>
            <a:r>
              <a:rPr lang="cs-CZ" dirty="0" smtClean="0"/>
              <a:t>Krištof a Kilián Ignác </a:t>
            </a:r>
            <a:r>
              <a:rPr lang="cs-CZ" dirty="0" err="1" smtClean="0"/>
              <a:t>Dientzenhoferové</a:t>
            </a:r>
            <a:endParaRPr lang="cs-CZ" dirty="0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51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Carravaggio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Rembrandt van </a:t>
            </a:r>
            <a:r>
              <a:rPr lang="cs-CZ" dirty="0" err="1" smtClean="0">
                <a:hlinkClick r:id="rId3"/>
              </a:rPr>
              <a:t>Rijn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Peter Paul </a:t>
            </a:r>
            <a:r>
              <a:rPr lang="cs-CZ" dirty="0" err="1" smtClean="0">
                <a:hlinkClick r:id="rId4"/>
              </a:rPr>
              <a:t>Rubens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Diego </a:t>
            </a:r>
            <a:r>
              <a:rPr lang="cs-CZ" dirty="0" err="1" smtClean="0">
                <a:hlinkClick r:id="rId5"/>
              </a:rPr>
              <a:t>Velásquez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34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Jakob </a:t>
            </a:r>
            <a:r>
              <a:rPr lang="cs-CZ" dirty="0" err="1" smtClean="0"/>
              <a:t>Grimmelshausen</a:t>
            </a:r>
            <a:endParaRPr lang="cs-CZ" dirty="0" smtClean="0"/>
          </a:p>
          <a:p>
            <a:pPr lvl="1"/>
            <a:r>
              <a:rPr lang="cs-CZ" dirty="0" smtClean="0">
                <a:hlinkClick r:id="rId2"/>
              </a:rPr>
              <a:t>Dobrodružný </a:t>
            </a:r>
            <a:r>
              <a:rPr lang="cs-CZ" dirty="0" err="1" smtClean="0">
                <a:hlinkClick r:id="rId2"/>
              </a:rPr>
              <a:t>Simplicius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Simplicissimus</a:t>
            </a:r>
            <a:endParaRPr lang="cs-CZ" dirty="0" smtClean="0"/>
          </a:p>
          <a:p>
            <a:r>
              <a:rPr lang="cs-CZ" dirty="0" smtClean="0"/>
              <a:t>Pedro </a:t>
            </a:r>
            <a:r>
              <a:rPr lang="cs-CZ" dirty="0" err="1" smtClean="0"/>
              <a:t>Calderón</a:t>
            </a:r>
            <a:r>
              <a:rPr lang="cs-CZ" dirty="0" smtClean="0"/>
              <a:t> de la </a:t>
            </a:r>
            <a:r>
              <a:rPr lang="cs-CZ" dirty="0" err="1" smtClean="0"/>
              <a:t>Barca</a:t>
            </a:r>
            <a:endParaRPr lang="cs-CZ" dirty="0" smtClean="0"/>
          </a:p>
          <a:p>
            <a:pPr lvl="1"/>
            <a:r>
              <a:rPr lang="cs-CZ" dirty="0" smtClean="0">
                <a:hlinkClick r:id="rId3"/>
              </a:rPr>
              <a:t>Život je sen</a:t>
            </a:r>
            <a:endParaRPr lang="cs-CZ" dirty="0" smtClean="0"/>
          </a:p>
          <a:p>
            <a:r>
              <a:rPr lang="cs-CZ" dirty="0" err="1" smtClean="0"/>
              <a:t>Molière</a:t>
            </a:r>
            <a:endParaRPr lang="cs-CZ" dirty="0" smtClean="0"/>
          </a:p>
          <a:p>
            <a:pPr lvl="1"/>
            <a:r>
              <a:rPr lang="cs-CZ" dirty="0" smtClean="0">
                <a:hlinkClick r:id="rId4"/>
              </a:rPr>
              <a:t>Lakomec</a:t>
            </a:r>
            <a:r>
              <a:rPr lang="cs-CZ" dirty="0" smtClean="0"/>
              <a:t>, Misantrop, Měšťák šlechticem, Zdravý nemocný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67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Johann Sebastian Bach</a:t>
            </a:r>
            <a:endParaRPr lang="cs-CZ" dirty="0" smtClean="0"/>
          </a:p>
          <a:p>
            <a:r>
              <a:rPr lang="cs-CZ" dirty="0" smtClean="0"/>
              <a:t>Georg Friedrich Händel</a:t>
            </a:r>
          </a:p>
          <a:p>
            <a:r>
              <a:rPr lang="cs-CZ" dirty="0" smtClean="0">
                <a:hlinkClick r:id="rId3"/>
              </a:rPr>
              <a:t>Antonio </a:t>
            </a:r>
            <a:r>
              <a:rPr lang="cs-CZ" dirty="0" err="1" smtClean="0">
                <a:hlinkClick r:id="rId3"/>
              </a:rPr>
              <a:t>Vivaldi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92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českých zemích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Pobělohorská emigrace</a:t>
            </a:r>
          </a:p>
          <a:p>
            <a:r>
              <a:rPr lang="cs-CZ" dirty="0" smtClean="0"/>
              <a:t>Rekatolizace (jezuité)</a:t>
            </a:r>
          </a:p>
          <a:p>
            <a:r>
              <a:rPr lang="cs-CZ" dirty="0" smtClean="0"/>
              <a:t>Literatura</a:t>
            </a:r>
          </a:p>
          <a:p>
            <a:pPr lvl="1"/>
            <a:r>
              <a:rPr lang="cs-CZ" dirty="0" smtClean="0"/>
              <a:t>Bohuslav Balbín</a:t>
            </a:r>
          </a:p>
          <a:p>
            <a:pPr lvl="2"/>
            <a:r>
              <a:rPr lang="cs-CZ" dirty="0" smtClean="0"/>
              <a:t>Rozprava na obranu jazyka slovanského, zvláště pak českého</a:t>
            </a:r>
          </a:p>
          <a:p>
            <a:pPr lvl="1"/>
            <a:r>
              <a:rPr lang="cs-CZ" dirty="0" smtClean="0"/>
              <a:t>Tomáš </a:t>
            </a:r>
            <a:r>
              <a:rPr lang="cs-CZ" dirty="0" err="1" smtClean="0"/>
              <a:t>Pešina</a:t>
            </a:r>
            <a:r>
              <a:rPr lang="cs-CZ" dirty="0" smtClean="0"/>
              <a:t> z </a:t>
            </a:r>
            <a:r>
              <a:rPr lang="cs-CZ" dirty="0" err="1" smtClean="0"/>
              <a:t>Čechorodu</a:t>
            </a:r>
            <a:endParaRPr lang="cs-CZ" dirty="0" smtClean="0"/>
          </a:p>
          <a:p>
            <a:pPr lvl="2"/>
            <a:r>
              <a:rPr lang="cs-CZ" dirty="0" smtClean="0"/>
              <a:t>Mars </a:t>
            </a:r>
            <a:r>
              <a:rPr lang="cs-CZ" dirty="0" err="1" smtClean="0"/>
              <a:t>Moravicus</a:t>
            </a:r>
            <a:r>
              <a:rPr lang="cs-CZ" dirty="0" smtClean="0"/>
              <a:t> (dějiny Moravy)</a:t>
            </a:r>
          </a:p>
          <a:p>
            <a:pPr lvl="1"/>
            <a:r>
              <a:rPr lang="cs-CZ" dirty="0" smtClean="0"/>
              <a:t>Adam Michna z Otradovic</a:t>
            </a:r>
          </a:p>
          <a:p>
            <a:pPr lvl="2"/>
            <a:r>
              <a:rPr lang="cs-CZ" dirty="0" smtClean="0"/>
              <a:t>Chtíc, aby spal</a:t>
            </a:r>
          </a:p>
          <a:p>
            <a:pPr lvl="1"/>
            <a:r>
              <a:rPr lang="cs-CZ" dirty="0" smtClean="0"/>
              <a:t>Bedřich </a:t>
            </a:r>
            <a:r>
              <a:rPr lang="cs-CZ" dirty="0" err="1" smtClean="0"/>
              <a:t>Bridel</a:t>
            </a:r>
            <a:endParaRPr lang="cs-CZ" dirty="0" smtClean="0"/>
          </a:p>
          <a:p>
            <a:pPr lvl="2"/>
            <a:r>
              <a:rPr lang="cs-CZ" dirty="0" smtClean="0"/>
              <a:t>Co Bůh? Člověk?, Narodil se Kristus Pán</a:t>
            </a:r>
          </a:p>
          <a:p>
            <a:pPr lvl="1"/>
            <a:r>
              <a:rPr lang="cs-CZ" dirty="0" smtClean="0"/>
              <a:t>Jan Amos Komenský </a:t>
            </a:r>
          </a:p>
          <a:p>
            <a:pPr lvl="2"/>
            <a:r>
              <a:rPr lang="cs-CZ" dirty="0" smtClean="0"/>
              <a:t>Orbis pictus, </a:t>
            </a:r>
            <a:r>
              <a:rPr lang="cs-CZ" dirty="0" err="1" smtClean="0"/>
              <a:t>Didaktica</a:t>
            </a:r>
            <a:r>
              <a:rPr lang="cs-CZ" dirty="0" smtClean="0"/>
              <a:t> Magna, Labyrint světa a ráj srdce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3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Malířství</a:t>
            </a:r>
          </a:p>
          <a:p>
            <a:pPr lvl="1"/>
            <a:r>
              <a:rPr lang="cs-CZ" dirty="0" smtClean="0"/>
              <a:t>Karel Škréta</a:t>
            </a:r>
          </a:p>
          <a:p>
            <a:pPr lvl="1"/>
            <a:r>
              <a:rPr lang="cs-CZ" dirty="0" smtClean="0"/>
              <a:t>Václav </a:t>
            </a:r>
            <a:r>
              <a:rPr lang="cs-CZ" dirty="0" err="1" smtClean="0"/>
              <a:t>Hollar</a:t>
            </a:r>
            <a:endParaRPr lang="cs-CZ" dirty="0" smtClean="0"/>
          </a:p>
          <a:p>
            <a:pPr lvl="1"/>
            <a:r>
              <a:rPr lang="cs-CZ" dirty="0" smtClean="0"/>
              <a:t>Petr Brandl</a:t>
            </a:r>
          </a:p>
          <a:p>
            <a:pPr lvl="1"/>
            <a:r>
              <a:rPr lang="cs-CZ" dirty="0" smtClean="0"/>
              <a:t>Jan Kupecký</a:t>
            </a:r>
          </a:p>
          <a:p>
            <a:r>
              <a:rPr lang="cs-CZ" dirty="0" smtClean="0"/>
              <a:t>Sochařství</a:t>
            </a:r>
          </a:p>
          <a:p>
            <a:pPr lvl="1"/>
            <a:r>
              <a:rPr lang="cs-CZ" dirty="0" smtClean="0"/>
              <a:t>Ferdinand Maxmilián </a:t>
            </a:r>
            <a:r>
              <a:rPr lang="cs-CZ" dirty="0" err="1" smtClean="0"/>
              <a:t>Brokof</a:t>
            </a:r>
            <a:endParaRPr lang="cs-CZ" dirty="0" smtClean="0"/>
          </a:p>
          <a:p>
            <a:pPr lvl="1"/>
            <a:r>
              <a:rPr lang="cs-CZ" dirty="0" smtClean="0"/>
              <a:t>Matyáš Bernard Braun (</a:t>
            </a:r>
            <a:r>
              <a:rPr lang="cs-CZ" dirty="0" smtClean="0">
                <a:hlinkClick r:id="rId2"/>
              </a:rPr>
              <a:t>Kuks</a:t>
            </a:r>
            <a:r>
              <a:rPr lang="cs-CZ" dirty="0" smtClean="0"/>
              <a:t>, sochy na Karlově mostě)</a:t>
            </a:r>
          </a:p>
          <a:p>
            <a:r>
              <a:rPr lang="cs-CZ" dirty="0" smtClean="0"/>
              <a:t>Architektura</a:t>
            </a:r>
          </a:p>
          <a:p>
            <a:pPr lvl="1"/>
            <a:r>
              <a:rPr lang="cs-CZ" dirty="0" smtClean="0"/>
              <a:t>Jan Blažej </a:t>
            </a:r>
            <a:r>
              <a:rPr lang="cs-CZ" dirty="0" err="1" smtClean="0"/>
              <a:t>Santini-Aichel</a:t>
            </a:r>
            <a:endParaRPr lang="cs-CZ" dirty="0" smtClean="0"/>
          </a:p>
          <a:p>
            <a:pPr lvl="2"/>
            <a:r>
              <a:rPr lang="cs-CZ" dirty="0" smtClean="0">
                <a:hlinkClick r:id="rId3"/>
              </a:rPr>
              <a:t>Poutní kostel na Zelené hoře</a:t>
            </a:r>
            <a:r>
              <a:rPr lang="cs-CZ" dirty="0" smtClean="0"/>
              <a:t>, kostel Kutná Hora – Sedlec, poutní chrám Křtiny</a:t>
            </a:r>
          </a:p>
          <a:p>
            <a:pPr lvl="1"/>
            <a:r>
              <a:rPr lang="cs-CZ" dirty="0" smtClean="0"/>
              <a:t>Selské baroko</a:t>
            </a:r>
          </a:p>
          <a:p>
            <a:pPr lvl="2"/>
            <a:r>
              <a:rPr lang="cs-CZ" dirty="0" smtClean="0">
                <a:hlinkClick r:id="rId4"/>
              </a:rPr>
              <a:t>Holašovice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72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ČORNEJ, Petr, Ivana ČORNEJOVÁ a František PARKAN.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c2001, 160 s. ISBN 80-723-5152-4</a:t>
            </a:r>
            <a:r>
              <a:rPr lang="cs-CZ" sz="2000" dirty="0" smtClean="0"/>
              <a:t>.</a:t>
            </a:r>
          </a:p>
          <a:p>
            <a:r>
              <a:rPr lang="cs-CZ" sz="2000" dirty="0" err="1"/>
              <a:t>Gian</a:t>
            </a:r>
            <a:r>
              <a:rPr lang="cs-CZ" sz="2000" dirty="0"/>
              <a:t> Lorenzo </a:t>
            </a:r>
            <a:r>
              <a:rPr lang="cs-CZ" sz="2000" dirty="0" err="1"/>
              <a:t>Bernini</a:t>
            </a:r>
            <a:r>
              <a:rPr lang="cs-CZ" sz="2000" dirty="0"/>
              <a:t> (</a:t>
            </a:r>
            <a:r>
              <a:rPr lang="cs-CZ" sz="2000" dirty="0" err="1"/>
              <a:t>Italian</a:t>
            </a:r>
            <a:r>
              <a:rPr lang="cs-CZ" sz="2000" dirty="0"/>
              <a:t> </a:t>
            </a:r>
            <a:r>
              <a:rPr lang="cs-CZ" sz="2000" dirty="0" err="1"/>
              <a:t>artist</a:t>
            </a:r>
            <a:r>
              <a:rPr lang="cs-CZ" sz="2000" dirty="0"/>
              <a:t>): </a:t>
            </a:r>
            <a:r>
              <a:rPr lang="cs-CZ" sz="2000" dirty="0" err="1"/>
              <a:t>Patronage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Innocent</a:t>
            </a:r>
            <a:r>
              <a:rPr lang="cs-CZ" sz="2000" dirty="0"/>
              <a:t> X and Alexander VII. </a:t>
            </a:r>
            <a:r>
              <a:rPr lang="cs-CZ" sz="2000" i="1" dirty="0" err="1"/>
              <a:t>Britannica</a:t>
            </a:r>
            <a:r>
              <a:rPr lang="cs-CZ" sz="2000" i="1" dirty="0"/>
              <a:t> Online </a:t>
            </a:r>
            <a:r>
              <a:rPr lang="cs-CZ" sz="2000" i="1" dirty="0" err="1"/>
              <a:t>Encyclopedia</a:t>
            </a:r>
            <a:r>
              <a:rPr lang="cs-CZ" sz="2000" dirty="0"/>
              <a:t> [online]. [cit. 2013-01-29].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www.britannica.com/EBchecked/topic/62547/Gian-Lorenzo-Bernini/8223/Patronage-of-Innocent-X-and-Alexander-VII</a:t>
            </a:r>
            <a:endParaRPr lang="cs-CZ" sz="2000" dirty="0" smtClean="0"/>
          </a:p>
          <a:p>
            <a:r>
              <a:rPr lang="cs-CZ" sz="2000" dirty="0"/>
              <a:t>RADA, Ivan a Petr ČORNEJ. </a:t>
            </a:r>
            <a:r>
              <a:rPr lang="cs-CZ" sz="2000" i="1" dirty="0"/>
              <a:t>Dějiny zemí Koruny české</a:t>
            </a:r>
            <a:r>
              <a:rPr lang="cs-CZ" sz="2000" dirty="0"/>
              <a:t>. Vyd. 1. Praha: Paseka, 1992, 2 v. ISBN 80-851-9228-4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Národní klenoty: O pořadu. </a:t>
            </a:r>
            <a:r>
              <a:rPr lang="cs-CZ" sz="2000" i="1" dirty="0"/>
              <a:t>Česká televize</a:t>
            </a:r>
            <a:r>
              <a:rPr lang="cs-CZ" sz="2000" dirty="0"/>
              <a:t> [online]. 2011 [cit. 2013-01-29]. Dostupné z: http://www.ceskatelevize.cz/porady/10361869257-narodni-klenoty/5925-o-poradu/ </a:t>
            </a:r>
            <a:endParaRPr lang="cs-CZ" sz="2000" dirty="0" smtClean="0"/>
          </a:p>
          <a:p>
            <a:r>
              <a:rPr lang="pt-BR" sz="2000" i="1" dirty="0"/>
              <a:t>Hospital Kuks: Oficiální stránky</a:t>
            </a:r>
            <a:r>
              <a:rPr lang="pt-BR" sz="2000" dirty="0"/>
              <a:t> [online]. 2013 [cit. 2013-01-29]. Dostupné z: http://www.hospital-kuks.cz/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 lvl="1"/>
            <a:endParaRPr lang="cs-CZ" sz="1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592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Baroko</vt:lpstr>
      <vt:lpstr>Vznik baroka</vt:lpstr>
      <vt:lpstr>Architektura</vt:lpstr>
      <vt:lpstr>Prezentace aplikace PowerPoint</vt:lpstr>
      <vt:lpstr>Malířství</vt:lpstr>
      <vt:lpstr>Literatura</vt:lpstr>
      <vt:lpstr>Hudba</vt:lpstr>
      <vt:lpstr>Baroko v českých zemích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35</cp:revision>
  <dcterms:created xsi:type="dcterms:W3CDTF">2012-12-23T08:55:19Z</dcterms:created>
  <dcterms:modified xsi:type="dcterms:W3CDTF">2013-11-26T16:04:32Z</dcterms:modified>
</cp:coreProperties>
</file>