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RR_1789_fr.pn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um.de/whkmla/histatlas/germany/haxprussia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iedrich_II._von_Preussen.jpg" TargetMode="External"/><Relationship Id="rId7" Type="http://schemas.openxmlformats.org/officeDocument/2006/relationships/hyperlink" Target="http://commons.wikimedia.org/wiki/File:SevenYearsWar.png" TargetMode="External"/><Relationship Id="rId2" Type="http://schemas.openxmlformats.org/officeDocument/2006/relationships/hyperlink" Target="http://commons.wikimedia.org/wiki/File:HRR_1789_f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%C5%99e%C4%8Dho%C5%99_-_pam%C3%A1tn%C3%ADk_bitvy_u_Kol%C3%ADna.jpg" TargetMode="External"/><Relationship Id="rId5" Type="http://schemas.openxmlformats.org/officeDocument/2006/relationships/hyperlink" Target="http://commons.wikimedia.org/wiki/File:Hohenfriedeberg.Attack.of.Prussian.Infantry.1745.jpg" TargetMode="External"/><Relationship Id="rId4" Type="http://schemas.openxmlformats.org/officeDocument/2006/relationships/hyperlink" Target="http://commons.wikimedia.org/wiki/File:MariaTheresia_Mask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8280431"/>
              </p:ext>
            </p:extLst>
          </p:nvPr>
        </p:nvGraphicFramePr>
        <p:xfrm>
          <a:off x="179512" y="1484784"/>
          <a:ext cx="8784976" cy="4933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</a:t>
                      </a:r>
                      <a:r>
                        <a:rPr lang="cs-CZ" sz="1200" dirty="0" smtClean="0">
                          <a:effectLst/>
                        </a:rPr>
                        <a:t>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Moderní škola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CZ.1.07/1.5.00/34.0464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DUM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Vzestup</a:t>
                      </a:r>
                      <a:r>
                        <a:rPr lang="cs-CZ" sz="1200" baseline="0" smtClean="0">
                          <a:effectLst/>
                        </a:rPr>
                        <a:t> Pruska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VY_32_INOVACE_2.1.3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 </a:t>
                      </a:r>
                      <a:r>
                        <a:rPr lang="cs-CZ" sz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Dějepis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Tematická oblast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Učivo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r>
                        <a:rPr lang="cs-CZ" sz="1200" dirty="0">
                          <a:effectLst/>
                        </a:rPr>
                        <a:t>ŠVP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Války o rakouské dědictví</a:t>
                      </a:r>
                      <a:endParaRPr lang="cs-CZ" sz="12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shrnuje základní informace o období  válek o rakouské dědictví.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popis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 určen k podpoře výkladu v hodině. Materiál je vhodné poskytnout žákům.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Hodnocení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umožnil  názornější výklad a lepší pochopení učiva.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501" y="197127"/>
            <a:ext cx="5870998" cy="128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Vzestup </a:t>
            </a:r>
            <a:r>
              <a:rPr lang="cs-CZ" dirty="0" smtClean="0"/>
              <a:t>Pruska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dirty="0" smtClean="0"/>
              <a:t>Historické kořeny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Neexistuje jednotný stát, Svatá říše římská národa německého </a:t>
            </a:r>
          </a:p>
          <a:p>
            <a:r>
              <a:rPr lang="cs-CZ" dirty="0" smtClean="0"/>
              <a:t>Habsburkové (vymírají po meči 1740, pragmatická sankce)</a:t>
            </a:r>
          </a:p>
          <a:p>
            <a:r>
              <a:rPr lang="cs-CZ" dirty="0" smtClean="0">
                <a:hlinkClick r:id="rId3"/>
              </a:rPr>
              <a:t>Velké množství</a:t>
            </a:r>
            <a:r>
              <a:rPr lang="cs-CZ" dirty="0" smtClean="0"/>
              <a:t> států, státečků a svobod. měst</a:t>
            </a:r>
          </a:p>
          <a:p>
            <a:r>
              <a:rPr lang="cs-CZ" smtClean="0"/>
              <a:t>Porýnská </a:t>
            </a:r>
            <a:r>
              <a:rPr lang="cs-CZ" dirty="0" smtClean="0"/>
              <a:t>arcibiskupství</a:t>
            </a:r>
          </a:p>
          <a:p>
            <a:r>
              <a:rPr lang="cs-CZ" dirty="0" smtClean="0"/>
              <a:t>Absolutistické režimy, městské samosprávy</a:t>
            </a:r>
          </a:p>
          <a:p>
            <a:r>
              <a:rPr lang="cs-CZ" dirty="0" smtClean="0"/>
              <a:t>Kurfiřti, markrabství, vévodství, knížectví…</a:t>
            </a:r>
          </a:p>
          <a:p>
            <a:r>
              <a:rPr lang="cs-CZ" dirty="0" smtClean="0"/>
              <a:t>Saský kurfiřt – král Polska, hannoverský - Británie</a:t>
            </a:r>
          </a:p>
          <a:p>
            <a:r>
              <a:rPr lang="cs-CZ" dirty="0" smtClean="0"/>
              <a:t>Náboženské rozdělení</a:t>
            </a:r>
          </a:p>
          <a:p>
            <a:r>
              <a:rPr lang="cs-CZ" dirty="0" smtClean="0"/>
              <a:t>Nejvýznamnější: Bavorsko, Prusko, Sasko, </a:t>
            </a:r>
            <a:r>
              <a:rPr lang="cs-CZ" dirty="0" err="1" smtClean="0"/>
              <a:t>Hannoversko</a:t>
            </a:r>
            <a:r>
              <a:rPr lang="cs-CZ" dirty="0" smtClean="0"/>
              <a:t>, Bádensko, Württembersko, Falc</a:t>
            </a:r>
            <a:r>
              <a:rPr lang="cs-CZ" baseline="30000" dirty="0" smtClean="0"/>
              <a:t>1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1 </a:t>
            </a:r>
            <a:r>
              <a:rPr lang="cs-CZ" dirty="0"/>
              <a:t>HLAVAČKA, Milan. </a:t>
            </a:r>
            <a:r>
              <a:rPr lang="cs-CZ" i="1" dirty="0"/>
              <a:t>Dějepis pro gymnázia a střední školy</a:t>
            </a:r>
            <a:r>
              <a:rPr lang="cs-CZ" dirty="0"/>
              <a:t>. 1. vyd. Praha: SPN - pedagogické nakladatelství, 2001, 175 s. ISBN 80-723-5172-9. </a:t>
            </a:r>
            <a:r>
              <a:rPr lang="cs-CZ" dirty="0" smtClean="0"/>
              <a:t> s. 22.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1, File:HRR_1789_fr.png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2008 [cit. 2013-01-29]. Dostupné z: http://commons.wikimedia.org/wiki/File:HRR_1789_fr.png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915" y="188641"/>
            <a:ext cx="6866179" cy="6093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38404" y="5912407"/>
            <a:ext cx="756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1143000"/>
          </a:xfrm>
        </p:spPr>
        <p:txBody>
          <a:bodyPr/>
          <a:lstStyle/>
          <a:p>
            <a:r>
              <a:rPr lang="cs-CZ" dirty="0" smtClean="0"/>
              <a:t>Prusko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6336704" cy="258894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Území</a:t>
            </a:r>
            <a:endParaRPr lang="cs-CZ" dirty="0" smtClean="0"/>
          </a:p>
          <a:p>
            <a:pPr lvl="1"/>
            <a:r>
              <a:rPr lang="cs-CZ" dirty="0" smtClean="0"/>
              <a:t>Braniborsko a Pomořansko (Berlín)</a:t>
            </a:r>
          </a:p>
          <a:p>
            <a:pPr lvl="1"/>
            <a:r>
              <a:rPr lang="cs-CZ" dirty="0" smtClean="0"/>
              <a:t>Východní Prusko (</a:t>
            </a:r>
            <a:r>
              <a:rPr lang="cs-CZ" dirty="0" err="1" smtClean="0"/>
              <a:t>Königsberg</a:t>
            </a:r>
            <a:r>
              <a:rPr lang="cs-CZ" dirty="0" smtClean="0"/>
              <a:t>)</a:t>
            </a:r>
          </a:p>
          <a:p>
            <a:pPr lvl="2"/>
            <a:r>
              <a:rPr lang="cs-CZ" dirty="0" smtClean="0"/>
              <a:t>Řádový stát, Hohenzollernové</a:t>
            </a:r>
          </a:p>
          <a:p>
            <a:pPr lvl="1"/>
            <a:r>
              <a:rPr lang="cs-CZ" dirty="0" smtClean="0"/>
              <a:t>Porýní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2, </a:t>
            </a:r>
            <a:r>
              <a:rPr lang="cs-CZ" dirty="0"/>
              <a:t>File:Friedrich_II._von_Preussen.jpg.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2009 [cit. 2013-01-29]. Dostupné z: http://commons.wikimedia.org/wiki/File:Friedrich_II._von_Preussen.jpg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146" y="188640"/>
            <a:ext cx="299964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7561" y="4446404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1701 – spojení Pruska a Braniborska - pruské království</a:t>
            </a:r>
          </a:p>
          <a:p>
            <a:r>
              <a:rPr lang="cs-CZ" sz="2800" dirty="0"/>
              <a:t>1740 – osvícenský absolutismus</a:t>
            </a:r>
          </a:p>
          <a:p>
            <a:pPr lvl="1"/>
            <a:r>
              <a:rPr lang="cs-CZ" sz="2800" dirty="0"/>
              <a:t>Manufaktury, merkantilismus, umění a kultura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100392" y="40770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15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Války o dědictví rakouské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1740 – 1745 – slezské války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První slezská válka 1740 - 1743</a:t>
            </a:r>
          </a:p>
          <a:p>
            <a:pPr lvl="1"/>
            <a:r>
              <a:rPr lang="cs-CZ" dirty="0" smtClean="0"/>
              <a:t>Prusko, Bavorsko, Francie x Rakousko, Británie</a:t>
            </a:r>
          </a:p>
          <a:p>
            <a:pPr lvl="1"/>
            <a:r>
              <a:rPr lang="cs-CZ" dirty="0" smtClean="0"/>
              <a:t>1741 Bavorsko poráží Rakousko ve Slezsku</a:t>
            </a:r>
          </a:p>
          <a:p>
            <a:pPr lvl="2"/>
            <a:r>
              <a:rPr lang="cs-CZ" dirty="0" smtClean="0"/>
              <a:t>Obsazení Horního Rakouska a Čech</a:t>
            </a:r>
          </a:p>
          <a:p>
            <a:pPr lvl="2"/>
            <a:r>
              <a:rPr lang="cs-CZ" dirty="0" smtClean="0"/>
              <a:t>Marii Terezii pomáhají Uhry</a:t>
            </a:r>
          </a:p>
          <a:p>
            <a:pPr lvl="1"/>
            <a:r>
              <a:rPr lang="cs-CZ" dirty="0" smtClean="0"/>
              <a:t>1742 obrat, dobyta zpět Praha, obsazení Bavorska</a:t>
            </a:r>
          </a:p>
          <a:p>
            <a:pPr lvl="2"/>
            <a:r>
              <a:rPr lang="cs-CZ" dirty="0" smtClean="0"/>
              <a:t>1742 Fridrich II. v Třebíči</a:t>
            </a:r>
          </a:p>
          <a:p>
            <a:pPr lvl="1"/>
            <a:r>
              <a:rPr lang="cs-CZ" dirty="0" smtClean="0"/>
              <a:t>Vratislavský mír s Pruskem– ztráta většiny Slezska a Kladska</a:t>
            </a:r>
          </a:p>
          <a:p>
            <a:pPr lvl="1"/>
            <a:r>
              <a:rPr lang="cs-CZ" dirty="0" smtClean="0"/>
              <a:t>1743 – porážka Francie a Bavorska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32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896544"/>
          </a:xfrm>
        </p:spPr>
        <p:txBody>
          <a:bodyPr/>
          <a:lstStyle/>
          <a:p>
            <a:r>
              <a:rPr lang="cs-CZ" dirty="0" smtClean="0"/>
              <a:t>Druhá slezská válka 1744 – 1745</a:t>
            </a:r>
          </a:p>
          <a:p>
            <a:pPr lvl="1"/>
            <a:r>
              <a:rPr lang="cs-CZ" dirty="0" smtClean="0"/>
              <a:t>Prusové obsadili Prahu</a:t>
            </a:r>
          </a:p>
          <a:p>
            <a:pPr lvl="1"/>
            <a:r>
              <a:rPr lang="cs-CZ" dirty="0" smtClean="0"/>
              <a:t>1745 drážďanský mír s Pruskem</a:t>
            </a:r>
          </a:p>
          <a:p>
            <a:pPr lvl="2"/>
            <a:r>
              <a:rPr lang="cs-CZ" dirty="0" smtClean="0"/>
              <a:t>Slezsko a Kladsko definitivně získalo Prusko</a:t>
            </a:r>
          </a:p>
          <a:p>
            <a:pPr lvl="2"/>
            <a:r>
              <a:rPr lang="cs-CZ" dirty="0" smtClean="0"/>
              <a:t>Císařský titul pro Františka Štěpána Lotrinského</a:t>
            </a:r>
          </a:p>
          <a:p>
            <a:pPr lvl="2"/>
            <a:r>
              <a:rPr lang="cs-CZ" dirty="0" smtClean="0"/>
              <a:t>Čas provést nutné reformy</a:t>
            </a:r>
          </a:p>
          <a:p>
            <a:pPr lvl="1"/>
            <a:r>
              <a:rPr lang="cs-CZ" dirty="0" smtClean="0"/>
              <a:t>Válka pokračuje v jižním Nizozemí a v Itálii</a:t>
            </a:r>
          </a:p>
          <a:p>
            <a:pPr lvl="1"/>
            <a:r>
              <a:rPr lang="cs-CZ" dirty="0" smtClean="0"/>
              <a:t>1748 cášský mír</a:t>
            </a:r>
          </a:p>
          <a:p>
            <a:pPr lvl="2"/>
            <a:r>
              <a:rPr lang="cs-CZ" dirty="0" smtClean="0"/>
              <a:t>Ztráta území v Itálii ve prospěch španělských Bourbonů</a:t>
            </a:r>
          </a:p>
          <a:p>
            <a:pPr lvl="2"/>
            <a:r>
              <a:rPr lang="cs-CZ" dirty="0" smtClean="0"/>
              <a:t>Definitivně uznána mocnostmi</a:t>
            </a:r>
          </a:p>
          <a:p>
            <a:pPr lvl="2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32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3,  portrét 27 leté  císařovny Marie Terezie z roku 1744, File:MariaTheresia_Maske.jpg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2008 [cit. 2013-01-29]. Dostupné z: http://commons.wikimedia.org/wiki/File:MariaTheresia_Maske.jpg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0045"/>
            <a:ext cx="4769074" cy="602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64810" y="6021288"/>
            <a:ext cx="77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32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4, </a:t>
            </a:r>
            <a:r>
              <a:rPr lang="cs-CZ" dirty="0"/>
              <a:t>File:Hohenfriedeberg.Attack.of.Prussian.Infantry.1745.jpg.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2005 [cit. 2013-01-29]. Dostupné z: http://commons.wikimedia.org/wiki/File:Hohenfriedeberg.Attack.of.Prussian.Infantry.1745.jpg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28657" cy="4431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404664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Bitva u </a:t>
            </a:r>
            <a:r>
              <a:rPr lang="cs-CZ" sz="2400" dirty="0" err="1" smtClean="0"/>
              <a:t>Hohenfriedebergu</a:t>
            </a:r>
            <a:r>
              <a:rPr lang="en-US" sz="2400" dirty="0" smtClean="0"/>
              <a:t>, </a:t>
            </a:r>
            <a:r>
              <a:rPr lang="cs-CZ" sz="2400" dirty="0" smtClean="0"/>
              <a:t>útok pruské pěchoty, 4. června</a:t>
            </a:r>
            <a:r>
              <a:rPr lang="en-US" sz="2400" dirty="0" smtClean="0"/>
              <a:t> 1745 </a:t>
            </a:r>
            <a:r>
              <a:rPr lang="cs-CZ" sz="2400" dirty="0" smtClean="0"/>
              <a:t>„postupimští obři“</a:t>
            </a:r>
            <a:r>
              <a:rPr lang="en-US" sz="2400" dirty="0" smtClean="0"/>
              <a:t> </a:t>
            </a:r>
            <a:r>
              <a:rPr lang="cs-CZ" sz="2400" dirty="0" smtClean="0"/>
              <a:t>batalion granátníků.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00392" y="606055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74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859" y="341784"/>
            <a:ext cx="8229600" cy="1143000"/>
          </a:xfrm>
        </p:spPr>
        <p:txBody>
          <a:bodyPr/>
          <a:lstStyle/>
          <a:p>
            <a:r>
              <a:rPr lang="cs-CZ" dirty="0" smtClean="0"/>
              <a:t>Sedmiletá válka 1756 - 1763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5770984" cy="3456384"/>
          </a:xfrm>
        </p:spPr>
        <p:txBody>
          <a:bodyPr/>
          <a:lstStyle/>
          <a:p>
            <a:r>
              <a:rPr lang="cs-CZ" dirty="0" smtClean="0"/>
              <a:t>Pokus získat zpět Slezsko</a:t>
            </a:r>
          </a:p>
          <a:p>
            <a:r>
              <a:rPr lang="cs-CZ" dirty="0" smtClean="0"/>
              <a:t>Spojenectví s Ruskem a Francií</a:t>
            </a:r>
          </a:p>
          <a:p>
            <a:r>
              <a:rPr lang="cs-CZ" dirty="0" smtClean="0"/>
              <a:t>1757 bitva u Kolína</a:t>
            </a:r>
          </a:p>
          <a:p>
            <a:pPr lvl="1"/>
            <a:r>
              <a:rPr lang="cs-CZ" dirty="0" smtClean="0"/>
              <a:t>Vítězství Marie Terezie</a:t>
            </a:r>
          </a:p>
          <a:p>
            <a:r>
              <a:rPr lang="cs-CZ" dirty="0" smtClean="0"/>
              <a:t>1763 </a:t>
            </a:r>
            <a:r>
              <a:rPr lang="cs-CZ" dirty="0" err="1" smtClean="0"/>
              <a:t>hubertsburgský</a:t>
            </a:r>
            <a:r>
              <a:rPr lang="cs-CZ" dirty="0" smtClean="0"/>
              <a:t> mír</a:t>
            </a:r>
          </a:p>
          <a:p>
            <a:r>
              <a:rPr lang="cs-CZ" dirty="0" smtClean="0"/>
              <a:t>Mír v Paříži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5, </a:t>
            </a:r>
            <a:r>
              <a:rPr lang="cs-CZ" dirty="0" err="1"/>
              <a:t>Soubor:Křečhoř_-_památník_bitvy_u_Kolína.jpg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2007 [cit. 2013-01-29]. Dostupné z: http://cs.wikipedia.org/wiki/Soubor:K%C5%99e%C4%8Dho%C5%99_-_pam%C3%A1tn%C3%ADk_bitvy_u_Kol%C3%ADna.jpg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4784"/>
            <a:ext cx="2976331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565507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29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pPr algn="l"/>
            <a:r>
              <a:rPr lang="cs-CZ" dirty="0" smtClean="0"/>
              <a:t>Obr. 6, </a:t>
            </a:r>
            <a:r>
              <a:rPr lang="cs-CZ" dirty="0"/>
              <a:t>Wiki/</a:t>
            </a:r>
            <a:r>
              <a:rPr lang="cs-CZ" dirty="0" err="1"/>
              <a:t>File:SevenYearsWar.png</a:t>
            </a:r>
            <a:r>
              <a:rPr lang="cs-CZ" dirty="0"/>
              <a:t>. GABAGOOL.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2009 [cit. 2013-01-30]. Dostupné z: http://commons.wikimedia.org/wiki/File:SevenYearsWar.png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55" y="940592"/>
            <a:ext cx="9414947" cy="4354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Rozsah bojů sedmileté války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59541" y="576718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55" y="5645146"/>
            <a:ext cx="3076575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3558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Dvě otázky na závěr: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6943" y="1772816"/>
            <a:ext cx="8777545" cy="4525963"/>
          </a:xfrm>
        </p:spPr>
        <p:txBody>
          <a:bodyPr/>
          <a:lstStyle/>
          <a:p>
            <a:r>
              <a:rPr lang="cs-CZ" dirty="0" smtClean="0"/>
              <a:t>Sedmileté válce předcházela velká změna uspořádání koalic. Někdy se hovoří o diplomatické revoluci, o jakou změnu se jednalo?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 by vypadal svět bez sedmileté války? (Zamysli se nad postavením Pruska a </a:t>
            </a:r>
            <a:r>
              <a:rPr lang="cs-CZ" smtClean="0"/>
              <a:t>přerozdělením kolonií.)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055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HLAVAČKA, Milan.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1. vyd. Praha: SPN - pedagogické nakladatelství, 2001, 175 s. ISBN 80-723-5172-9.  s. 22.</a:t>
            </a:r>
          </a:p>
          <a:p>
            <a:r>
              <a:rPr lang="cs-CZ" sz="2000" dirty="0" smtClean="0"/>
              <a:t>File:HRR_1789_fr.png</a:t>
            </a:r>
            <a:r>
              <a:rPr lang="cs-CZ" sz="2000" dirty="0"/>
              <a:t>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2008 [cit. 2013-01-29].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commons.wikimedia.org/wiki/File:HRR_1789_fr.png</a:t>
            </a:r>
            <a:endParaRPr lang="cs-CZ" sz="2000" dirty="0" smtClean="0"/>
          </a:p>
          <a:p>
            <a:r>
              <a:rPr lang="cs-CZ" sz="2000" dirty="0"/>
              <a:t>File:Friedrich_II._von_Preussen.jpg.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2009 [cit. 2013-01-29]. Dostupné z: </a:t>
            </a:r>
            <a:r>
              <a:rPr lang="cs-CZ" sz="2000" dirty="0">
                <a:hlinkClick r:id="rId3"/>
              </a:rPr>
              <a:t>http://commons.wikimedia.org/wiki/File:Friedrich_II._</a:t>
            </a:r>
            <a:r>
              <a:rPr lang="cs-CZ" sz="2000" dirty="0" smtClean="0">
                <a:hlinkClick r:id="rId3"/>
              </a:rPr>
              <a:t>von_Preussen.jpg</a:t>
            </a:r>
            <a:endParaRPr lang="cs-CZ" sz="2000" dirty="0" smtClean="0"/>
          </a:p>
          <a:p>
            <a:r>
              <a:rPr lang="cs-CZ" sz="2000" dirty="0" smtClean="0"/>
              <a:t>File:MariaTheresia_Maske.jpg</a:t>
            </a:r>
            <a:r>
              <a:rPr lang="cs-CZ" sz="2000" dirty="0"/>
              <a:t>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2008 [cit. 2013-01-29].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commons.wikimedia.org/wiki/File:MariaTheresia_Maske.jpg</a:t>
            </a:r>
            <a:endParaRPr lang="cs-CZ" sz="2000" dirty="0" smtClean="0"/>
          </a:p>
          <a:p>
            <a:r>
              <a:rPr lang="cs-CZ" sz="2000" dirty="0"/>
              <a:t>File:Hohenfriedeberg.Attack.of.Prussian.Infantry.1745.jpg.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2005 [cit. 2013-01-29].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commons.wikimedia.org/wiki/File:Hohenfriedeberg.Attack.of.Prussian.Infantry.1745.jpg</a:t>
            </a:r>
            <a:endParaRPr lang="cs-CZ" sz="2000" dirty="0" smtClean="0"/>
          </a:p>
          <a:p>
            <a:r>
              <a:rPr lang="cs-CZ" sz="2000" dirty="0" err="1"/>
              <a:t>Soubor:Křečhoř_-_památník_bitvy_u_Kolína.jpg</a:t>
            </a:r>
            <a:r>
              <a:rPr lang="cs-CZ" sz="2000" dirty="0"/>
              <a:t>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2007 [cit. 2013-01-29]. Dostupné z: </a:t>
            </a:r>
            <a:r>
              <a:rPr lang="cs-CZ" sz="2000" dirty="0">
                <a:hlinkClick r:id="rId6"/>
              </a:rPr>
              <a:t>http://cs.wikipedia.org/wiki/Soubor:K%C5%99e%C4%8Dho%C5%99_-_</a:t>
            </a:r>
            <a:r>
              <a:rPr lang="cs-CZ" sz="2000" dirty="0" smtClean="0">
                <a:hlinkClick r:id="rId6"/>
              </a:rPr>
              <a:t>pam%C3%A1tn%C3%ADk_bitvy_u_Kol%C3%ADna.jpg</a:t>
            </a:r>
            <a:endParaRPr lang="cs-CZ" sz="2000" dirty="0" smtClean="0"/>
          </a:p>
          <a:p>
            <a:r>
              <a:rPr lang="cs-CZ" sz="2000" dirty="0"/>
              <a:t>Wiki/</a:t>
            </a:r>
            <a:r>
              <a:rPr lang="cs-CZ" sz="2000" dirty="0" err="1"/>
              <a:t>File:SevenYearsWar.png</a:t>
            </a:r>
            <a:r>
              <a:rPr lang="cs-CZ" sz="2000" dirty="0"/>
              <a:t>. GABAGOOL.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2009 [cit. 2013-01-30].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commons.wikimedia.org/wiki/File:SevenYearsWar.png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</TotalTime>
  <Words>830</Words>
  <Application>Microsoft Office PowerPoint</Application>
  <PresentationFormat>Předvádění na obrazovce (4:3)</PresentationFormat>
  <Paragraphs>116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Vzestup Pruska</vt:lpstr>
      <vt:lpstr>Historické kořeny</vt:lpstr>
      <vt:lpstr>Prezentace aplikace PowerPoint</vt:lpstr>
      <vt:lpstr>Prusko</vt:lpstr>
      <vt:lpstr>Války o dědictví rakouské</vt:lpstr>
      <vt:lpstr>Prezentace aplikace PowerPoint</vt:lpstr>
      <vt:lpstr>Prezentace aplikace PowerPoint</vt:lpstr>
      <vt:lpstr>Prezentace aplikace PowerPoint</vt:lpstr>
      <vt:lpstr>Sedmiletá válka 1756 - 1763</vt:lpstr>
      <vt:lpstr>Prezentace aplikace PowerPoint</vt:lpstr>
      <vt:lpstr>Dvě otázky na závěr: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39</cp:revision>
  <dcterms:created xsi:type="dcterms:W3CDTF">2012-12-23T08:55:19Z</dcterms:created>
  <dcterms:modified xsi:type="dcterms:W3CDTF">2013-11-26T16:10:55Z</dcterms:modified>
</cp:coreProperties>
</file>