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932" r:id="rId1"/>
  </p:sldMasterIdLst>
  <p:notesMasterIdLst>
    <p:notesMasterId r:id="rId17"/>
  </p:notesMasterIdLst>
  <p:handoutMasterIdLst>
    <p:handoutMasterId r:id="rId18"/>
  </p:handoutMasterIdLst>
  <p:sldIdLst>
    <p:sldId id="257" r:id="rId2"/>
    <p:sldId id="317" r:id="rId3"/>
    <p:sldId id="259" r:id="rId4"/>
    <p:sldId id="332" r:id="rId5"/>
    <p:sldId id="339" r:id="rId6"/>
    <p:sldId id="340" r:id="rId7"/>
    <p:sldId id="341" r:id="rId8"/>
    <p:sldId id="342" r:id="rId9"/>
    <p:sldId id="343" r:id="rId10"/>
    <p:sldId id="345" r:id="rId11"/>
    <p:sldId id="346" r:id="rId12"/>
    <p:sldId id="347" r:id="rId13"/>
    <p:sldId id="348" r:id="rId14"/>
    <p:sldId id="331" r:id="rId15"/>
    <p:sldId id="344" r:id="rId16"/>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aximized">
    <p:restoredLeft sz="14485" autoAdjust="0"/>
    <p:restoredTop sz="94108" autoAdjust="0"/>
  </p:normalViewPr>
  <p:slideViewPr>
    <p:cSldViewPr>
      <p:cViewPr varScale="1">
        <p:scale>
          <a:sx n="75" d="100"/>
          <a:sy n="75" d="100"/>
        </p:scale>
        <p:origin x="-960" y="-102"/>
      </p:cViewPr>
      <p:guideLst>
        <p:guide orient="horz" pos="2160"/>
        <p:guide pos="2880"/>
      </p:guideLst>
    </p:cSldViewPr>
  </p:slideViewPr>
  <p:notesTextViewPr>
    <p:cViewPr>
      <p:scale>
        <a:sx n="1" d="1"/>
        <a:sy n="1" d="1"/>
      </p:scale>
      <p:origin x="0" y="0"/>
    </p:cViewPr>
  </p:notesTextViewPr>
  <p:notesViewPr>
    <p:cSldViewPr>
      <p:cViewPr varScale="1">
        <p:scale>
          <a:sx n="53" d="100"/>
          <a:sy n="53" d="100"/>
        </p:scale>
        <p:origin x="-2868" y="-9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A88275BD-6694-4376-9EAB-D2B26DD34D48}" type="datetimeFigureOut">
              <a:rPr lang="cs-CZ" smtClean="0"/>
              <a:pPr/>
              <a:t>25.11.2013</a:t>
            </a:fld>
            <a:endParaRPr lang="cs-CZ"/>
          </a:p>
        </p:txBody>
      </p:sp>
      <p:sp>
        <p:nvSpPr>
          <p:cNvPr id="4" name="Zástupný symbol pro zápatí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5" name="Zástupný symbol pro číslo snímku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0237BFE-7CBD-4EBC-B252-FF96C7BE3018}" type="slidenum">
              <a:rPr lang="cs-CZ" smtClean="0"/>
              <a:pPr/>
              <a:t>‹#›</a:t>
            </a:fld>
            <a:endParaRPr lang="cs-CZ"/>
          </a:p>
        </p:txBody>
      </p:sp>
    </p:spTree>
    <p:extLst>
      <p:ext uri="{BB962C8B-B14F-4D97-AF65-F5344CB8AC3E}">
        <p14:creationId xmlns:p14="http://schemas.microsoft.com/office/powerpoint/2010/main" val="420226808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E86F806-18B5-4C33-BC6C-C31AFA4C8AC0}" type="datetimeFigureOut">
              <a:rPr lang="cs-CZ" smtClean="0"/>
              <a:pPr/>
              <a:t>25.11.2013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565BC5F-A73A-4422-8FC9-713438C58E9B}" type="slidenum">
              <a:rPr lang="cs-CZ" smtClean="0"/>
              <a:pPr/>
              <a:t>‹#›</a:t>
            </a:fld>
            <a:endParaRPr lang="cs-CZ"/>
          </a:p>
        </p:txBody>
      </p:sp>
    </p:spTree>
    <p:extLst>
      <p:ext uri="{BB962C8B-B14F-4D97-AF65-F5344CB8AC3E}">
        <p14:creationId xmlns:p14="http://schemas.microsoft.com/office/powerpoint/2010/main" val="36192117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9565BC5F-A73A-4422-8FC9-713438C58E9B}" type="slidenum">
              <a:rPr lang="cs-CZ" smtClean="0"/>
              <a:pPr/>
              <a:t>1</a:t>
            </a:fld>
            <a:endParaRPr lang="cs-CZ"/>
          </a:p>
        </p:txBody>
      </p:sp>
    </p:spTree>
    <p:extLst>
      <p:ext uri="{BB962C8B-B14F-4D97-AF65-F5344CB8AC3E}">
        <p14:creationId xmlns:p14="http://schemas.microsoft.com/office/powerpoint/2010/main" val="18306479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14" name="Nadpis 13"/>
          <p:cNvSpPr>
            <a:spLocks noGrp="1"/>
          </p:cNvSpPr>
          <p:nvPr>
            <p:ph type="ctrTitle"/>
          </p:nvPr>
        </p:nvSpPr>
        <p:spPr>
          <a:xfrm>
            <a:off x="1432560" y="359898"/>
            <a:ext cx="7406640" cy="1472184"/>
          </a:xfrm>
        </p:spPr>
        <p:txBody>
          <a:bodyPr anchor="b"/>
          <a:lstStyle>
            <a:lvl1pPr algn="l">
              <a:defRPr/>
            </a:lvl1pPr>
            <a:extLst/>
          </a:lstStyle>
          <a:p>
            <a:r>
              <a:rPr kumimoji="0" lang="cs-CZ" smtClean="0"/>
              <a:t>Kliknutím lze upravit styl.</a:t>
            </a:r>
            <a:endParaRPr kumimoji="0" lang="en-US"/>
          </a:p>
        </p:txBody>
      </p:sp>
      <p:sp>
        <p:nvSpPr>
          <p:cNvPr id="22" name="Podnadpis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cs-CZ" smtClean="0"/>
              <a:t>Kliknutím lze upravit styl předlohy.</a:t>
            </a:r>
            <a:endParaRPr kumimoji="0" lang="en-US"/>
          </a:p>
        </p:txBody>
      </p:sp>
      <p:sp>
        <p:nvSpPr>
          <p:cNvPr id="7" name="Zástupný symbol pro datum 6"/>
          <p:cNvSpPr>
            <a:spLocks noGrp="1"/>
          </p:cNvSpPr>
          <p:nvPr>
            <p:ph type="dt" sz="half" idx="10"/>
          </p:nvPr>
        </p:nvSpPr>
        <p:spPr/>
        <p:txBody>
          <a:bodyPr/>
          <a:lstStyle>
            <a:extLst/>
          </a:lstStyle>
          <a:p>
            <a:fld id="{7F77ED01-D692-4953-8E28-23B57CDF0743}" type="datetimeFigureOut">
              <a:rPr lang="cs-CZ" smtClean="0"/>
              <a:pPr/>
              <a:t>25.11.2013</a:t>
            </a:fld>
            <a:endParaRPr lang="cs-CZ"/>
          </a:p>
        </p:txBody>
      </p:sp>
      <p:sp>
        <p:nvSpPr>
          <p:cNvPr id="20" name="Zástupný symbol pro zápatí 19"/>
          <p:cNvSpPr>
            <a:spLocks noGrp="1"/>
          </p:cNvSpPr>
          <p:nvPr>
            <p:ph type="ftr" sz="quarter" idx="11"/>
          </p:nvPr>
        </p:nvSpPr>
        <p:spPr/>
        <p:txBody>
          <a:bodyPr/>
          <a:lstStyle>
            <a:extLst/>
          </a:lstStyle>
          <a:p>
            <a:endParaRPr lang="cs-CZ"/>
          </a:p>
        </p:txBody>
      </p:sp>
      <p:sp>
        <p:nvSpPr>
          <p:cNvPr id="10" name="Zástupný symbol pro číslo snímku 9"/>
          <p:cNvSpPr>
            <a:spLocks noGrp="1"/>
          </p:cNvSpPr>
          <p:nvPr>
            <p:ph type="sldNum" sz="quarter" idx="12"/>
          </p:nvPr>
        </p:nvSpPr>
        <p:spPr/>
        <p:txBody>
          <a:bodyPr/>
          <a:lstStyle>
            <a:extLst/>
          </a:lstStyle>
          <a:p>
            <a:fld id="{A909F938-DA2E-4F2C-8505-64B5328D2608}" type="slidenum">
              <a:rPr lang="cs-CZ" smtClean="0"/>
              <a:pPr/>
              <a:t>‹#›</a:t>
            </a:fld>
            <a:endParaRPr lang="cs-CZ"/>
          </a:p>
        </p:txBody>
      </p:sp>
      <p:sp>
        <p:nvSpPr>
          <p:cNvPr id="8" name="Ovál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á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Kliknutím lze upravit styl.</a:t>
            </a:r>
            <a:endParaRPr kumimoji="0" lang="en-US"/>
          </a:p>
        </p:txBody>
      </p:sp>
      <p:sp>
        <p:nvSpPr>
          <p:cNvPr id="3" name="Zástupný symbol pro obsah 2"/>
          <p:cNvSpPr>
            <a:spLocks noGrp="1"/>
          </p:cNvSpPr>
          <p:nvPr>
            <p:ph idx="1"/>
          </p:nvPr>
        </p:nvSpPr>
        <p:spPr/>
        <p:txBody>
          <a:bodyPr/>
          <a:lstStyle>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7F77ED01-D692-4953-8E28-23B57CDF0743}" type="datetimeFigureOut">
              <a:rPr lang="cs-CZ" smtClean="0"/>
              <a:pPr/>
              <a:t>25.11.2013</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A909F938-DA2E-4F2C-8505-64B5328D2608}"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sp>
        <p:nvSpPr>
          <p:cNvPr id="7" name="Obdélník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Nadpis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cs-CZ" smtClean="0"/>
              <a:t>Kliknutím lze upravit styl.</a:t>
            </a:r>
            <a:endParaRPr kumimoji="0" lang="en-US"/>
          </a:p>
        </p:txBody>
      </p:sp>
      <p:sp>
        <p:nvSpPr>
          <p:cNvPr id="3" name="Zástupný symbol pro text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cs-CZ" smtClean="0"/>
              <a:t>Kliknutím lze upravit styly předlohy textu.</a:t>
            </a:r>
          </a:p>
        </p:txBody>
      </p:sp>
      <p:sp>
        <p:nvSpPr>
          <p:cNvPr id="4" name="Zástupný symbol pro datum 3"/>
          <p:cNvSpPr>
            <a:spLocks noGrp="1"/>
          </p:cNvSpPr>
          <p:nvPr>
            <p:ph type="dt" sz="half" idx="10"/>
          </p:nvPr>
        </p:nvSpPr>
        <p:spPr/>
        <p:txBody>
          <a:bodyPr/>
          <a:lstStyle>
            <a:extLst/>
          </a:lstStyle>
          <a:p>
            <a:fld id="{7F77ED01-D692-4953-8E28-23B57CDF0743}" type="datetimeFigureOut">
              <a:rPr lang="cs-CZ" smtClean="0"/>
              <a:pPr/>
              <a:t>25.11.2013</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A909F938-DA2E-4F2C-8505-64B5328D2608}" type="slidenum">
              <a:rPr lang="cs-CZ" smtClean="0"/>
              <a:pPr/>
              <a:t>‹#›</a:t>
            </a:fld>
            <a:endParaRPr lang="cs-CZ"/>
          </a:p>
        </p:txBody>
      </p:sp>
      <p:sp>
        <p:nvSpPr>
          <p:cNvPr id="10" name="Obdélník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á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ál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a:xfrm>
            <a:off x="1435608" y="274320"/>
            <a:ext cx="7498080" cy="1143000"/>
          </a:xfrm>
        </p:spPr>
        <p:txBody>
          <a:bodyPr/>
          <a:lstStyle>
            <a:extLst/>
          </a:lstStyle>
          <a:p>
            <a:r>
              <a:rPr kumimoji="0" lang="cs-CZ" smtClean="0"/>
              <a:t>Kliknutím lze upravit styl.</a:t>
            </a:r>
            <a:endParaRPr kumimoji="0" lang="en-US"/>
          </a:p>
        </p:txBody>
      </p:sp>
      <p:sp>
        <p:nvSpPr>
          <p:cNvPr id="3" name="Zástupný symbol pro obsah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7F77ED01-D692-4953-8E28-23B57CDF0743}" type="datetimeFigureOut">
              <a:rPr lang="cs-CZ" smtClean="0"/>
              <a:pPr/>
              <a:t>25.11.2013</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A909F938-DA2E-4F2C-8505-64B5328D2608}"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cs-CZ" smtClean="0"/>
              <a:t>Kliknutím lze upravit styl.</a:t>
            </a:r>
            <a:endParaRPr kumimoji="0" lang="en-US"/>
          </a:p>
        </p:txBody>
      </p:sp>
      <p:sp>
        <p:nvSpPr>
          <p:cNvPr id="3" name="Zástupný symbol pro text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Kliknutím lze upravit styly předlohy textu.</a:t>
            </a:r>
          </a:p>
        </p:txBody>
      </p:sp>
      <p:sp>
        <p:nvSpPr>
          <p:cNvPr id="4" name="Zástupný symbol pro text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Kliknutím lze upravit styly předlohy textu.</a:t>
            </a:r>
          </a:p>
        </p:txBody>
      </p:sp>
      <p:sp>
        <p:nvSpPr>
          <p:cNvPr id="5" name="Zástupný symbol pro obsah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extLst/>
          </a:lstStyle>
          <a:p>
            <a:fld id="{7F77ED01-D692-4953-8E28-23B57CDF0743}" type="datetimeFigureOut">
              <a:rPr lang="cs-CZ" smtClean="0"/>
              <a:pPr/>
              <a:t>25.11.2013</a:t>
            </a:fld>
            <a:endParaRPr lang="cs-CZ"/>
          </a:p>
        </p:txBody>
      </p:sp>
      <p:sp>
        <p:nvSpPr>
          <p:cNvPr id="8" name="Zástupný symbol pro zápatí 7"/>
          <p:cNvSpPr>
            <a:spLocks noGrp="1"/>
          </p:cNvSpPr>
          <p:nvPr>
            <p:ph type="ftr" sz="quarter" idx="11"/>
          </p:nvPr>
        </p:nvSpPr>
        <p:spPr/>
        <p:txBody>
          <a:bodyPr/>
          <a:lstStyle>
            <a:extLst/>
          </a:lstStyle>
          <a:p>
            <a:endParaRPr lang="cs-CZ"/>
          </a:p>
        </p:txBody>
      </p:sp>
      <p:sp>
        <p:nvSpPr>
          <p:cNvPr id="9" name="Zástupný symbol pro číslo snímku 8"/>
          <p:cNvSpPr>
            <a:spLocks noGrp="1"/>
          </p:cNvSpPr>
          <p:nvPr>
            <p:ph type="sldNum" sz="quarter" idx="12"/>
          </p:nvPr>
        </p:nvSpPr>
        <p:spPr/>
        <p:txBody>
          <a:bodyPr/>
          <a:lstStyle>
            <a:extLst/>
          </a:lstStyle>
          <a:p>
            <a:fld id="{A909F938-DA2E-4F2C-8505-64B5328D2608}"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a:xfrm>
            <a:off x="1435608" y="274320"/>
            <a:ext cx="7498080" cy="1143000"/>
          </a:xfrm>
        </p:spPr>
        <p:txBody>
          <a:bodyPr anchor="ctr"/>
          <a:lstStyle>
            <a:extLst/>
          </a:lstStyle>
          <a:p>
            <a:r>
              <a:rPr kumimoji="0" lang="cs-CZ" smtClean="0"/>
              <a:t>Kliknutím lze upravit styl.</a:t>
            </a:r>
            <a:endParaRPr kumimoji="0" lang="en-US"/>
          </a:p>
        </p:txBody>
      </p:sp>
      <p:sp>
        <p:nvSpPr>
          <p:cNvPr id="3" name="Zástupný symbol pro datum 2"/>
          <p:cNvSpPr>
            <a:spLocks noGrp="1"/>
          </p:cNvSpPr>
          <p:nvPr>
            <p:ph type="dt" sz="half" idx="10"/>
          </p:nvPr>
        </p:nvSpPr>
        <p:spPr/>
        <p:txBody>
          <a:bodyPr/>
          <a:lstStyle>
            <a:extLst/>
          </a:lstStyle>
          <a:p>
            <a:fld id="{7F77ED01-D692-4953-8E28-23B57CDF0743}" type="datetimeFigureOut">
              <a:rPr lang="cs-CZ" smtClean="0"/>
              <a:pPr/>
              <a:t>25.11.2013</a:t>
            </a:fld>
            <a:endParaRPr lang="cs-CZ"/>
          </a:p>
        </p:txBody>
      </p:sp>
      <p:sp>
        <p:nvSpPr>
          <p:cNvPr id="4" name="Zástupný symbol pro zápatí 3"/>
          <p:cNvSpPr>
            <a:spLocks noGrp="1"/>
          </p:cNvSpPr>
          <p:nvPr>
            <p:ph type="ftr" sz="quarter" idx="11"/>
          </p:nvPr>
        </p:nvSpPr>
        <p:spPr/>
        <p:txBody>
          <a:bodyPr/>
          <a:lstStyle>
            <a:extLst/>
          </a:lstStyle>
          <a:p>
            <a:endParaRPr lang="cs-CZ"/>
          </a:p>
        </p:txBody>
      </p:sp>
      <p:sp>
        <p:nvSpPr>
          <p:cNvPr id="5" name="Zástupný symbol pro číslo snímku 4"/>
          <p:cNvSpPr>
            <a:spLocks noGrp="1"/>
          </p:cNvSpPr>
          <p:nvPr>
            <p:ph type="sldNum" sz="quarter" idx="12"/>
          </p:nvPr>
        </p:nvSpPr>
        <p:spPr/>
        <p:txBody>
          <a:bodyPr/>
          <a:lstStyle>
            <a:extLst/>
          </a:lstStyle>
          <a:p>
            <a:fld id="{A909F938-DA2E-4F2C-8505-64B5328D2608}"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5" name="Obdélník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Zástupný symbol pro datum 1"/>
          <p:cNvSpPr>
            <a:spLocks noGrp="1"/>
          </p:cNvSpPr>
          <p:nvPr>
            <p:ph type="dt" sz="half" idx="10"/>
          </p:nvPr>
        </p:nvSpPr>
        <p:spPr/>
        <p:txBody>
          <a:bodyPr/>
          <a:lstStyle>
            <a:extLst/>
          </a:lstStyle>
          <a:p>
            <a:fld id="{7F77ED01-D692-4953-8E28-23B57CDF0743}" type="datetimeFigureOut">
              <a:rPr lang="cs-CZ" smtClean="0"/>
              <a:pPr/>
              <a:t>25.11.2013</a:t>
            </a:fld>
            <a:endParaRPr lang="cs-CZ"/>
          </a:p>
        </p:txBody>
      </p:sp>
      <p:sp>
        <p:nvSpPr>
          <p:cNvPr id="3" name="Zástupný symbol pro zápatí 2"/>
          <p:cNvSpPr>
            <a:spLocks noGrp="1"/>
          </p:cNvSpPr>
          <p:nvPr>
            <p:ph type="ftr" sz="quarter" idx="11"/>
          </p:nvPr>
        </p:nvSpPr>
        <p:spPr/>
        <p:txBody>
          <a:bodyPr/>
          <a:lstStyle>
            <a:extLst/>
          </a:lstStyle>
          <a:p>
            <a:endParaRPr lang="cs-CZ"/>
          </a:p>
        </p:txBody>
      </p:sp>
      <p:sp>
        <p:nvSpPr>
          <p:cNvPr id="4" name="Zástupný symbol pro číslo snímku 3"/>
          <p:cNvSpPr>
            <a:spLocks noGrp="1"/>
          </p:cNvSpPr>
          <p:nvPr>
            <p:ph type="sldNum" sz="quarter" idx="12"/>
          </p:nvPr>
        </p:nvSpPr>
        <p:spPr/>
        <p:txBody>
          <a:bodyPr/>
          <a:lstStyle>
            <a:extLst/>
          </a:lstStyle>
          <a:p>
            <a:fld id="{A909F938-DA2E-4F2C-8505-64B5328D2608}" type="slidenum">
              <a:rPr lang="cs-CZ" smtClean="0"/>
              <a:pPr/>
              <a:t>‹#›</a:t>
            </a:fld>
            <a:endParaRPr lang="cs-CZ"/>
          </a:p>
        </p:txBody>
      </p:sp>
      <p:sp>
        <p:nvSpPr>
          <p:cNvPr id="6" name="Obdélník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cs-CZ" smtClean="0"/>
              <a:t>Kliknutím lze upravit styl.</a:t>
            </a:r>
            <a:endParaRPr kumimoji="0" lang="en-US"/>
          </a:p>
        </p:txBody>
      </p:sp>
      <p:sp>
        <p:nvSpPr>
          <p:cNvPr id="3" name="Zástupný symbol pro text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cs-CZ" smtClean="0"/>
              <a:t>Kliknutím lze upravit styly předlohy textu.</a:t>
            </a:r>
          </a:p>
        </p:txBody>
      </p:sp>
      <p:sp>
        <p:nvSpPr>
          <p:cNvPr id="4" name="Zástupný symbol pro obsah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7F77ED01-D692-4953-8E28-23B57CDF0743}" type="datetimeFigureOut">
              <a:rPr lang="cs-CZ" smtClean="0"/>
              <a:pPr/>
              <a:t>25.11.2013</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A909F938-DA2E-4F2C-8505-64B5328D2608}"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cs-CZ" smtClean="0"/>
              <a:t>Kliknutím lze upravit styl.</a:t>
            </a:r>
            <a:endParaRPr kumimoji="0" lang="en-US"/>
          </a:p>
        </p:txBody>
      </p:sp>
      <p:sp>
        <p:nvSpPr>
          <p:cNvPr id="5" name="Zástupný symbol pro datum 4"/>
          <p:cNvSpPr>
            <a:spLocks noGrp="1"/>
          </p:cNvSpPr>
          <p:nvPr>
            <p:ph type="dt" sz="half" idx="10"/>
          </p:nvPr>
        </p:nvSpPr>
        <p:spPr/>
        <p:txBody>
          <a:bodyPr/>
          <a:lstStyle>
            <a:extLst/>
          </a:lstStyle>
          <a:p>
            <a:fld id="{7F77ED01-D692-4953-8E28-23B57CDF0743}" type="datetimeFigureOut">
              <a:rPr lang="cs-CZ" smtClean="0"/>
              <a:pPr/>
              <a:t>25.11.2013</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A909F938-DA2E-4F2C-8505-64B5328D2608}" type="slidenum">
              <a:rPr lang="cs-CZ" smtClean="0"/>
              <a:pPr/>
              <a:t>‹#›</a:t>
            </a:fld>
            <a:endParaRPr lang="cs-CZ"/>
          </a:p>
        </p:txBody>
      </p:sp>
      <p:sp>
        <p:nvSpPr>
          <p:cNvPr id="8" name="Obdélník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extLst/>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Zástupný symbol pro obrázek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cs-CZ" smtClean="0"/>
              <a:t>Kliknutím na ikonu přidáte obrázek.</a:t>
            </a:r>
            <a:endParaRPr kumimoji="0" lang="en-US" dirty="0"/>
          </a:p>
        </p:txBody>
      </p:sp>
      <p:sp>
        <p:nvSpPr>
          <p:cNvPr id="9" name="Vývojový diagram: postup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0" name="Vývojový diagram: postup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4" name="Zástupný symbol pro text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cs-CZ" smtClean="0"/>
              <a:t>Kliknutím lze upravit styly předlohy textu.</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p:txBody>
          <a:bodyPr vert="eaVert"/>
          <a:lstStyle>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7F77ED01-D692-4953-8E28-23B57CDF0743}" type="datetimeFigureOut">
              <a:rPr lang="cs-CZ" smtClean="0"/>
              <a:pPr/>
              <a:t>25.11.2013</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A909F938-DA2E-4F2C-8505-64B5328D2608}"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858000" y="274639"/>
            <a:ext cx="1828800" cy="5851525"/>
          </a:xfrm>
        </p:spPr>
        <p:txBody>
          <a:bodyPr vert="eaVert"/>
          <a:lstStyle>
            <a:extLs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1143000" y="274640"/>
            <a:ext cx="5562600" cy="5851525"/>
          </a:xfrm>
        </p:spPr>
        <p:txBody>
          <a:bodyPr vert="eaVert"/>
          <a:lstStyle>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7F77ED01-D692-4953-8E28-23B57CDF0743}" type="datetimeFigureOut">
              <a:rPr lang="cs-CZ" smtClean="0"/>
              <a:pPr/>
              <a:t>25.11.2013</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A909F938-DA2E-4F2C-8505-64B5328D2608}"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Výseč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ál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Prstenec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2" name="Obdélník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5" name="Zástupný symbol pro nadpis 4"/>
          <p:cNvSpPr>
            <a:spLocks noGrp="1"/>
          </p:cNvSpPr>
          <p:nvPr>
            <p:ph type="title"/>
          </p:nvPr>
        </p:nvSpPr>
        <p:spPr>
          <a:xfrm>
            <a:off x="1435608" y="274638"/>
            <a:ext cx="7498080" cy="1143000"/>
          </a:xfrm>
          <a:prstGeom prst="rect">
            <a:avLst/>
          </a:prstGeom>
        </p:spPr>
        <p:txBody>
          <a:bodyPr anchor="ctr">
            <a:normAutofit/>
          </a:bodyPr>
          <a:lstStyle>
            <a:extLst/>
          </a:lstStyle>
          <a:p>
            <a:r>
              <a:rPr kumimoji="0" lang="cs-CZ" smtClean="0"/>
              <a:t>Kliknutím lze upravit styl.</a:t>
            </a:r>
            <a:endParaRPr kumimoji="0" lang="en-US"/>
          </a:p>
        </p:txBody>
      </p:sp>
      <p:sp>
        <p:nvSpPr>
          <p:cNvPr id="9" name="Zástupný symbol pro text 8"/>
          <p:cNvSpPr>
            <a:spLocks noGrp="1"/>
          </p:cNvSpPr>
          <p:nvPr>
            <p:ph type="body" idx="1"/>
          </p:nvPr>
        </p:nvSpPr>
        <p:spPr>
          <a:xfrm>
            <a:off x="1435608" y="1447800"/>
            <a:ext cx="7498080" cy="4800600"/>
          </a:xfrm>
          <a:prstGeom prst="rect">
            <a:avLst/>
          </a:prstGeom>
        </p:spPr>
        <p:txBody>
          <a:bodyPr>
            <a:normAutofit/>
          </a:bodyPr>
          <a:lstStyle>
            <a:extLst/>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24" name="Zástupný symbol pro datum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7F77ED01-D692-4953-8E28-23B57CDF0743}" type="datetimeFigureOut">
              <a:rPr lang="cs-CZ" smtClean="0"/>
              <a:pPr/>
              <a:t>25.11.2013</a:t>
            </a:fld>
            <a:endParaRPr lang="cs-CZ"/>
          </a:p>
        </p:txBody>
      </p:sp>
      <p:sp>
        <p:nvSpPr>
          <p:cNvPr id="10" name="Zástupný symbol pro zápatí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cs-CZ"/>
          </a:p>
        </p:txBody>
      </p:sp>
      <p:sp>
        <p:nvSpPr>
          <p:cNvPr id="22" name="Zástupný symbol pro číslo snímku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A909F938-DA2E-4F2C-8505-64B5328D2608}" type="slidenum">
              <a:rPr lang="cs-CZ" smtClean="0"/>
              <a:pPr/>
              <a:t>‹#›</a:t>
            </a:fld>
            <a:endParaRPr lang="cs-CZ"/>
          </a:p>
        </p:txBody>
      </p:sp>
      <p:sp>
        <p:nvSpPr>
          <p:cNvPr id="15" name="Obdélník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4933" r:id="rId1"/>
    <p:sldLayoutId id="2147484934" r:id="rId2"/>
    <p:sldLayoutId id="2147484935" r:id="rId3"/>
    <p:sldLayoutId id="2147484936" r:id="rId4"/>
    <p:sldLayoutId id="2147484937" r:id="rId5"/>
    <p:sldLayoutId id="2147484938" r:id="rId6"/>
    <p:sldLayoutId id="2147484939" r:id="rId7"/>
    <p:sldLayoutId id="2147484940" r:id="rId8"/>
    <p:sldLayoutId id="2147484941" r:id="rId9"/>
    <p:sldLayoutId id="2147484942" r:id="rId10"/>
    <p:sldLayoutId id="2147484943"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ulka 4"/>
          <p:cNvGraphicFramePr>
            <a:graphicFrameLocks noGrp="1"/>
          </p:cNvGraphicFramePr>
          <p:nvPr>
            <p:extLst>
              <p:ext uri="{D42A27DB-BD31-4B8C-83A1-F6EECF244321}">
                <p14:modId xmlns:p14="http://schemas.microsoft.com/office/powerpoint/2010/main" val="3373872060"/>
              </p:ext>
            </p:extLst>
          </p:nvPr>
        </p:nvGraphicFramePr>
        <p:xfrm>
          <a:off x="1547664" y="1916833"/>
          <a:ext cx="6264696" cy="2350405"/>
        </p:xfrm>
        <a:graphic>
          <a:graphicData uri="http://schemas.openxmlformats.org/drawingml/2006/table">
            <a:tbl>
              <a:tblPr/>
              <a:tblGrid>
                <a:gridCol w="2006236"/>
                <a:gridCol w="4258460"/>
              </a:tblGrid>
              <a:tr h="821325">
                <a:tc>
                  <a:txBody>
                    <a:bodyPr/>
                    <a:lstStyle/>
                    <a:p>
                      <a:pPr algn="l">
                        <a:lnSpc>
                          <a:spcPct val="115000"/>
                        </a:lnSpc>
                        <a:spcAft>
                          <a:spcPts val="1000"/>
                        </a:spcAft>
                      </a:pPr>
                      <a:r>
                        <a:rPr lang="cs-CZ" sz="2000" b="1">
                          <a:solidFill>
                            <a:srgbClr val="000000"/>
                          </a:solidFill>
                          <a:latin typeface="Calibri"/>
                          <a:ea typeface="Calibri"/>
                          <a:cs typeface="Times New Roman"/>
                        </a:rPr>
                        <a:t>Název školy</a:t>
                      </a:r>
                      <a:endParaRPr lang="cs-CZ" sz="2000" b="1">
                        <a:latin typeface="Calibri"/>
                        <a:ea typeface="Calibri"/>
                        <a:cs typeface="Times New Roman"/>
                      </a:endParaRPr>
                    </a:p>
                  </a:txBody>
                  <a:tcPr marL="44450" marR="4445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1000"/>
                        </a:spcAft>
                      </a:pPr>
                      <a:r>
                        <a:rPr lang="cs-CZ" sz="2000" b="1">
                          <a:solidFill>
                            <a:srgbClr val="000000"/>
                          </a:solidFill>
                          <a:latin typeface="Calibri"/>
                          <a:ea typeface="Calibri"/>
                          <a:cs typeface="Times New Roman"/>
                        </a:rPr>
                        <a:t>ZÁKLADNÍ ŠKOLA, JIČÍN, HUSOVA 170</a:t>
                      </a:r>
                      <a:endParaRPr lang="cs-CZ" sz="2000">
                        <a:latin typeface="Calibri"/>
                        <a:ea typeface="Calibri"/>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762850">
                <a:tc>
                  <a:txBody>
                    <a:bodyPr/>
                    <a:lstStyle/>
                    <a:p>
                      <a:pPr algn="l">
                        <a:lnSpc>
                          <a:spcPct val="115000"/>
                        </a:lnSpc>
                        <a:spcAft>
                          <a:spcPts val="1000"/>
                        </a:spcAft>
                      </a:pPr>
                      <a:r>
                        <a:rPr lang="cs-CZ" sz="2000" b="1">
                          <a:solidFill>
                            <a:srgbClr val="000000"/>
                          </a:solidFill>
                          <a:latin typeface="Calibri"/>
                          <a:ea typeface="Calibri"/>
                          <a:cs typeface="Times New Roman"/>
                        </a:rPr>
                        <a:t>Číslo projektu</a:t>
                      </a:r>
                      <a:endParaRPr lang="cs-CZ" sz="2000">
                        <a:latin typeface="Calibri"/>
                        <a:ea typeface="Calibri"/>
                        <a:cs typeface="Times New Roman"/>
                      </a:endParaRPr>
                    </a:p>
                  </a:txBody>
                  <a:tcPr marL="44450" marR="4445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1000"/>
                        </a:spcAft>
                      </a:pPr>
                      <a:endParaRPr lang="cs-CZ" sz="2000" b="1" smtClean="0">
                        <a:solidFill>
                          <a:srgbClr val="000000"/>
                        </a:solidFill>
                        <a:latin typeface="Calibri"/>
                        <a:ea typeface="Calibri"/>
                        <a:cs typeface="Times New Roman"/>
                      </a:endParaRPr>
                    </a:p>
                    <a:p>
                      <a:pPr algn="l">
                        <a:lnSpc>
                          <a:spcPct val="115000"/>
                        </a:lnSpc>
                        <a:spcAft>
                          <a:spcPts val="1000"/>
                        </a:spcAft>
                      </a:pPr>
                      <a:r>
                        <a:rPr lang="cs-CZ" sz="2000" b="1" smtClean="0">
                          <a:solidFill>
                            <a:srgbClr val="000000"/>
                          </a:solidFill>
                          <a:latin typeface="Calibri"/>
                          <a:ea typeface="Calibri"/>
                          <a:cs typeface="Times New Roman"/>
                        </a:rPr>
                        <a:t>CZ.1.07/1.4.00/21.2862</a:t>
                      </a:r>
                      <a:endParaRPr lang="cs-CZ" sz="2000">
                        <a:latin typeface="Calibri"/>
                        <a:ea typeface="Calibri"/>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690717">
                <a:tc>
                  <a:txBody>
                    <a:bodyPr/>
                    <a:lstStyle/>
                    <a:p>
                      <a:pPr algn="l">
                        <a:lnSpc>
                          <a:spcPct val="115000"/>
                        </a:lnSpc>
                        <a:spcAft>
                          <a:spcPts val="1000"/>
                        </a:spcAft>
                      </a:pPr>
                      <a:r>
                        <a:rPr lang="cs-CZ" sz="2000" b="1">
                          <a:solidFill>
                            <a:srgbClr val="000000"/>
                          </a:solidFill>
                          <a:latin typeface="Calibri"/>
                          <a:ea typeface="Calibri"/>
                          <a:cs typeface="Times New Roman"/>
                        </a:rPr>
                        <a:t>Číslo a název klíčové aktivity</a:t>
                      </a:r>
                      <a:endParaRPr lang="cs-CZ" sz="2000">
                        <a:latin typeface="Calibri"/>
                        <a:ea typeface="Calibri"/>
                        <a:cs typeface="Times New Roman"/>
                      </a:endParaRPr>
                    </a:p>
                  </a:txBody>
                  <a:tcPr marL="44450" marR="4445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1000"/>
                        </a:spcAft>
                      </a:pPr>
                      <a:r>
                        <a:rPr lang="cs-CZ" sz="2000" b="1">
                          <a:solidFill>
                            <a:srgbClr val="000000"/>
                          </a:solidFill>
                          <a:latin typeface="Calibri"/>
                          <a:ea typeface="Calibri"/>
                          <a:cs typeface="Times New Roman"/>
                        </a:rPr>
                        <a:t>3.2 Inovace a zkvalitnění výuky prostřednictvím ICT</a:t>
                      </a:r>
                      <a:endParaRPr lang="cs-CZ" sz="2000">
                        <a:latin typeface="Calibri"/>
                        <a:ea typeface="Calibri"/>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7" name="TextovéPole 6"/>
          <p:cNvSpPr txBox="1"/>
          <p:nvPr/>
        </p:nvSpPr>
        <p:spPr>
          <a:xfrm>
            <a:off x="1187624" y="4509120"/>
            <a:ext cx="7416824" cy="1477328"/>
          </a:xfrm>
          <a:prstGeom prst="rect">
            <a:avLst/>
          </a:prstGeom>
          <a:noFill/>
        </p:spPr>
        <p:txBody>
          <a:bodyPr wrap="square" rtlCol="0">
            <a:spAutoFit/>
          </a:bodyPr>
          <a:lstStyle/>
          <a:p>
            <a:r>
              <a:rPr lang="cs-CZ" b="1" dirty="0" smtClean="0"/>
              <a:t>    Název DUM:  </a:t>
            </a:r>
            <a:r>
              <a:rPr lang="cs-CZ" dirty="0" smtClean="0"/>
              <a:t>VY_32_INOVACE</a:t>
            </a:r>
            <a:r>
              <a:rPr lang="cs-CZ" smtClean="0"/>
              <a:t>_ IX _2_20_ Im ZOO</a:t>
            </a:r>
            <a:endParaRPr lang="cs-CZ" dirty="0" smtClean="0"/>
          </a:p>
          <a:p>
            <a:endParaRPr lang="cs-CZ" b="1" dirty="0"/>
          </a:p>
          <a:p>
            <a:r>
              <a:rPr lang="cs-CZ" b="1" dirty="0" smtClean="0"/>
              <a:t>    Šablona číslo</a:t>
            </a:r>
            <a:r>
              <a:rPr lang="cs-CZ" b="1" smtClean="0"/>
              <a:t>:  I</a:t>
            </a:r>
            <a:r>
              <a:rPr lang="cs-CZ" smtClean="0"/>
              <a:t>X</a:t>
            </a:r>
            <a:r>
              <a:rPr lang="cs-CZ" b="1" smtClean="0"/>
              <a:t>         </a:t>
            </a:r>
            <a:r>
              <a:rPr lang="cs-CZ" b="1" dirty="0" smtClean="0"/>
              <a:t>Sada číslo:  </a:t>
            </a:r>
            <a:r>
              <a:rPr lang="cs-CZ" dirty="0"/>
              <a:t>2</a:t>
            </a:r>
            <a:r>
              <a:rPr lang="cs-CZ" dirty="0" smtClean="0"/>
              <a:t> </a:t>
            </a:r>
            <a:r>
              <a:rPr lang="cs-CZ" b="1" dirty="0" smtClean="0"/>
              <a:t>       Pořadové číslo </a:t>
            </a:r>
            <a:r>
              <a:rPr lang="cs-CZ" b="1" smtClean="0"/>
              <a:t>DUM: 20</a:t>
            </a:r>
            <a:endParaRPr lang="cs-CZ" dirty="0" smtClean="0"/>
          </a:p>
          <a:p>
            <a:endParaRPr lang="cs-CZ" b="1" dirty="0" smtClean="0"/>
          </a:p>
          <a:p>
            <a:r>
              <a:rPr lang="cs-CZ" b="1" dirty="0" smtClean="0"/>
              <a:t>    Autor: </a:t>
            </a:r>
            <a:r>
              <a:rPr lang="cs-CZ" dirty="0" smtClean="0"/>
              <a:t>Mgr. Radmila Sálová  </a:t>
            </a:r>
            <a:endParaRPr lang="cs-CZ" dirty="0"/>
          </a:p>
        </p:txBody>
      </p:sp>
      <p:pic>
        <p:nvPicPr>
          <p:cNvPr id="9" name="Obrázek 8"/>
          <p:cNvPicPr/>
          <p:nvPr/>
        </p:nvPicPr>
        <p:blipFill>
          <a:blip r:embed="rId3" cstate="print"/>
          <a:srcRect/>
          <a:stretch>
            <a:fillRect/>
          </a:stretch>
        </p:blipFill>
        <p:spPr bwMode="auto">
          <a:xfrm>
            <a:off x="2123728" y="476672"/>
            <a:ext cx="5328592" cy="1368152"/>
          </a:xfrm>
          <a:prstGeom prst="rect">
            <a:avLst/>
          </a:prstGeom>
          <a:solidFill>
            <a:srgbClr val="FFFFFF"/>
          </a:solidFill>
          <a:ln w="9525">
            <a:noFill/>
            <a:miter lim="800000"/>
            <a:headEnd/>
            <a:tailEnd/>
          </a:ln>
        </p:spPr>
      </p:pic>
    </p:spTree>
    <p:extLst>
      <p:ext uri="{BB962C8B-B14F-4D97-AF65-F5344CB8AC3E}">
        <p14:creationId xmlns:p14="http://schemas.microsoft.com/office/powerpoint/2010/main" val="370578860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normAutofit/>
          </a:bodyPr>
          <a:lstStyle/>
          <a:p>
            <a:r>
              <a:rPr lang="cs-CZ" sz="2400">
                <a:latin typeface="Arial" pitchFamily="34" charset="0"/>
                <a:cs typeface="Arial" pitchFamily="34" charset="0"/>
              </a:rPr>
              <a:t>Anotace:  Seznámení s </a:t>
            </a:r>
            <a:r>
              <a:rPr lang="cs-CZ" sz="2400" smtClean="0">
                <a:latin typeface="Arial" pitchFamily="34" charset="0"/>
                <a:cs typeface="Arial" pitchFamily="34" charset="0"/>
              </a:rPr>
              <a:t>pojmenováním zvířat v ZOO.</a:t>
            </a:r>
            <a:endParaRPr lang="cs-CZ" sz="2400">
              <a:latin typeface="Arial" pitchFamily="34" charset="0"/>
              <a:cs typeface="Arial" pitchFamily="34" charset="0"/>
            </a:endParaRPr>
          </a:p>
          <a:p>
            <a:r>
              <a:rPr lang="cs-CZ" sz="2400">
                <a:latin typeface="Arial" pitchFamily="34" charset="0"/>
                <a:cs typeface="Arial" pitchFamily="34" charset="0"/>
              </a:rPr>
              <a:t>Očekávaný výstup: Dokáží </a:t>
            </a:r>
            <a:r>
              <a:rPr lang="cs-CZ" sz="2400" smtClean="0">
                <a:latin typeface="Arial" pitchFamily="34" charset="0"/>
                <a:cs typeface="Arial" pitchFamily="34" charset="0"/>
              </a:rPr>
              <a:t>podat základní informace o několika zvířatech.</a:t>
            </a:r>
            <a:endParaRPr lang="cs-CZ" sz="2400">
              <a:latin typeface="Arial" pitchFamily="34" charset="0"/>
              <a:cs typeface="Arial" pitchFamily="34" charset="0"/>
            </a:endParaRPr>
          </a:p>
          <a:p>
            <a:r>
              <a:rPr lang="cs-CZ" sz="2400" smtClean="0">
                <a:latin typeface="Arial" pitchFamily="34" charset="0"/>
                <a:cs typeface="Arial" pitchFamily="34" charset="0"/>
              </a:rPr>
              <a:t>Druh </a:t>
            </a:r>
            <a:r>
              <a:rPr lang="cs-CZ" sz="2400">
                <a:latin typeface="Arial" pitchFamily="34" charset="0"/>
                <a:cs typeface="Arial" pitchFamily="34" charset="0"/>
              </a:rPr>
              <a:t>učebního materiálu: prezentace  </a:t>
            </a:r>
          </a:p>
          <a:p>
            <a:r>
              <a:rPr lang="cs-CZ" sz="2400">
                <a:latin typeface="Arial" pitchFamily="34" charset="0"/>
                <a:cs typeface="Arial" pitchFamily="34" charset="0"/>
              </a:rPr>
              <a:t>Typická věková skupina: 13 – 15 let</a:t>
            </a:r>
          </a:p>
          <a:p>
            <a:r>
              <a:rPr lang="cs-CZ" sz="2400">
                <a:latin typeface="Arial" pitchFamily="34" charset="0"/>
                <a:cs typeface="Arial" pitchFamily="34" charset="0"/>
              </a:rPr>
              <a:t>Klíčová slova: </a:t>
            </a:r>
            <a:r>
              <a:rPr lang="cs-CZ" sz="2400" smtClean="0">
                <a:latin typeface="Arial" pitchFamily="34" charset="0"/>
                <a:cs typeface="Arial" pitchFamily="34" charset="0"/>
              </a:rPr>
              <a:t>der Elefant, der Affe, das Krokodil, der Tiger,...kommen aus, fressen,..</a:t>
            </a:r>
            <a:endParaRPr lang="cs-CZ" sz="2400">
              <a:latin typeface="Arial" pitchFamily="34" charset="0"/>
              <a:cs typeface="Arial" pitchFamily="34" charset="0"/>
            </a:endParaRPr>
          </a:p>
          <a:p>
            <a:r>
              <a:rPr lang="cs-CZ" sz="2400">
                <a:latin typeface="Arial" pitchFamily="34" charset="0"/>
                <a:cs typeface="Arial" pitchFamily="34" charset="0"/>
              </a:rPr>
              <a:t>Pomůcky a materiál: PC, sešit </a:t>
            </a:r>
          </a:p>
        </p:txBody>
      </p:sp>
    </p:spTree>
    <p:extLst>
      <p:ext uri="{BB962C8B-B14F-4D97-AF65-F5344CB8AC3E}">
        <p14:creationId xmlns:p14="http://schemas.microsoft.com/office/powerpoint/2010/main" val="86685379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1187624" y="980728"/>
            <a:ext cx="7056784" cy="5145752"/>
          </a:xfrm>
        </p:spPr>
        <p:txBody>
          <a:bodyPr>
            <a:normAutofit/>
          </a:bodyPr>
          <a:lstStyle/>
          <a:p>
            <a:r>
              <a:rPr lang="cs-CZ" sz="2800" dirty="0" smtClean="0">
                <a:latin typeface="Arial" pitchFamily="34" charset="0"/>
                <a:cs typeface="Arial" pitchFamily="34" charset="0"/>
              </a:rPr>
              <a:t>Metodické zhodnocení a popis práce s digitálním učebním materiálem:</a:t>
            </a:r>
          </a:p>
          <a:p>
            <a:pPr marL="45720" indent="0">
              <a:buNone/>
            </a:pPr>
            <a:endParaRPr lang="cs-CZ" dirty="0" smtClean="0">
              <a:latin typeface="Arial" pitchFamily="34" charset="0"/>
              <a:cs typeface="Arial" pitchFamily="34" charset="0"/>
            </a:endParaRPr>
          </a:p>
          <a:p>
            <a:pPr>
              <a:buFont typeface="Arial" pitchFamily="34" charset="0"/>
              <a:buChar char="•"/>
            </a:pPr>
            <a:r>
              <a:rPr lang="cs-CZ" sz="2600">
                <a:latin typeface="Arial" pitchFamily="34" charset="0"/>
                <a:cs typeface="Arial" pitchFamily="34" charset="0"/>
              </a:rPr>
              <a:t>Žáci se seznámí s několika podstatnými jmény, označujícími </a:t>
            </a:r>
            <a:r>
              <a:rPr lang="cs-CZ" sz="2600" smtClean="0">
                <a:latin typeface="Arial" pitchFamily="34" charset="0"/>
                <a:cs typeface="Arial" pitchFamily="34" charset="0"/>
              </a:rPr>
              <a:t>zvířata žijící v ZOO.</a:t>
            </a:r>
            <a:endParaRPr lang="cs-CZ" sz="2600">
              <a:latin typeface="Arial" pitchFamily="34" charset="0"/>
              <a:cs typeface="Arial" pitchFamily="34" charset="0"/>
            </a:endParaRPr>
          </a:p>
          <a:p>
            <a:pPr>
              <a:buFont typeface="Arial" pitchFamily="34" charset="0"/>
              <a:buChar char="•"/>
            </a:pPr>
            <a:r>
              <a:rPr lang="cs-CZ" sz="2600">
                <a:latin typeface="Arial" pitchFamily="34" charset="0"/>
                <a:cs typeface="Arial" pitchFamily="34" charset="0"/>
              </a:rPr>
              <a:t>S pomocí slovníku </a:t>
            </a:r>
            <a:r>
              <a:rPr lang="cs-CZ" sz="2600" smtClean="0">
                <a:latin typeface="Arial" pitchFamily="34" charset="0"/>
                <a:cs typeface="Arial" pitchFamily="34" charset="0"/>
              </a:rPr>
              <a:t>a po návštěvě v ZOO     o </a:t>
            </a:r>
            <a:r>
              <a:rPr lang="cs-CZ" sz="2600">
                <a:latin typeface="Arial" pitchFamily="34" charset="0"/>
                <a:cs typeface="Arial" pitchFamily="34" charset="0"/>
              </a:rPr>
              <a:t>nich dokáží podat základní informace.</a:t>
            </a:r>
          </a:p>
          <a:p>
            <a:pPr>
              <a:buFont typeface="Arial" pitchFamily="34" charset="0"/>
              <a:buChar char="•"/>
            </a:pPr>
            <a:r>
              <a:rPr lang="cs-CZ" sz="2600">
                <a:latin typeface="Arial" pitchFamily="34" charset="0"/>
                <a:cs typeface="Arial" pitchFamily="34" charset="0"/>
              </a:rPr>
              <a:t>Vycházejí z vlastních znalostí a z učiva přírodopisu.</a:t>
            </a:r>
          </a:p>
          <a:p>
            <a:pPr marL="0" indent="0">
              <a:buNone/>
            </a:pPr>
            <a:endParaRPr lang="cs-CZ" dirty="0" smtClean="0">
              <a:latin typeface="Arial" pitchFamily="34" charset="0"/>
              <a:cs typeface="Arial" pitchFamily="34" charset="0"/>
            </a:endParaRPr>
          </a:p>
        </p:txBody>
      </p:sp>
    </p:spTree>
    <p:extLst>
      <p:ext uri="{BB962C8B-B14F-4D97-AF65-F5344CB8AC3E}">
        <p14:creationId xmlns:p14="http://schemas.microsoft.com/office/powerpoint/2010/main" val="351352577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435608" y="274638"/>
            <a:ext cx="7312856" cy="1143000"/>
          </a:xfrm>
        </p:spPr>
        <p:txBody>
          <a:bodyPr>
            <a:normAutofit/>
          </a:bodyPr>
          <a:lstStyle/>
          <a:p>
            <a:pPr algn="ctr"/>
            <a:r>
              <a:rPr lang="cs-CZ" sz="3200" smtClean="0"/>
              <a:t>Wir und die Tiere</a:t>
            </a:r>
            <a:endParaRPr lang="cs-CZ" sz="3200"/>
          </a:p>
        </p:txBody>
      </p:sp>
      <p:sp>
        <p:nvSpPr>
          <p:cNvPr id="3" name="Zástupný symbol pro obsah 2"/>
          <p:cNvSpPr>
            <a:spLocks noGrp="1"/>
          </p:cNvSpPr>
          <p:nvPr>
            <p:ph idx="1"/>
          </p:nvPr>
        </p:nvSpPr>
        <p:spPr>
          <a:xfrm>
            <a:off x="1259632" y="2132856"/>
            <a:ext cx="7560840" cy="4115544"/>
          </a:xfrm>
        </p:spPr>
        <p:txBody>
          <a:bodyPr>
            <a:normAutofit/>
          </a:bodyPr>
          <a:lstStyle/>
          <a:p>
            <a:pPr marL="82296" indent="0">
              <a:buNone/>
            </a:pPr>
            <a:r>
              <a:rPr lang="cs-CZ" sz="2400" smtClean="0">
                <a:latin typeface="Arial" pitchFamily="34" charset="0"/>
                <a:cs typeface="Arial" pitchFamily="34" charset="0"/>
              </a:rPr>
              <a:t>   Fast alle Leute und vor allem die Kinder haben Tiere sehr gern. Aber nicht alle Tiere können wir zu Hause halten.Einige von ihnen können wir nur in den zoologischen Gärten sehen.</a:t>
            </a:r>
          </a:p>
          <a:p>
            <a:pPr marL="82296" indent="0">
              <a:buNone/>
            </a:pPr>
            <a:r>
              <a:rPr lang="cs-CZ" sz="2400">
                <a:latin typeface="Arial" pitchFamily="34" charset="0"/>
                <a:cs typeface="Arial" pitchFamily="34" charset="0"/>
              </a:rPr>
              <a:t> </a:t>
            </a:r>
            <a:r>
              <a:rPr lang="cs-CZ" sz="2400" smtClean="0">
                <a:latin typeface="Arial" pitchFamily="34" charset="0"/>
                <a:cs typeface="Arial" pitchFamily="34" charset="0"/>
              </a:rPr>
              <a:t>  Z.B. die Tiere aus Afrika haltet man in Dvůr Králové, weiße Tiger in Liberec und die Pandabärem kann man in Europa nur im Wiener ZOO sehen.</a:t>
            </a:r>
          </a:p>
          <a:p>
            <a:pPr marL="82296" indent="0">
              <a:buNone/>
            </a:pPr>
            <a:r>
              <a:rPr lang="cs-CZ" sz="2400">
                <a:latin typeface="Arial" pitchFamily="34" charset="0"/>
                <a:cs typeface="Arial" pitchFamily="34" charset="0"/>
              </a:rPr>
              <a:t> </a:t>
            </a:r>
            <a:r>
              <a:rPr lang="cs-CZ" sz="2400" smtClean="0">
                <a:latin typeface="Arial" pitchFamily="34" charset="0"/>
                <a:cs typeface="Arial" pitchFamily="34" charset="0"/>
              </a:rPr>
              <a:t> Wir haben den ZOO in Prag besucht und hier ist unser Tierlexikon.</a:t>
            </a:r>
          </a:p>
          <a:p>
            <a:pPr marL="82296" indent="0">
              <a:buNone/>
            </a:pPr>
            <a:r>
              <a:rPr lang="cs-CZ" sz="2400">
                <a:latin typeface="Arial" pitchFamily="34" charset="0"/>
                <a:cs typeface="Arial" pitchFamily="34" charset="0"/>
              </a:rPr>
              <a:t> </a:t>
            </a:r>
            <a:r>
              <a:rPr lang="cs-CZ" sz="2400" smtClean="0">
                <a:latin typeface="Arial" pitchFamily="34" charset="0"/>
                <a:cs typeface="Arial" pitchFamily="34" charset="0"/>
              </a:rPr>
              <a:t>  </a:t>
            </a:r>
            <a:endParaRPr lang="cs-CZ" sz="2400">
              <a:latin typeface="Arial" pitchFamily="34" charset="0"/>
              <a:cs typeface="Arial" pitchFamily="34" charset="0"/>
            </a:endParaRPr>
          </a:p>
        </p:txBody>
      </p:sp>
    </p:spTree>
    <p:extLst>
      <p:ext uri="{BB962C8B-B14F-4D97-AF65-F5344CB8AC3E}">
        <p14:creationId xmlns:p14="http://schemas.microsoft.com/office/powerpoint/2010/main" val="389821866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smtClean="0"/>
              <a:t>der Affe</a:t>
            </a:r>
            <a:endParaRPr lang="cs-CZ"/>
          </a:p>
        </p:txBody>
      </p:sp>
      <p:sp>
        <p:nvSpPr>
          <p:cNvPr id="4" name="Zástupný symbol pro obsah 3"/>
          <p:cNvSpPr>
            <a:spLocks noGrp="1"/>
          </p:cNvSpPr>
          <p:nvPr>
            <p:ph sz="half" idx="2"/>
          </p:nvPr>
        </p:nvSpPr>
        <p:spPr>
          <a:xfrm>
            <a:off x="5796136" y="1988840"/>
            <a:ext cx="3137552" cy="4198600"/>
          </a:xfrm>
        </p:spPr>
        <p:txBody>
          <a:bodyPr>
            <a:normAutofit/>
          </a:bodyPr>
          <a:lstStyle/>
          <a:p>
            <a:pPr marL="82296" indent="0">
              <a:buNone/>
            </a:pPr>
            <a:r>
              <a:rPr lang="cs-CZ" sz="2400" smtClean="0">
                <a:latin typeface="Arial" panose="020B0604020202020204" pitchFamily="34" charset="0"/>
                <a:cs typeface="Arial" panose="020B0604020202020204" pitchFamily="34" charset="0"/>
              </a:rPr>
              <a:t>Der Affe ist braun oder schwarz. Er ist bis 2 m groß.</a:t>
            </a:r>
          </a:p>
          <a:p>
            <a:pPr marL="82296" indent="0">
              <a:buNone/>
            </a:pPr>
            <a:r>
              <a:rPr lang="cs-CZ" sz="2400" smtClean="0">
                <a:latin typeface="Arial" panose="020B0604020202020204" pitchFamily="34" charset="0"/>
                <a:cs typeface="Arial" panose="020B0604020202020204" pitchFamily="34" charset="0"/>
              </a:rPr>
              <a:t>Er kann laufen und </a:t>
            </a:r>
          </a:p>
          <a:p>
            <a:pPr marL="82296" indent="0">
              <a:buNone/>
            </a:pPr>
            <a:r>
              <a:rPr lang="cs-CZ" sz="2400" smtClean="0">
                <a:latin typeface="Arial" panose="020B0604020202020204" pitchFamily="34" charset="0"/>
                <a:cs typeface="Arial" panose="020B0604020202020204" pitchFamily="34" charset="0"/>
              </a:rPr>
              <a:t>er kann klettern.</a:t>
            </a:r>
          </a:p>
          <a:p>
            <a:pPr marL="82296" indent="0">
              <a:buNone/>
            </a:pPr>
            <a:r>
              <a:rPr lang="cs-CZ" sz="2400" smtClean="0">
                <a:latin typeface="Arial" panose="020B0604020202020204" pitchFamily="34" charset="0"/>
                <a:cs typeface="Arial" panose="020B0604020202020204" pitchFamily="34" charset="0"/>
              </a:rPr>
              <a:t>Er frisst Pflanzen und auch Fleisch.</a:t>
            </a:r>
          </a:p>
          <a:p>
            <a:pPr marL="82296" indent="0">
              <a:buNone/>
            </a:pPr>
            <a:r>
              <a:rPr lang="cs-CZ" sz="2400" smtClean="0">
                <a:latin typeface="Arial" panose="020B0604020202020204" pitchFamily="34" charset="0"/>
                <a:cs typeface="Arial" panose="020B0604020202020204" pitchFamily="34" charset="0"/>
              </a:rPr>
              <a:t>In Prag sind die Gorillas sehr beliebt.</a:t>
            </a:r>
            <a:endParaRPr lang="cs-CZ" sz="2400">
              <a:latin typeface="Arial" panose="020B0604020202020204" pitchFamily="34" charset="0"/>
              <a:cs typeface="Arial" panose="020B0604020202020204" pitchFamily="34" charset="0"/>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03648" y="1916832"/>
            <a:ext cx="4176464" cy="41764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2281306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smtClean="0"/>
              <a:t>das Nashorn</a:t>
            </a:r>
            <a:endParaRPr lang="cs-CZ"/>
          </a:p>
        </p:txBody>
      </p:sp>
      <p:sp>
        <p:nvSpPr>
          <p:cNvPr id="3" name="Zástupný symbol pro obsah 2"/>
          <p:cNvSpPr>
            <a:spLocks noGrp="1"/>
          </p:cNvSpPr>
          <p:nvPr>
            <p:ph sz="half" idx="1"/>
          </p:nvPr>
        </p:nvSpPr>
        <p:spPr>
          <a:xfrm>
            <a:off x="1435608" y="1988840"/>
            <a:ext cx="3657600" cy="4198600"/>
          </a:xfrm>
        </p:spPr>
        <p:txBody>
          <a:bodyPr>
            <a:normAutofit/>
          </a:bodyPr>
          <a:lstStyle/>
          <a:p>
            <a:pPr marL="82296" indent="0">
              <a:buNone/>
            </a:pPr>
            <a:endParaRPr lang="cs-CZ" sz="2400" smtClean="0">
              <a:latin typeface="Arial" panose="020B0604020202020204" pitchFamily="34" charset="0"/>
              <a:cs typeface="Arial" panose="020B0604020202020204" pitchFamily="34" charset="0"/>
            </a:endParaRPr>
          </a:p>
          <a:p>
            <a:pPr marL="82296" indent="0">
              <a:buNone/>
            </a:pPr>
            <a:r>
              <a:rPr lang="cs-CZ" sz="2400" smtClean="0">
                <a:latin typeface="Arial" panose="020B0604020202020204" pitchFamily="34" charset="0"/>
                <a:cs typeface="Arial" panose="020B0604020202020204" pitchFamily="34" charset="0"/>
              </a:rPr>
              <a:t>Das Nashorn ist</a:t>
            </a:r>
          </a:p>
          <a:p>
            <a:pPr marL="82296" indent="0">
              <a:buNone/>
            </a:pPr>
            <a:r>
              <a:rPr lang="cs-CZ" sz="2400" smtClean="0">
                <a:latin typeface="Arial" panose="020B0604020202020204" pitchFamily="34" charset="0"/>
                <a:cs typeface="Arial" panose="020B0604020202020204" pitchFamily="34" charset="0"/>
              </a:rPr>
              <a:t>grau. Es ist bis</a:t>
            </a:r>
          </a:p>
          <a:p>
            <a:pPr marL="82296" indent="0">
              <a:buNone/>
            </a:pPr>
            <a:r>
              <a:rPr lang="cs-CZ" sz="2400" smtClean="0">
                <a:latin typeface="Arial" panose="020B0604020202020204" pitchFamily="34" charset="0"/>
                <a:cs typeface="Arial" panose="020B0604020202020204" pitchFamily="34" charset="0"/>
              </a:rPr>
              <a:t>3000 kg schwer.</a:t>
            </a:r>
          </a:p>
          <a:p>
            <a:pPr marL="82296" indent="0">
              <a:buNone/>
            </a:pPr>
            <a:r>
              <a:rPr lang="cs-CZ" sz="2400" smtClean="0">
                <a:latin typeface="Arial" panose="020B0604020202020204" pitchFamily="34" charset="0"/>
                <a:cs typeface="Arial" panose="020B0604020202020204" pitchFamily="34" charset="0"/>
              </a:rPr>
              <a:t>Es ist gefährlich.</a:t>
            </a:r>
          </a:p>
          <a:p>
            <a:pPr marL="82296" indent="0">
              <a:buNone/>
            </a:pPr>
            <a:r>
              <a:rPr lang="cs-CZ" sz="2400" smtClean="0">
                <a:latin typeface="Arial" panose="020B0604020202020204" pitchFamily="34" charset="0"/>
                <a:cs typeface="Arial" panose="020B0604020202020204" pitchFamily="34" charset="0"/>
              </a:rPr>
              <a:t>Es kann schnell</a:t>
            </a:r>
          </a:p>
          <a:p>
            <a:pPr marL="82296" indent="0">
              <a:buNone/>
            </a:pPr>
            <a:r>
              <a:rPr lang="cs-CZ" sz="2400" smtClean="0">
                <a:latin typeface="Arial" panose="020B0604020202020204" pitchFamily="34" charset="0"/>
                <a:cs typeface="Arial" panose="020B0604020202020204" pitchFamily="34" charset="0"/>
              </a:rPr>
              <a:t>laufen. Es frisst</a:t>
            </a:r>
          </a:p>
          <a:p>
            <a:pPr marL="82296" indent="0">
              <a:buNone/>
            </a:pPr>
            <a:r>
              <a:rPr lang="cs-CZ" sz="2400" smtClean="0">
                <a:latin typeface="Arial" panose="020B0604020202020204" pitchFamily="34" charset="0"/>
                <a:cs typeface="Arial" panose="020B0604020202020204" pitchFamily="34" charset="0"/>
              </a:rPr>
              <a:t>Pflanzen.</a:t>
            </a:r>
            <a:endParaRPr lang="cs-CZ" sz="2400">
              <a:latin typeface="Arial" panose="020B0604020202020204" pitchFamily="34" charset="0"/>
              <a:cs typeface="Arial" panose="020B0604020202020204" pitchFamily="34" charset="0"/>
            </a:endParaRP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11960" y="2132857"/>
            <a:ext cx="4752528" cy="37444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011436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smtClean="0"/>
              <a:t>die Robbe</a:t>
            </a:r>
            <a:endParaRPr lang="cs-CZ"/>
          </a:p>
        </p:txBody>
      </p:sp>
      <p:sp>
        <p:nvSpPr>
          <p:cNvPr id="4" name="Zástupný symbol pro obsah 3"/>
          <p:cNvSpPr>
            <a:spLocks noGrp="1"/>
          </p:cNvSpPr>
          <p:nvPr>
            <p:ph sz="half" idx="2"/>
          </p:nvPr>
        </p:nvSpPr>
        <p:spPr>
          <a:xfrm>
            <a:off x="5276088" y="2132856"/>
            <a:ext cx="3760408" cy="4054584"/>
          </a:xfrm>
        </p:spPr>
        <p:txBody>
          <a:bodyPr>
            <a:normAutofit fontScale="92500" lnSpcReduction="20000"/>
          </a:bodyPr>
          <a:lstStyle/>
          <a:p>
            <a:pPr marL="82296" indent="0">
              <a:buNone/>
            </a:pPr>
            <a:r>
              <a:rPr lang="cs-CZ" smtClean="0"/>
              <a:t>          </a:t>
            </a:r>
            <a:r>
              <a:rPr lang="cs-CZ" sz="2600" smtClean="0">
                <a:latin typeface="Arial" panose="020B0604020202020204" pitchFamily="34" charset="0"/>
                <a:cs typeface="Arial" panose="020B0604020202020204" pitchFamily="34" charset="0"/>
              </a:rPr>
              <a:t>Die Robbe ist </a:t>
            </a:r>
          </a:p>
          <a:p>
            <a:pPr marL="82296" indent="0">
              <a:buNone/>
            </a:pPr>
            <a:r>
              <a:rPr lang="cs-CZ" sz="2600" smtClean="0">
                <a:latin typeface="Arial" panose="020B0604020202020204" pitchFamily="34" charset="0"/>
                <a:cs typeface="Arial" panose="020B0604020202020204" pitchFamily="34" charset="0"/>
              </a:rPr>
              <a:t>           grau. Sie ist bis </a:t>
            </a:r>
          </a:p>
          <a:p>
            <a:r>
              <a:rPr lang="cs-CZ" sz="2600">
                <a:latin typeface="Arial" panose="020B0604020202020204" pitchFamily="34" charset="0"/>
                <a:cs typeface="Arial" panose="020B0604020202020204" pitchFamily="34" charset="0"/>
              </a:rPr>
              <a:t> </a:t>
            </a:r>
            <a:r>
              <a:rPr lang="cs-CZ" sz="2600" smtClean="0">
                <a:latin typeface="Arial" panose="020B0604020202020204" pitchFamily="34" charset="0"/>
                <a:cs typeface="Arial" panose="020B0604020202020204" pitchFamily="34" charset="0"/>
              </a:rPr>
              <a:t>       5 m lang und bis</a:t>
            </a:r>
          </a:p>
          <a:p>
            <a:r>
              <a:rPr lang="cs-CZ" sz="2600">
                <a:latin typeface="Arial" panose="020B0604020202020204" pitchFamily="34" charset="0"/>
                <a:cs typeface="Arial" panose="020B0604020202020204" pitchFamily="34" charset="0"/>
              </a:rPr>
              <a:t> </a:t>
            </a:r>
            <a:r>
              <a:rPr lang="cs-CZ" sz="2600" smtClean="0">
                <a:latin typeface="Arial" panose="020B0604020202020204" pitchFamily="34" charset="0"/>
                <a:cs typeface="Arial" panose="020B0604020202020204" pitchFamily="34" charset="0"/>
              </a:rPr>
              <a:t>       800 kg schwer.</a:t>
            </a:r>
          </a:p>
          <a:p>
            <a:r>
              <a:rPr lang="cs-CZ" sz="2600">
                <a:latin typeface="Arial" panose="020B0604020202020204" pitchFamily="34" charset="0"/>
                <a:cs typeface="Arial" panose="020B0604020202020204" pitchFamily="34" charset="0"/>
              </a:rPr>
              <a:t> </a:t>
            </a:r>
            <a:r>
              <a:rPr lang="cs-CZ" sz="2600" smtClean="0">
                <a:latin typeface="Arial" panose="020B0604020202020204" pitchFamily="34" charset="0"/>
                <a:cs typeface="Arial" panose="020B0604020202020204" pitchFamily="34" charset="0"/>
              </a:rPr>
              <a:t>       Sie kann tauchen,</a:t>
            </a:r>
          </a:p>
          <a:p>
            <a:r>
              <a:rPr lang="cs-CZ" sz="2600">
                <a:latin typeface="Arial" panose="020B0604020202020204" pitchFamily="34" charset="0"/>
                <a:cs typeface="Arial" panose="020B0604020202020204" pitchFamily="34" charset="0"/>
              </a:rPr>
              <a:t> </a:t>
            </a:r>
            <a:r>
              <a:rPr lang="cs-CZ" sz="2600" smtClean="0">
                <a:latin typeface="Arial" panose="020B0604020202020204" pitchFamily="34" charset="0"/>
                <a:cs typeface="Arial" panose="020B0604020202020204" pitchFamily="34" charset="0"/>
              </a:rPr>
              <a:t>       schwimmen und</a:t>
            </a:r>
          </a:p>
          <a:p>
            <a:r>
              <a:rPr lang="cs-CZ" sz="2600">
                <a:latin typeface="Arial" panose="020B0604020202020204" pitchFamily="34" charset="0"/>
                <a:cs typeface="Arial" panose="020B0604020202020204" pitchFamily="34" charset="0"/>
              </a:rPr>
              <a:t> </a:t>
            </a:r>
            <a:r>
              <a:rPr lang="cs-CZ" sz="2600" smtClean="0">
                <a:latin typeface="Arial" panose="020B0604020202020204" pitchFamily="34" charset="0"/>
                <a:cs typeface="Arial" panose="020B0604020202020204" pitchFamily="34" charset="0"/>
              </a:rPr>
              <a:t>       robben. Sie frisst</a:t>
            </a:r>
          </a:p>
          <a:p>
            <a:r>
              <a:rPr lang="cs-CZ" sz="2600">
                <a:latin typeface="Arial" panose="020B0604020202020204" pitchFamily="34" charset="0"/>
                <a:cs typeface="Arial" panose="020B0604020202020204" pitchFamily="34" charset="0"/>
              </a:rPr>
              <a:t> </a:t>
            </a:r>
            <a:r>
              <a:rPr lang="cs-CZ" sz="2600" smtClean="0">
                <a:latin typeface="Arial" panose="020B0604020202020204" pitchFamily="34" charset="0"/>
                <a:cs typeface="Arial" panose="020B0604020202020204" pitchFamily="34" charset="0"/>
              </a:rPr>
              <a:t>       Fisch.</a:t>
            </a:r>
          </a:p>
          <a:p>
            <a:r>
              <a:rPr lang="cs-CZ" sz="2600">
                <a:latin typeface="Arial" panose="020B0604020202020204" pitchFamily="34" charset="0"/>
                <a:cs typeface="Arial" panose="020B0604020202020204" pitchFamily="34" charset="0"/>
              </a:rPr>
              <a:t> </a:t>
            </a:r>
            <a:r>
              <a:rPr lang="cs-CZ" sz="2600" smtClean="0">
                <a:latin typeface="Arial" panose="020B0604020202020204" pitchFamily="34" charset="0"/>
                <a:cs typeface="Arial" panose="020B0604020202020204" pitchFamily="34" charset="0"/>
              </a:rPr>
              <a:t>       </a:t>
            </a:r>
          </a:p>
          <a:p>
            <a:pPr marL="82296" indent="0">
              <a:buNone/>
            </a:pPr>
            <a:r>
              <a:rPr lang="cs-CZ" sz="2400" smtClean="0">
                <a:latin typeface="Arial" panose="020B0604020202020204" pitchFamily="34" charset="0"/>
                <a:cs typeface="Arial" panose="020B0604020202020204" pitchFamily="34" charset="0"/>
              </a:rPr>
              <a:t>  </a:t>
            </a:r>
            <a:endParaRPr lang="cs-CZ"/>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31640" y="2060848"/>
            <a:ext cx="4824536" cy="36724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0564007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smtClean="0"/>
              <a:t>die Schlange</a:t>
            </a:r>
            <a:endParaRPr lang="cs-CZ"/>
          </a:p>
        </p:txBody>
      </p:sp>
      <p:sp>
        <p:nvSpPr>
          <p:cNvPr id="3" name="Zástupný symbol pro obsah 2"/>
          <p:cNvSpPr>
            <a:spLocks noGrp="1"/>
          </p:cNvSpPr>
          <p:nvPr>
            <p:ph sz="half" idx="1"/>
          </p:nvPr>
        </p:nvSpPr>
        <p:spPr>
          <a:xfrm>
            <a:off x="1435608" y="2060848"/>
            <a:ext cx="3352416" cy="4126592"/>
          </a:xfrm>
        </p:spPr>
        <p:txBody>
          <a:bodyPr>
            <a:normAutofit/>
          </a:bodyPr>
          <a:lstStyle/>
          <a:p>
            <a:pPr marL="82296" indent="0">
              <a:buNone/>
            </a:pPr>
            <a:r>
              <a:rPr lang="cs-CZ" sz="2400" smtClean="0">
                <a:latin typeface="Arial" panose="020B0604020202020204" pitchFamily="34" charset="0"/>
                <a:cs typeface="Arial" panose="020B0604020202020204" pitchFamily="34" charset="0"/>
              </a:rPr>
              <a:t>Die Schlange ist grau und weiß. Sie ist bis 6 m lang. Sie ist sehr gefährlich. Sie kann kriechen und schwimmen. Sie frisst Fleisch.</a:t>
            </a:r>
            <a:endParaRPr lang="cs-CZ" sz="2400">
              <a:latin typeface="Arial" panose="020B0604020202020204" pitchFamily="34" charset="0"/>
              <a:cs typeface="Arial" panose="020B0604020202020204" pitchFamily="34" charset="0"/>
            </a:endParaRPr>
          </a:p>
        </p:txBody>
      </p:sp>
      <p:pic>
        <p:nvPicPr>
          <p:cNvPr id="409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04048" y="1700808"/>
            <a:ext cx="3816424" cy="46805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8791259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das Krokodil        das Zebra</a:t>
            </a:r>
            <a:endParaRPr lang="cs-CZ"/>
          </a:p>
        </p:txBody>
      </p:sp>
      <p:sp>
        <p:nvSpPr>
          <p:cNvPr id="3" name="Zástupný symbol pro obsah 2"/>
          <p:cNvSpPr>
            <a:spLocks noGrp="1"/>
          </p:cNvSpPr>
          <p:nvPr>
            <p:ph sz="half" idx="1"/>
          </p:nvPr>
        </p:nvSpPr>
        <p:spPr/>
        <p:txBody>
          <a:bodyPr/>
          <a:lstStyle/>
          <a:p>
            <a:endParaRPr lang="cs-CZ" smtClean="0"/>
          </a:p>
          <a:p>
            <a:endParaRPr lang="cs-CZ"/>
          </a:p>
          <a:p>
            <a:endParaRPr lang="cs-CZ" smtClean="0"/>
          </a:p>
          <a:p>
            <a:endParaRPr lang="cs-CZ"/>
          </a:p>
          <a:p>
            <a:endParaRPr lang="cs-CZ" smtClean="0"/>
          </a:p>
          <a:p>
            <a:pPr marL="82296" indent="0">
              <a:buNone/>
            </a:pPr>
            <a:r>
              <a:rPr lang="cs-CZ" sz="2400" smtClean="0">
                <a:latin typeface="Arial" panose="020B0604020202020204" pitchFamily="34" charset="0"/>
                <a:cs typeface="Arial" panose="020B0604020202020204" pitchFamily="34" charset="0"/>
              </a:rPr>
              <a:t>Es ist grün und bis 6 m lang. Es ist gefährlich. Es kann laufen, tauchen und schwimmen. Es frisst Fleisch.</a:t>
            </a:r>
            <a:endParaRPr lang="cs-CZ" sz="2400">
              <a:latin typeface="Arial" panose="020B0604020202020204" pitchFamily="34" charset="0"/>
              <a:cs typeface="Arial" panose="020B0604020202020204" pitchFamily="34" charset="0"/>
            </a:endParaRPr>
          </a:p>
        </p:txBody>
      </p:sp>
      <p:sp>
        <p:nvSpPr>
          <p:cNvPr id="4" name="Zástupný symbol pro obsah 3"/>
          <p:cNvSpPr>
            <a:spLocks noGrp="1"/>
          </p:cNvSpPr>
          <p:nvPr>
            <p:ph sz="half" idx="2"/>
          </p:nvPr>
        </p:nvSpPr>
        <p:spPr/>
        <p:txBody>
          <a:bodyPr/>
          <a:lstStyle/>
          <a:p>
            <a:endParaRPr lang="cs-CZ" smtClean="0"/>
          </a:p>
          <a:p>
            <a:endParaRPr lang="cs-CZ"/>
          </a:p>
          <a:p>
            <a:endParaRPr lang="cs-CZ" smtClean="0"/>
          </a:p>
          <a:p>
            <a:endParaRPr lang="cs-CZ"/>
          </a:p>
          <a:p>
            <a:endParaRPr lang="cs-CZ" smtClean="0"/>
          </a:p>
          <a:p>
            <a:pPr marL="82296" indent="0">
              <a:buNone/>
            </a:pPr>
            <a:r>
              <a:rPr lang="cs-CZ" sz="2400" smtClean="0">
                <a:latin typeface="Arial" panose="020B0604020202020204" pitchFamily="34" charset="0"/>
                <a:cs typeface="Arial" panose="020B0604020202020204" pitchFamily="34" charset="0"/>
              </a:rPr>
              <a:t>Es ist schwarz und weiß</a:t>
            </a:r>
            <a:r>
              <a:rPr lang="cs-CZ" smtClean="0"/>
              <a:t>. </a:t>
            </a:r>
            <a:r>
              <a:rPr lang="cs-CZ" sz="2400" smtClean="0">
                <a:latin typeface="Arial" panose="020B0604020202020204" pitchFamily="34" charset="0"/>
                <a:cs typeface="Arial" panose="020B0604020202020204" pitchFamily="34" charset="0"/>
              </a:rPr>
              <a:t>Es ist bis 250 kg schwer. Es kann schnell laufen. Es frisst Pflanzen.</a:t>
            </a:r>
            <a:endParaRPr lang="cs-CZ" sz="2400">
              <a:latin typeface="Arial" panose="020B0604020202020204" pitchFamily="34" charset="0"/>
              <a:cs typeface="Arial" panose="020B0604020202020204" pitchFamily="34" charset="0"/>
            </a:endParaRPr>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03648" y="1609763"/>
            <a:ext cx="3672408" cy="23953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36096" y="1609763"/>
            <a:ext cx="3240360" cy="229893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920054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smtClean="0"/>
              <a:t>der Papagei</a:t>
            </a:r>
            <a:endParaRPr lang="cs-CZ"/>
          </a:p>
        </p:txBody>
      </p:sp>
      <p:sp>
        <p:nvSpPr>
          <p:cNvPr id="3" name="Zástupný symbol pro obsah 2"/>
          <p:cNvSpPr>
            <a:spLocks noGrp="1"/>
          </p:cNvSpPr>
          <p:nvPr>
            <p:ph sz="half" idx="1"/>
          </p:nvPr>
        </p:nvSpPr>
        <p:spPr/>
        <p:txBody>
          <a:bodyPr/>
          <a:lstStyle/>
          <a:p>
            <a:endParaRPr lang="cs-CZ"/>
          </a:p>
        </p:txBody>
      </p:sp>
      <p:sp>
        <p:nvSpPr>
          <p:cNvPr id="4" name="Zástupný symbol pro obsah 3"/>
          <p:cNvSpPr>
            <a:spLocks noGrp="1"/>
          </p:cNvSpPr>
          <p:nvPr>
            <p:ph sz="half" idx="2"/>
          </p:nvPr>
        </p:nvSpPr>
        <p:spPr>
          <a:xfrm>
            <a:off x="5276088" y="1988840"/>
            <a:ext cx="3657600" cy="4198600"/>
          </a:xfrm>
        </p:spPr>
        <p:txBody>
          <a:bodyPr>
            <a:normAutofit/>
          </a:bodyPr>
          <a:lstStyle/>
          <a:p>
            <a:pPr marL="82296" indent="0">
              <a:buNone/>
            </a:pPr>
            <a:endParaRPr lang="cs-CZ" sz="2400" smtClean="0">
              <a:latin typeface="Arial" panose="020B0604020202020204" pitchFamily="34" charset="0"/>
              <a:cs typeface="Arial" panose="020B0604020202020204" pitchFamily="34" charset="0"/>
            </a:endParaRPr>
          </a:p>
          <a:p>
            <a:pPr marL="82296" indent="0">
              <a:buNone/>
            </a:pPr>
            <a:r>
              <a:rPr lang="cs-CZ" sz="2400" smtClean="0">
                <a:latin typeface="Arial" panose="020B0604020202020204" pitchFamily="34" charset="0"/>
                <a:cs typeface="Arial" panose="020B0604020202020204" pitchFamily="34" charset="0"/>
              </a:rPr>
              <a:t>Diese Papageien sind blau, rot und gelb. Sie sind bis 80 cm groß. </a:t>
            </a:r>
          </a:p>
          <a:p>
            <a:pPr marL="82296" indent="0">
              <a:buNone/>
            </a:pPr>
            <a:r>
              <a:rPr lang="cs-CZ" sz="2400" smtClean="0">
                <a:latin typeface="Arial" panose="020B0604020202020204" pitchFamily="34" charset="0"/>
                <a:cs typeface="Arial" panose="020B0604020202020204" pitchFamily="34" charset="0"/>
              </a:rPr>
              <a:t>Sie können fliegen und klettern.</a:t>
            </a:r>
          </a:p>
          <a:p>
            <a:pPr marL="82296" indent="0">
              <a:buNone/>
            </a:pPr>
            <a:r>
              <a:rPr lang="cs-CZ" sz="2400" smtClean="0">
                <a:latin typeface="Arial" panose="020B0604020202020204" pitchFamily="34" charset="0"/>
                <a:cs typeface="Arial" panose="020B0604020202020204" pitchFamily="34" charset="0"/>
              </a:rPr>
              <a:t>Sie fressen Pflanzen.</a:t>
            </a:r>
            <a:endParaRPr lang="cs-CZ" sz="2400">
              <a:latin typeface="Arial" panose="020B0604020202020204" pitchFamily="34" charset="0"/>
              <a:cs typeface="Arial" panose="020B0604020202020204" pitchFamily="34" charset="0"/>
            </a:endParaRPr>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75657" y="1484784"/>
            <a:ext cx="3672408" cy="47525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1384654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smtClean="0"/>
              <a:t>der Tiger</a:t>
            </a:r>
            <a:endParaRPr lang="cs-CZ"/>
          </a:p>
        </p:txBody>
      </p:sp>
      <p:sp>
        <p:nvSpPr>
          <p:cNvPr id="3" name="Zástupný symbol pro obsah 2"/>
          <p:cNvSpPr>
            <a:spLocks noGrp="1"/>
          </p:cNvSpPr>
          <p:nvPr>
            <p:ph sz="half" idx="1"/>
          </p:nvPr>
        </p:nvSpPr>
        <p:spPr>
          <a:xfrm>
            <a:off x="1435608" y="1844824"/>
            <a:ext cx="3496432" cy="4342616"/>
          </a:xfrm>
        </p:spPr>
        <p:txBody>
          <a:bodyPr>
            <a:normAutofit/>
          </a:bodyPr>
          <a:lstStyle/>
          <a:p>
            <a:pPr marL="82296" indent="0">
              <a:buNone/>
            </a:pPr>
            <a:endParaRPr lang="cs-CZ" sz="2400" smtClean="0">
              <a:latin typeface="Arial" panose="020B0604020202020204" pitchFamily="34" charset="0"/>
              <a:cs typeface="Arial" panose="020B0604020202020204" pitchFamily="34" charset="0"/>
            </a:endParaRPr>
          </a:p>
          <a:p>
            <a:pPr marL="82296" indent="0">
              <a:buNone/>
            </a:pPr>
            <a:r>
              <a:rPr lang="cs-CZ" sz="2400" smtClean="0">
                <a:latin typeface="Arial" panose="020B0604020202020204" pitchFamily="34" charset="0"/>
                <a:cs typeface="Arial" panose="020B0604020202020204" pitchFamily="34" charset="0"/>
              </a:rPr>
              <a:t>Der Tiger ist orange und schwarz. Er ist bis 3 m lang. Es ist gefährlich. Er kann laufen, klettern, springen, schwimmen, schleichen und jagen.</a:t>
            </a:r>
          </a:p>
          <a:p>
            <a:pPr marL="82296" indent="0">
              <a:buNone/>
            </a:pPr>
            <a:r>
              <a:rPr lang="cs-CZ" sz="2400" smtClean="0">
                <a:latin typeface="Arial" panose="020B0604020202020204" pitchFamily="34" charset="0"/>
                <a:cs typeface="Arial" panose="020B0604020202020204" pitchFamily="34" charset="0"/>
              </a:rPr>
              <a:t>Er frisst Fleisch.</a:t>
            </a:r>
            <a:endParaRPr lang="cs-CZ" sz="2400">
              <a:latin typeface="Arial" panose="020B0604020202020204" pitchFamily="34" charset="0"/>
              <a:cs typeface="Arial" panose="020B0604020202020204" pitchFamily="34" charset="0"/>
            </a:endParaRPr>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60032" y="1988840"/>
            <a:ext cx="4104456" cy="33123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009748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smtClean="0"/>
              <a:t>der Elefant</a:t>
            </a:r>
            <a:endParaRPr lang="cs-CZ"/>
          </a:p>
        </p:txBody>
      </p:sp>
      <p:sp>
        <p:nvSpPr>
          <p:cNvPr id="3" name="Zástupný symbol pro obsah 2"/>
          <p:cNvSpPr>
            <a:spLocks noGrp="1"/>
          </p:cNvSpPr>
          <p:nvPr>
            <p:ph idx="1"/>
          </p:nvPr>
        </p:nvSpPr>
        <p:spPr>
          <a:xfrm>
            <a:off x="1435608" y="1556792"/>
            <a:ext cx="7498080" cy="4691608"/>
          </a:xfrm>
        </p:spPr>
        <p:txBody>
          <a:bodyPr>
            <a:normAutofit lnSpcReduction="10000"/>
          </a:bodyPr>
          <a:lstStyle/>
          <a:p>
            <a:pPr marL="82296" indent="0">
              <a:buNone/>
            </a:pPr>
            <a:r>
              <a:rPr lang="cs-CZ" sz="2400" smtClean="0">
                <a:latin typeface="Arial" panose="020B0604020202020204" pitchFamily="34" charset="0"/>
                <a:cs typeface="Arial" panose="020B0604020202020204" pitchFamily="34" charset="0"/>
              </a:rPr>
              <a:t>   Zu meinen beliebten Tieren gehört der Elefant. Er ist stark und kräftig. Er lebt in Afrika und in Indien. Er hat große Ohren. Sie können 1,80 m breit werden. </a:t>
            </a:r>
          </a:p>
          <a:p>
            <a:pPr marL="82296" indent="0">
              <a:buNone/>
            </a:pPr>
            <a:r>
              <a:rPr lang="cs-CZ" sz="2400" smtClean="0">
                <a:latin typeface="Arial" panose="020B0604020202020204" pitchFamily="34" charset="0"/>
                <a:cs typeface="Arial" panose="020B0604020202020204" pitchFamily="34" charset="0"/>
              </a:rPr>
              <a:t>Die Stoßzähne können 3,50 m lang sein. Die Beine sind dick und kräftig. Die Augen sind klein. Der Schwanz ist dünn und bis 1,50 m lang. Seine Nase heißt Rüssel. Er kann 2,50 m lang werden.</a:t>
            </a:r>
          </a:p>
          <a:p>
            <a:pPr marL="82296" indent="0">
              <a:buNone/>
            </a:pPr>
            <a:r>
              <a:rPr lang="cs-CZ" sz="2400">
                <a:latin typeface="Arial" panose="020B0604020202020204" pitchFamily="34" charset="0"/>
                <a:cs typeface="Arial" panose="020B0604020202020204" pitchFamily="34" charset="0"/>
              </a:rPr>
              <a:t> </a:t>
            </a:r>
            <a:r>
              <a:rPr lang="cs-CZ" sz="2400" smtClean="0">
                <a:latin typeface="Arial" panose="020B0604020202020204" pitchFamily="34" charset="0"/>
                <a:cs typeface="Arial" panose="020B0604020202020204" pitchFamily="34" charset="0"/>
              </a:rPr>
              <a:t>  Der Elefant kann sehr schnell laufen, bis 40 km pro Stunde. Man sagt, er ist auch klug und hat gutes Gedächtnis. Er frisst Pflanzen.</a:t>
            </a:r>
          </a:p>
          <a:p>
            <a:pPr marL="82296" indent="0">
              <a:buNone/>
            </a:pPr>
            <a:r>
              <a:rPr lang="cs-CZ" sz="2400">
                <a:latin typeface="Arial" panose="020B0604020202020204" pitchFamily="34" charset="0"/>
                <a:cs typeface="Arial" panose="020B0604020202020204" pitchFamily="34" charset="0"/>
              </a:rPr>
              <a:t> </a:t>
            </a:r>
            <a:r>
              <a:rPr lang="cs-CZ" sz="2400" smtClean="0">
                <a:latin typeface="Arial" panose="020B0604020202020204" pitchFamily="34" charset="0"/>
                <a:cs typeface="Arial" panose="020B0604020202020204" pitchFamily="34" charset="0"/>
              </a:rPr>
              <a:t>  Er kann verschiedene große und schwere Sachen tragen, heben und ziehen. Er kann auch eine Tür öffnen und einen Wasserhahn aufdrehen.</a:t>
            </a:r>
            <a:endParaRPr lang="cs-CZ" sz="2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9059512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87624" y="908720"/>
            <a:ext cx="7773044" cy="47525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0383246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z="3600" i="1"/>
              <a:t> </a:t>
            </a:r>
            <a:r>
              <a:rPr lang="cs-CZ" sz="1800">
                <a:effectLst/>
              </a:rPr>
              <a:t>Použité zdroje:</a:t>
            </a:r>
          </a:p>
        </p:txBody>
      </p:sp>
      <p:sp>
        <p:nvSpPr>
          <p:cNvPr id="3" name="Zástupný symbol pro obsah 2"/>
          <p:cNvSpPr>
            <a:spLocks noGrp="1"/>
          </p:cNvSpPr>
          <p:nvPr>
            <p:ph idx="1"/>
          </p:nvPr>
        </p:nvSpPr>
        <p:spPr/>
        <p:txBody>
          <a:bodyPr>
            <a:normAutofit fontScale="92500"/>
          </a:bodyPr>
          <a:lstStyle/>
          <a:p>
            <a:pPr marL="82296" indent="0">
              <a:buNone/>
            </a:pPr>
            <a:r>
              <a:rPr lang="cs-CZ" sz="1600" smtClean="0">
                <a:latin typeface="Arial" pitchFamily="34" charset="0"/>
                <a:cs typeface="Arial" pitchFamily="34" charset="0"/>
              </a:rPr>
              <a:t>zpracováno podle Das Deutschmobil, Lehrbuch 1 von Jutta Douvitsas-Gamst und Sigrid Xanthos-Kretzschmer, SPN , Praha 1992, ISBN 80-04-26260-0</a:t>
            </a:r>
          </a:p>
          <a:p>
            <a:pPr marL="82296" indent="0">
              <a:buNone/>
            </a:pPr>
            <a:r>
              <a:rPr lang="cs-CZ" sz="1600"/>
              <a:t> Dostupné pod licencí Creative Commons na WWW</a:t>
            </a:r>
            <a:r>
              <a:rPr lang="cs-CZ" sz="1600" smtClean="0"/>
              <a:t>:</a:t>
            </a:r>
          </a:p>
          <a:p>
            <a:pPr marL="82296" indent="0">
              <a:buNone/>
            </a:pPr>
            <a:r>
              <a:rPr lang="cs-CZ" sz="1100" smtClean="0">
                <a:latin typeface="Arial" pitchFamily="34" charset="0"/>
                <a:cs typeface="Arial" pitchFamily="34" charset="0"/>
              </a:rPr>
              <a:t>https</a:t>
            </a:r>
            <a:r>
              <a:rPr lang="cs-CZ" sz="1100">
                <a:latin typeface="Arial" pitchFamily="34" charset="0"/>
                <a:cs typeface="Arial" pitchFamily="34" charset="0"/>
              </a:rPr>
              <a:t>://www.google.cz/search?q=http</a:t>
            </a:r>
            <a:r>
              <a:rPr lang="cs-CZ" sz="1100">
                <a:latin typeface="Arial" pitchFamily="34" charset="0"/>
                <a:cs typeface="Arial" pitchFamily="34" charset="0"/>
              </a:rPr>
              <a:t>://</a:t>
            </a:r>
            <a:r>
              <a:rPr lang="cs-CZ" sz="1100" smtClean="0">
                <a:latin typeface="Arial" pitchFamily="34" charset="0"/>
                <a:cs typeface="Arial" pitchFamily="34" charset="0"/>
              </a:rPr>
              <a:t>office.microsoft.com/cs-cz/images&amp;rls=com.microsoft:cs-CZ&amp;source=lnms&amp;tbm=isch&amp;sa=X&amp;ei=msaTUse5Loat4AT_tYHIDg&amp;ved=0CAkQ_AUoAQ&amp;biw=947&amp;bih=535#q=opice&amp;rls=com.microsoft:cs</a:t>
            </a:r>
          </a:p>
          <a:p>
            <a:pPr marL="82296" indent="0">
              <a:buNone/>
            </a:pPr>
            <a:r>
              <a:rPr lang="cs-CZ" sz="1100">
                <a:latin typeface="Arial" pitchFamily="34" charset="0"/>
                <a:cs typeface="Arial" pitchFamily="34" charset="0"/>
              </a:rPr>
              <a:t>https://www.google.cz/search?q=http</a:t>
            </a:r>
            <a:r>
              <a:rPr lang="cs-CZ" sz="1100">
                <a:latin typeface="Arial" pitchFamily="34" charset="0"/>
                <a:cs typeface="Arial" pitchFamily="34" charset="0"/>
              </a:rPr>
              <a:t>://</a:t>
            </a:r>
            <a:r>
              <a:rPr lang="cs-CZ" sz="1100">
                <a:latin typeface="Arial" pitchFamily="34" charset="0"/>
                <a:cs typeface="Arial" pitchFamily="34" charset="0"/>
              </a:rPr>
              <a:t>office.microsoft.com/cs-cz/images&amp;rls=com.microsoft:cs-CZ&amp;source=lnms&amp;tbm=isch&amp;sa=X&amp;ei=msaTUse5Loat4AT_tYHIDg&amp;ved=0CAkQ_AUoAQ&amp;biw=947&amp;bih=535#q=nosoro%C5%B https://www.google.cz/search?q=http://office.microsoft.com/cs-cz/images&amp;rls=com.microsoft:cs-CZ&amp;source=lnms&amp;tbm=isch&amp;sa=X&amp;ei=msaTUse5Loat4AT_tYHIDg&amp;ved=0CAkQ_AUoAQ&amp;biw=947&amp;bih=535#q=tule%C5%88&amp;rls=com.microsoft:cs-CZ&amp;tbm=isch&amp;facrc=_&amp;imgdii</a:t>
            </a:r>
            <a:r>
              <a:rPr lang="cs-CZ" sz="1100">
                <a:latin typeface="Arial" pitchFamily="34" charset="0"/>
                <a:cs typeface="Arial" pitchFamily="34" charset="0"/>
              </a:rPr>
              <a:t>=_&amp;</a:t>
            </a:r>
            <a:r>
              <a:rPr lang="cs-CZ" sz="1100" smtClean="0">
                <a:latin typeface="Arial" pitchFamily="34" charset="0"/>
                <a:cs typeface="Arial" pitchFamily="34" charset="0"/>
              </a:rPr>
              <a:t>imgrc=Hy8jfjCxvhCz8M%3A%3B9A73QaV2VkHxeM%3Bhttp%253A%252F%252Fwww.wophir.mysteria.cz%252Ftulen_cierny.jpg%3Bhttp%253A%252F%252Fwww.wophir.mysteria.cz%252Fvodne_zvierata.htm%3B722%3B567</a:t>
            </a:r>
          </a:p>
          <a:p>
            <a:pPr marL="82296" indent="0">
              <a:buNone/>
            </a:pPr>
            <a:r>
              <a:rPr lang="cs-CZ" sz="1100">
                <a:latin typeface="Arial" pitchFamily="34" charset="0"/>
                <a:cs typeface="Arial" pitchFamily="34" charset="0"/>
              </a:rPr>
              <a:t>https://www.google.cz/search?q=http://office.microsoft.com/cs-cz/images&amp;rls=com.microsoft:cs-CZ&amp;source=lnms&amp;tbm=isch&amp;sa=X&amp;ei=msaTUse5Loat4AT_tYHIDg&amp;ved=0CAkQ_AUoAQ&amp;biw=947&amp;bih=535#q=hadi&amp;rls=com.microsoft:cs-CZ&amp;tbm=isch&amp;facrc=_&amp;imgdii=_&amp;imgrc=KyesoGhpFzj51M%3A%3BkwWAMZgRPua0wM%3Bhttp%253A%252F%252Freptiles.amphibiens.annoncesetanimaux.com%252FIMG%252Fjpg%252Fophiophagus_hannah_3.jpg%3Bhttp%253A%252F%252Fvezverinci.blog.cz%252F0801%252Fkobra-kralovska%3B325%3B350</a:t>
            </a:r>
          </a:p>
          <a:p>
            <a:pPr marL="82296" indent="0">
              <a:buNone/>
            </a:pPr>
            <a:r>
              <a:rPr lang="cs-CZ" sz="1200">
                <a:latin typeface="Arial" pitchFamily="34" charset="0"/>
                <a:cs typeface="Arial" pitchFamily="34" charset="0"/>
              </a:rPr>
              <a:t>https://www.google.cz/search?q=http://office.microsoft.com/cs-cz/images&amp;rls=com.microsoft:cs-CZ&amp;source=lnms&amp;tbm=isch&amp;sa=X&amp;ei=msaTUse5Loat4AT_tYHIDg&amp;ved=0CAkQ_AUoAQ&amp;biw=947&amp;bih=535#q=krokod%C3%BDl&amp;rls=com.microsoft:cs-CZ&amp;tbm=isch&amp;facrc=_&amp;imgdii=_&amp;imgrc=U3-7B91vl0CjVM%3A%3B-juwkeCt3fh2_M%3Bhttp%253A%252F%252Fupload.wikimedia.org%252Fwikipedia%252Fcommons%252F0%252F0b%252FAlligator_mississippiensis_-_Oasis_Park_-_04.jpg%3Bhttp%253A%252F%252Fdumy.cz%252Fstahnout%252F38149%3B4320%3B3240</a:t>
            </a:r>
          </a:p>
        </p:txBody>
      </p:sp>
    </p:spTree>
    <p:extLst>
      <p:ext uri="{BB962C8B-B14F-4D97-AF65-F5344CB8AC3E}">
        <p14:creationId xmlns:p14="http://schemas.microsoft.com/office/powerpoint/2010/main" val="379064670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z="3600" i="1"/>
              <a:t> </a:t>
            </a:r>
            <a:r>
              <a:rPr lang="cs-CZ" sz="1800">
                <a:effectLst/>
              </a:rPr>
              <a:t>Použité zdroje:</a:t>
            </a:r>
          </a:p>
        </p:txBody>
      </p:sp>
      <p:sp>
        <p:nvSpPr>
          <p:cNvPr id="3" name="Zástupný symbol pro obsah 2"/>
          <p:cNvSpPr>
            <a:spLocks noGrp="1"/>
          </p:cNvSpPr>
          <p:nvPr>
            <p:ph idx="1"/>
          </p:nvPr>
        </p:nvSpPr>
        <p:spPr>
          <a:xfrm>
            <a:off x="1435608" y="1196752"/>
            <a:ext cx="7498080" cy="5051648"/>
          </a:xfrm>
        </p:spPr>
        <p:txBody>
          <a:bodyPr>
            <a:normAutofit lnSpcReduction="10000"/>
          </a:bodyPr>
          <a:lstStyle/>
          <a:p>
            <a:pPr marL="82296" indent="0">
              <a:buNone/>
            </a:pPr>
            <a:r>
              <a:rPr lang="cs-CZ" sz="1200">
                <a:latin typeface="Arial" pitchFamily="34" charset="0"/>
                <a:cs typeface="Arial" pitchFamily="34" charset="0"/>
              </a:rPr>
              <a:t>https://www.google.cz/search?q=http://office.microsoft.com/cs-cz/images&amp;rls=com.microsoft:cs-CZ&amp;source=lnms&amp;tbm=isch&amp;sa=X&amp;ei=msaTUse5Loat4AT_tYHIDg&amp;ved=0CAkQ_AUoAQ&amp;biw=947&amp;bih=535#q=zebra&amp;rls=com.microsoft:cs-CZ&amp;tbm=isch&amp;facrc=_&amp;imgdii</a:t>
            </a:r>
            <a:r>
              <a:rPr lang="cs-CZ" sz="1200">
                <a:latin typeface="Arial" pitchFamily="34" charset="0"/>
                <a:cs typeface="Arial" pitchFamily="34" charset="0"/>
              </a:rPr>
              <a:t>=_&amp;</a:t>
            </a:r>
            <a:r>
              <a:rPr lang="cs-CZ" sz="1200" smtClean="0">
                <a:latin typeface="Arial" pitchFamily="34" charset="0"/>
                <a:cs typeface="Arial" pitchFamily="34" charset="0"/>
              </a:rPr>
              <a:t>imgrc=uEKIw56UqQYGEM%3A%3B8Mz82dCAmRdEgM%3Bhttp%253A%252F%252Fwakpaper.com%252Flarge%252FZebras_wallpapers_2.jpg%3Bhttp%253A%252F%252Fwakpaper.com%252Fid45783%252Fzebra-and-lion-animal-hd-wallpaper-1080p-wallpapers-1920x1080-pixel.html%3B1600%3B1200</a:t>
            </a:r>
          </a:p>
          <a:p>
            <a:pPr marL="82296" indent="0">
              <a:buNone/>
            </a:pPr>
            <a:r>
              <a:rPr lang="cs-CZ" sz="1200">
                <a:latin typeface="Arial" pitchFamily="34" charset="0"/>
                <a:cs typeface="Arial" pitchFamily="34" charset="0"/>
              </a:rPr>
              <a:t>https://www.google.cz/search?q=http://office.microsoft.com/cs-cz/images&amp;rls=com.microsoft:cs-CZ&amp;source=lnms&amp;tbm=isch&amp;sa=X&amp;ei=msaTUse5Loat4AT_tYHIDg&amp;ved=0CAkQ_AUoAQ&amp;biw=947&amp;bih=535#q=papou%C5%A1ci&amp;rls=com.microsoft:cs-CZ&amp;tbm=isch&amp;facrc</a:t>
            </a:r>
            <a:r>
              <a:rPr lang="cs-CZ" sz="1200">
                <a:latin typeface="Arial" pitchFamily="34" charset="0"/>
                <a:cs typeface="Arial" pitchFamily="34" charset="0"/>
              </a:rPr>
              <a:t>=_&amp;</a:t>
            </a:r>
            <a:r>
              <a:rPr lang="cs-CZ" sz="1200" smtClean="0">
                <a:latin typeface="Arial" pitchFamily="34" charset="0"/>
                <a:cs typeface="Arial" pitchFamily="34" charset="0"/>
              </a:rPr>
              <a:t>imgdii=WF-UZ99o2abL9M%3A%3BI2wrF7Vs1bxpqM%3BWF-UZ99o2abL9M%3A&amp;imgrc=WF-UZ99o2abL9M%3A%3B08q9ookXZQyDcM%3Bhttp%253A%252F%252Ffiles.u-tukana.webnode.cz%252F200000070-e02b1e1252%252F1d799ec21a_77348590_o2.jpg%3Bhttp%253A%252F%252Fu-tukana.webnode.cz%252Fproducts%252Fpapousci%252F%3B355%3B373</a:t>
            </a:r>
          </a:p>
          <a:p>
            <a:pPr marL="82296" indent="0">
              <a:buNone/>
            </a:pPr>
            <a:r>
              <a:rPr lang="cs-CZ" sz="1200">
                <a:latin typeface="Arial" pitchFamily="34" charset="0"/>
                <a:cs typeface="Arial" pitchFamily="34" charset="0"/>
              </a:rPr>
              <a:t>https://www.google.cz/search?q=http://office.microsoft.com/cs-cz/images&amp;rls=com.microsoft:cs-CZ&amp;source=lnms&amp;tbm=isch&amp;sa=X&amp;ei=msaTUse5Loat4AT_tYHIDg&amp;ved=0CAkQ_AUoAQ&amp;biw=947&amp;bih=535#q=tygr&amp;rls=com.microsoft:cs-CZ&amp;tbm=isch&amp;facrc=_&amp;imgdii</a:t>
            </a:r>
            <a:r>
              <a:rPr lang="cs-CZ" sz="1200">
                <a:latin typeface="Arial" pitchFamily="34" charset="0"/>
                <a:cs typeface="Arial" pitchFamily="34" charset="0"/>
              </a:rPr>
              <a:t>=_&amp;</a:t>
            </a:r>
            <a:r>
              <a:rPr lang="cs-CZ" sz="1200" smtClean="0">
                <a:latin typeface="Arial" pitchFamily="34" charset="0"/>
                <a:cs typeface="Arial" pitchFamily="34" charset="0"/>
              </a:rPr>
              <a:t>imgrc=i8IiB4uUJOsHuM%3A%3BMFp7-m0CJYQCJM%3Bhttp%253A%252F%252Fg.denik.cz%252F23%252F40%252Fkrkonose-tygri-zoo0812_denik-380.jpg%3Bhttp%253A%252F%252Fkrkonossky.denik.cz%252Fzpravy_region%252Ftygr-oliver-opustil-sve-sourozence-miri-totiz-do-ohrady-20130630.html%3B380%3B285</a:t>
            </a:r>
          </a:p>
          <a:p>
            <a:pPr marL="82296" indent="0">
              <a:buNone/>
            </a:pPr>
            <a:r>
              <a:rPr lang="cs-CZ" sz="1200">
                <a:latin typeface="Arial" pitchFamily="34" charset="0"/>
                <a:cs typeface="Arial" pitchFamily="34" charset="0"/>
              </a:rPr>
              <a:t>https://www.google.cz/search?q=http://office.microsoft.com/cs-cz/images&amp;rls=com.microsoft:cs-CZ&amp;source=lnms&amp;tbm=isch&amp;sa=X&amp;ei=msaTUse5Loat4AT_tYHIDg&amp;ved=0CAkQ_AUoAQ&amp;biw=947&amp;bih=535#q=sloni&amp;rls=com.microsoft:cs-CZ&amp;tbm=isch&amp;facrc=_&amp;imgdii=_&amp;imgrc=BNKosuqGSbkOXM%3A%3Boq-BFuzk2vsUpM%3Bhttp%253A%252F%252Fimg.blesk.cz%252Fimg%252F1%252Fnormal620%252F1806439-img-melouny-slon.jpg%3Bhttp%253A%252F%252Fwww.blesk.cz%252Fclanek%252Fzpravy-udalosti%252F202470%252Fsloni-slavili-v-zoo-pritukli-si-melounem.html%3B620%3B328</a:t>
            </a:r>
          </a:p>
        </p:txBody>
      </p:sp>
    </p:spTree>
    <p:extLst>
      <p:ext uri="{BB962C8B-B14F-4D97-AF65-F5344CB8AC3E}">
        <p14:creationId xmlns:p14="http://schemas.microsoft.com/office/powerpoint/2010/main" val="14666435"/>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unovrat">
  <a:themeElements>
    <a:clrScheme name="Horizont">
      <a:dk1>
        <a:srgbClr val="000000"/>
      </a:dk1>
      <a:lt1>
        <a:srgbClr val="FFFFFF"/>
      </a:lt1>
      <a:dk2>
        <a:srgbClr val="1F2123"/>
      </a:dk2>
      <a:lt2>
        <a:srgbClr val="DC9E1F"/>
      </a:lt2>
      <a:accent1>
        <a:srgbClr val="7E97AD"/>
      </a:accent1>
      <a:accent2>
        <a:srgbClr val="CC8E60"/>
      </a:accent2>
      <a:accent3>
        <a:srgbClr val="7A6A60"/>
      </a:accent3>
      <a:accent4>
        <a:srgbClr val="B4936D"/>
      </a:accent4>
      <a:accent5>
        <a:srgbClr val="67787B"/>
      </a:accent5>
      <a:accent6>
        <a:srgbClr val="9D936F"/>
      </a:accent6>
      <a:hlink>
        <a:srgbClr val="646464"/>
      </a:hlink>
      <a:folHlink>
        <a:srgbClr val="969696"/>
      </a:folHlink>
    </a:clrScheme>
    <a:fontScheme name="Slunovrat">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unovrat">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2443</TotalTime>
  <Words>751</Words>
  <Application>Microsoft Office PowerPoint</Application>
  <PresentationFormat>Předvádění na obrazovce (4:3)</PresentationFormat>
  <Paragraphs>96</Paragraphs>
  <Slides>15</Slides>
  <Notes>1</Notes>
  <HiddenSlides>0</HiddenSlides>
  <MMClips>0</MMClips>
  <ScaleCrop>false</ScaleCrop>
  <HeadingPairs>
    <vt:vector size="4" baseType="variant">
      <vt:variant>
        <vt:lpstr>Motiv</vt:lpstr>
      </vt:variant>
      <vt:variant>
        <vt:i4>1</vt:i4>
      </vt:variant>
      <vt:variant>
        <vt:lpstr>Nadpisy snímků</vt:lpstr>
      </vt:variant>
      <vt:variant>
        <vt:i4>15</vt:i4>
      </vt:variant>
    </vt:vector>
  </HeadingPairs>
  <TitlesOfParts>
    <vt:vector size="16" baseType="lpstr">
      <vt:lpstr>Slunovrat</vt:lpstr>
      <vt:lpstr>Prezentace aplikace PowerPoint</vt:lpstr>
      <vt:lpstr>Prezentace aplikace PowerPoint</vt:lpstr>
      <vt:lpstr>Prezentace aplikace PowerPoint</vt:lpstr>
      <vt:lpstr>Wir und die Tiere</vt:lpstr>
      <vt:lpstr>der Affe</vt:lpstr>
      <vt:lpstr>das Nashorn</vt:lpstr>
      <vt:lpstr>die Robbe</vt:lpstr>
      <vt:lpstr>die Schlange</vt:lpstr>
      <vt:lpstr>das Krokodil        das Zebra</vt:lpstr>
      <vt:lpstr>der Papagei</vt:lpstr>
      <vt:lpstr>der Tiger</vt:lpstr>
      <vt:lpstr>der Elefant</vt:lpstr>
      <vt:lpstr>Prezentace aplikace PowerPoint</vt:lpstr>
      <vt:lpstr> Použité zdroje:</vt:lpstr>
      <vt:lpstr> Použité 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salovar</dc:creator>
  <cp:lastModifiedBy>salovar</cp:lastModifiedBy>
  <cp:revision>180</cp:revision>
  <dcterms:created xsi:type="dcterms:W3CDTF">2012-10-28T12:20:09Z</dcterms:created>
  <dcterms:modified xsi:type="dcterms:W3CDTF">2013-11-25T23:57:07Z</dcterms:modified>
</cp:coreProperties>
</file>