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9" r:id="rId12"/>
    <p:sldId id="261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7263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xC5eURVsflU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veyourheritage.com/images/colonies.gif" TargetMode="External"/><Relationship Id="rId2" Type="http://schemas.openxmlformats.org/officeDocument/2006/relationships/hyperlink" Target="http://upload.wikimedia.org/wikipedia/commons/2/26/The_British_Empire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en.wikipedia.org/wiki/File:Us_declaration_independenc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up%C4%9B_Louisiany" TargetMode="External"/><Relationship Id="rId2" Type="http://schemas.openxmlformats.org/officeDocument/2006/relationships/hyperlink" Target="http://www.americkecentrum.cz/politicky-syste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commons.wikimedia.org/wiki/File:Stamp_US_1977_13c_Saratoga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yflowerHarbor.jpg" TargetMode="External"/><Relationship Id="rId2" Type="http://schemas.openxmlformats.org/officeDocument/2006/relationships/hyperlink" Target="http://commons.wikimedia.org/wiki/File:Grand_Union_Flag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tamp_US_1977_13c_Saratoga.jpg" TargetMode="External"/><Relationship Id="rId5" Type="http://schemas.openxmlformats.org/officeDocument/2006/relationships/hyperlink" Target="http://commons.wikimedia.org/wiki/File:Declaration_independence.jpg" TargetMode="External"/><Relationship Id="rId4" Type="http://schemas.openxmlformats.org/officeDocument/2006/relationships/hyperlink" Target="http://commons.wikimedia.org/wiki/File:USA_100_Dollar_Bill_Series2009_Obvers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7165445"/>
              </p:ext>
            </p:extLst>
          </p:nvPr>
        </p:nvGraphicFramePr>
        <p:xfrm>
          <a:off x="179512" y="1676044"/>
          <a:ext cx="8784976" cy="46491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126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</a:t>
                      </a:r>
                      <a:r>
                        <a:rPr lang="cs-CZ" sz="1200" dirty="0" smtClean="0">
                          <a:effectLst/>
                        </a:rPr>
                        <a:t>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Moderní škola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CZ.1.07/1.5.00/34.0464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DUM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Vznik USA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2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VY_32_INOVACE_2.1.4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28309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1. 2012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Dějepis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Tematická oblast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Učivo </a:t>
                      </a:r>
                      <a:r>
                        <a:rPr lang="cs-CZ" sz="1200" dirty="0">
                          <a:effectLst/>
                        </a:rPr>
                        <a:t>ŠVP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Velká Británie v 18. stol. a válka za nezávislost  USA</a:t>
                      </a:r>
                      <a:endParaRPr lang="cs-CZ" sz="12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 DUM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shrnuje základní informace o období  o válce za nezávislost USA.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72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popis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 určen k podpoře výkladu v hodině. Materiál je vhodné poskytnout žákům, kterým může sloužit jako pomůcka pro domácí přípravu na vyučování.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09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Hodnocení</a:t>
                      </a:r>
                      <a:endParaRPr lang="cs-CZ" sz="12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umožnil  názornější výklad a lepší pochopení učiva.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619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2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1804" y="260648"/>
            <a:ext cx="7772400" cy="1470025"/>
          </a:xfrm>
        </p:spPr>
        <p:txBody>
          <a:bodyPr/>
          <a:lstStyle/>
          <a:p>
            <a:r>
              <a:rPr lang="cs-CZ" dirty="0" smtClean="0"/>
              <a:t>Vznik USA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6120680" cy="40779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en-US" dirty="0" smtClean="0"/>
              <a:t>File:Grand_Union_Flag.svg</a:t>
            </a:r>
            <a:r>
              <a:rPr lang="en-US" dirty="0"/>
              <a:t>. </a:t>
            </a:r>
            <a:r>
              <a:rPr lang="en-US" i="1" dirty="0"/>
              <a:t>Wikimedia Commons</a:t>
            </a:r>
            <a:r>
              <a:rPr lang="en-US" dirty="0"/>
              <a:t> [online]. 2006 [cit. 2013-02-01]. </a:t>
            </a:r>
            <a:r>
              <a:rPr lang="en-US" dirty="0" err="1"/>
              <a:t>Dostupné</a:t>
            </a:r>
            <a:r>
              <a:rPr lang="en-US" dirty="0"/>
              <a:t> z: http://commons.wikimedia.org/wiki/File:Grand_Union_Flag.svg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576461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Británie v 18.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txBody>
          <a:bodyPr/>
          <a:lstStyle/>
          <a:p>
            <a:r>
              <a:rPr lang="cs-CZ" dirty="0" smtClean="0"/>
              <a:t>1707 – Velká Británie – spojení Anglie a Skotska</a:t>
            </a:r>
          </a:p>
          <a:p>
            <a:r>
              <a:rPr lang="cs-CZ" dirty="0" smtClean="0"/>
              <a:t>1714 – Hannoverská dynastie – </a:t>
            </a:r>
            <a:r>
              <a:rPr lang="cs-CZ" dirty="0" err="1" smtClean="0"/>
              <a:t>Windsorové</a:t>
            </a:r>
            <a:endParaRPr lang="cs-CZ" dirty="0" smtClean="0"/>
          </a:p>
          <a:p>
            <a:r>
              <a:rPr lang="cs-CZ" dirty="0" smtClean="0"/>
              <a:t>Kolébka průmyslové revoluce</a:t>
            </a:r>
          </a:p>
          <a:p>
            <a:pPr lvl="1"/>
            <a:r>
              <a:rPr lang="cs-CZ" dirty="0" smtClean="0"/>
              <a:t>Manchester, Leeds, Birmingham, Sheffield</a:t>
            </a:r>
          </a:p>
          <a:p>
            <a:r>
              <a:rPr lang="cs-CZ" dirty="0" smtClean="0"/>
              <a:t>Politické strany</a:t>
            </a:r>
          </a:p>
          <a:p>
            <a:pPr lvl="1"/>
            <a:r>
              <a:rPr lang="cs-CZ" dirty="0" err="1" smtClean="0"/>
              <a:t>Toryové</a:t>
            </a:r>
            <a:r>
              <a:rPr lang="cs-CZ" dirty="0"/>
              <a:t> </a:t>
            </a:r>
            <a:r>
              <a:rPr lang="cs-CZ" dirty="0" smtClean="0"/>
              <a:t>– konzervativci, whigové – liberálové</a:t>
            </a:r>
          </a:p>
          <a:p>
            <a:pPr lvl="1"/>
            <a:r>
              <a:rPr lang="cs-CZ" dirty="0" smtClean="0"/>
              <a:t>1900 </a:t>
            </a:r>
            <a:r>
              <a:rPr lang="cs-CZ" dirty="0" err="1" smtClean="0"/>
              <a:t>Labour</a:t>
            </a:r>
            <a:r>
              <a:rPr lang="cs-CZ" dirty="0" smtClean="0"/>
              <a:t> Party</a:t>
            </a:r>
          </a:p>
          <a:p>
            <a:r>
              <a:rPr lang="cs-CZ" dirty="0" smtClean="0"/>
              <a:t>Soupeření námořní nadvládu s Francií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1296144"/>
          </a:xfrm>
        </p:spPr>
        <p:txBody>
          <a:bodyPr/>
          <a:lstStyle/>
          <a:p>
            <a:r>
              <a:rPr lang="cs-CZ" dirty="0" smtClean="0"/>
              <a:t>1763 – Británie ovládla Kanadu a Indii</a:t>
            </a:r>
          </a:p>
          <a:p>
            <a:r>
              <a:rPr lang="cs-CZ" dirty="0" smtClean="0">
                <a:hlinkClick r:id="rId2"/>
              </a:rPr>
              <a:t>Obchod s otroky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smtClean="0"/>
              <a:t>Obr. 2, </a:t>
            </a:r>
            <a:r>
              <a:rPr lang="en-US" dirty="0" smtClean="0"/>
              <a:t>File:Triangle_trade2.png</a:t>
            </a:r>
            <a:r>
              <a:rPr lang="en-US" dirty="0"/>
              <a:t>. </a:t>
            </a:r>
            <a:r>
              <a:rPr lang="en-US" i="1" dirty="0"/>
              <a:t>Wikimedia Commons</a:t>
            </a:r>
            <a:r>
              <a:rPr lang="en-US" dirty="0"/>
              <a:t> [online]. 2007 [cit. 2013-02-01]. </a:t>
            </a:r>
            <a:r>
              <a:rPr lang="en-US" dirty="0" err="1"/>
              <a:t>Dostupné</a:t>
            </a:r>
            <a:r>
              <a:rPr lang="en-US" dirty="0"/>
              <a:t> z: http://en.wikipedia.org/wiki/File:Triangle_trade2.png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005" y="1807096"/>
            <a:ext cx="6116496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46501" y="5877272"/>
            <a:ext cx="885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89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6652" y="188640"/>
            <a:ext cx="8229600" cy="796950"/>
          </a:xfrm>
        </p:spPr>
        <p:txBody>
          <a:bodyPr/>
          <a:lstStyle/>
          <a:p>
            <a:pPr algn="l"/>
            <a:r>
              <a:rPr lang="cs-CZ" dirty="0" smtClean="0">
                <a:hlinkClick r:id="rId2"/>
              </a:rPr>
              <a:t>Britské kolonie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6264696" cy="194421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Virginie, Irsko</a:t>
            </a:r>
          </a:p>
          <a:p>
            <a:r>
              <a:rPr lang="cs-CZ" dirty="0" smtClean="0"/>
              <a:t>Bermudy, Bahamy, Jamajka, Gibraltar</a:t>
            </a:r>
          </a:p>
          <a:p>
            <a:r>
              <a:rPr lang="cs-CZ" dirty="0" smtClean="0"/>
              <a:t>Indie, Kanada, </a:t>
            </a:r>
            <a:r>
              <a:rPr lang="cs-CZ" dirty="0" smtClean="0">
                <a:hlinkClick r:id="rId3"/>
              </a:rPr>
              <a:t>13 osad mezi Kanadou a Floridou</a:t>
            </a:r>
            <a:endParaRPr lang="cs-CZ" dirty="0" smtClean="0"/>
          </a:p>
          <a:p>
            <a:r>
              <a:rPr lang="cs-CZ" dirty="0" smtClean="0"/>
              <a:t>Austrálie, Nový Zéland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7" y="6093296"/>
            <a:ext cx="8567309" cy="764704"/>
          </a:xfrm>
        </p:spPr>
        <p:txBody>
          <a:bodyPr/>
          <a:lstStyle/>
          <a:p>
            <a:pPr algn="l"/>
            <a:r>
              <a:rPr lang="cs-CZ" dirty="0" smtClean="0"/>
              <a:t>Obr. 3, File:James-Cook.jpg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2006 [cit. 2013-02-01]. Dostupné z: http://commons.wikimedia.org/wiki/File:James-Cook.jpg </a:t>
            </a:r>
            <a:endParaRPr lang="cs-CZ" dirty="0" smtClean="0"/>
          </a:p>
          <a:p>
            <a:pPr algn="l"/>
            <a:r>
              <a:rPr lang="cs-CZ" dirty="0" smtClean="0"/>
              <a:t>Obr. 4, </a:t>
            </a:r>
            <a:r>
              <a:rPr lang="cs-CZ" dirty="0" err="1"/>
              <a:t>Soubor:MayflowerHarbor.jpg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2012 [cit. 2013-02-01]. Dostupné z: http://cs.wikipedia.org/wiki/Soubor:MayflowerHarbor.jpg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196" y="692696"/>
            <a:ext cx="209964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13654" y="342900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3, James </a:t>
            </a:r>
            <a:r>
              <a:rPr lang="cs-CZ" dirty="0" err="1" smtClean="0"/>
              <a:t>Cook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84984"/>
            <a:ext cx="476250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34100" y="5400903"/>
            <a:ext cx="20516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4, </a:t>
            </a:r>
            <a:r>
              <a:rPr lang="cs-CZ" dirty="0" err="1" smtClean="0"/>
              <a:t>Mayflower</a:t>
            </a:r>
            <a:r>
              <a:rPr lang="cs-CZ" dirty="0" smtClean="0"/>
              <a:t>, Plymouth 1620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722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Americké osady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23042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Severní osady – farmáři, řemeslníci, obchod</a:t>
            </a:r>
          </a:p>
          <a:p>
            <a:r>
              <a:rPr lang="cs-CZ" dirty="0" smtClean="0"/>
              <a:t>Jih – statkáři, plantáže (bavlna, tabák), otroci</a:t>
            </a:r>
          </a:p>
          <a:p>
            <a:r>
              <a:rPr lang="cs-CZ" dirty="0" smtClean="0"/>
              <a:t>Samospráva a guvernér</a:t>
            </a:r>
          </a:p>
          <a:p>
            <a:r>
              <a:rPr lang="cs-CZ" dirty="0" smtClean="0"/>
              <a:t>Území získáváno na Indiánech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96944" cy="365125"/>
          </a:xfrm>
        </p:spPr>
        <p:txBody>
          <a:bodyPr/>
          <a:lstStyle/>
          <a:p>
            <a:pPr algn="l"/>
            <a:r>
              <a:rPr lang="cs-CZ" dirty="0" smtClean="0"/>
              <a:t>Obr. 5, File:1670_virginia_tobacco_slaves.jpg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2010 [cit. 2013-02-02]. Dostupné z: http://commons.wikimedia.org/wiki/File:1670_virginia_tobacco_slaves.jpg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40968"/>
            <a:ext cx="5832648" cy="3037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2320" y="5805264"/>
            <a:ext cx="1152128" cy="373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027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Odpor osadníků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40960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Obchod pouze prostřednictvím Anglie</a:t>
            </a:r>
          </a:p>
          <a:p>
            <a:r>
              <a:rPr lang="cs-CZ" dirty="0" smtClean="0"/>
              <a:t>Přítomnost vojska po sedmileté válce</a:t>
            </a:r>
          </a:p>
          <a:p>
            <a:r>
              <a:rPr lang="cs-CZ" dirty="0" smtClean="0"/>
              <a:t>Kolkovní daň (listiny, noviny), dovozní clo</a:t>
            </a:r>
          </a:p>
          <a:p>
            <a:pPr lvl="1"/>
            <a:r>
              <a:rPr lang="cs-CZ" dirty="0" smtClean="0"/>
              <a:t>B. Franklin: „</a:t>
            </a:r>
            <a:r>
              <a:rPr lang="cs-CZ" i="1" dirty="0"/>
              <a:t>No </a:t>
            </a:r>
            <a:r>
              <a:rPr lang="cs-CZ" i="1" dirty="0" err="1"/>
              <a:t>Taxation</a:t>
            </a:r>
            <a:r>
              <a:rPr lang="cs-CZ" i="1" dirty="0"/>
              <a:t> </a:t>
            </a:r>
            <a:r>
              <a:rPr lang="cs-CZ" i="1" dirty="0" err="1"/>
              <a:t>without</a:t>
            </a:r>
            <a:r>
              <a:rPr lang="cs-CZ" i="1" dirty="0"/>
              <a:t> </a:t>
            </a:r>
            <a:r>
              <a:rPr lang="cs-CZ" i="1" dirty="0" err="1" smtClean="0"/>
              <a:t>Representation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352928" cy="365125"/>
          </a:xfrm>
        </p:spPr>
        <p:txBody>
          <a:bodyPr/>
          <a:lstStyle/>
          <a:p>
            <a:pPr algn="l"/>
            <a:r>
              <a:rPr lang="cs-CZ" dirty="0" smtClean="0"/>
              <a:t>Obr. 6, </a:t>
            </a:r>
            <a:r>
              <a:rPr lang="cs-CZ" dirty="0"/>
              <a:t>File:USA_100_Dollar_Bill_Series2009_Obverse.png.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2010 [cit. 2013-02-02]. Dostupné z: http://commons.wikimedia.org/wiki/File:USA_100_Dollar_Bill_Series2009_Obverse.png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15533"/>
            <a:ext cx="6120680" cy="258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2320" y="58772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219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</p:spPr>
        <p:txBody>
          <a:bodyPr/>
          <a:lstStyle/>
          <a:p>
            <a:r>
              <a:rPr lang="cs-CZ" dirty="0" smtClean="0"/>
              <a:t>„Boston </a:t>
            </a:r>
            <a:r>
              <a:rPr lang="cs-CZ" dirty="0" err="1" smtClean="0"/>
              <a:t>tea</a:t>
            </a:r>
            <a:r>
              <a:rPr lang="cs-CZ" dirty="0" smtClean="0"/>
              <a:t> party“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7"/>
            <a:ext cx="8640960" cy="27363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Bojkot anglického zboží</a:t>
            </a:r>
          </a:p>
          <a:p>
            <a:r>
              <a:rPr lang="cs-CZ" dirty="0" smtClean="0"/>
              <a:t>1773 – bostonské pití čaje</a:t>
            </a:r>
          </a:p>
          <a:p>
            <a:r>
              <a:rPr lang="cs-CZ" dirty="0" smtClean="0"/>
              <a:t>Král se rozhodl pro vojenský zásah</a:t>
            </a:r>
          </a:p>
          <a:p>
            <a:r>
              <a:rPr lang="cs-CZ" dirty="0" smtClean="0"/>
              <a:t>Filadelfie – kontinentální kongres – samostatnost</a:t>
            </a:r>
          </a:p>
          <a:p>
            <a:r>
              <a:rPr lang="cs-CZ" dirty="0" smtClean="0"/>
              <a:t>Dobrovolnická armáda - Washington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96944" cy="365125"/>
          </a:xfrm>
        </p:spPr>
        <p:txBody>
          <a:bodyPr/>
          <a:lstStyle/>
          <a:p>
            <a:pPr algn="l"/>
            <a:r>
              <a:rPr lang="cs-CZ" dirty="0" smtClean="0"/>
              <a:t>Obr. 7, </a:t>
            </a:r>
            <a:r>
              <a:rPr lang="cs-CZ" dirty="0"/>
              <a:t>File:US_$1_1928_Silver_Certificate.jpg.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2006 [cit. 2013-02-02]. Dostupné z: http://commons.wikimedia.org/wiki/File:US_$1_1928_Silver_Certificate.jpg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6192688" cy="2679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5826395"/>
            <a:ext cx="1080120" cy="375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700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09320"/>
            <a:ext cx="8424936" cy="412155"/>
          </a:xfrm>
        </p:spPr>
        <p:txBody>
          <a:bodyPr/>
          <a:lstStyle/>
          <a:p>
            <a:pPr algn="l"/>
            <a:r>
              <a:rPr lang="cs-CZ" dirty="0" smtClean="0"/>
              <a:t>Obr. 8, </a:t>
            </a:r>
            <a:r>
              <a:rPr lang="cs-CZ" dirty="0" err="1" smtClean="0"/>
              <a:t>Wikipedia</a:t>
            </a:r>
            <a:r>
              <a:rPr lang="cs-CZ" dirty="0" smtClean="0"/>
              <a:t>/</a:t>
            </a:r>
            <a:r>
              <a:rPr lang="cs-CZ" dirty="0" err="1" smtClean="0"/>
              <a:t>commons</a:t>
            </a:r>
            <a:r>
              <a:rPr lang="cs-CZ" dirty="0" smtClean="0"/>
              <a:t>/2/27/Boston_tea_party.jpg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2008 [cit. 2013-02-02]. Dostupné z: http://</a:t>
            </a:r>
            <a:r>
              <a:rPr lang="cs-CZ" dirty="0" smtClean="0"/>
              <a:t>upload.wikimedia.org/wikipedia/commons/2/27/Boston_tea_party.jpg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996"/>
            <a:ext cx="9144000" cy="5754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44408" y="5847631"/>
            <a:ext cx="773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916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Válka za nezávislost (1775 – 1783)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8280920" cy="22322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Zpočátku vítězí Britové</a:t>
            </a:r>
          </a:p>
          <a:p>
            <a:r>
              <a:rPr lang="cs-CZ" dirty="0" smtClean="0"/>
              <a:t>1776 Washington dobyl zpět Boston</a:t>
            </a:r>
          </a:p>
          <a:p>
            <a:r>
              <a:rPr lang="cs-CZ" dirty="0" smtClean="0"/>
              <a:t>4. 7. 1776 </a:t>
            </a:r>
            <a:r>
              <a:rPr lang="cs-CZ" dirty="0" err="1" smtClean="0">
                <a:hlinkClick r:id="rId2"/>
              </a:rPr>
              <a:t>Declaration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of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independence</a:t>
            </a:r>
            <a:endParaRPr lang="cs-CZ" dirty="0" smtClean="0"/>
          </a:p>
          <a:p>
            <a:pPr lvl="1"/>
            <a:r>
              <a:rPr lang="cs-CZ" dirty="0" smtClean="0"/>
              <a:t>Filadelfie, T. </a:t>
            </a:r>
            <a:r>
              <a:rPr lang="cs-CZ" dirty="0" err="1" smtClean="0"/>
              <a:t>Jefferson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pPr algn="l"/>
            <a:r>
              <a:rPr lang="cs-CZ" dirty="0" smtClean="0"/>
              <a:t>Obr. 9, </a:t>
            </a:r>
            <a:r>
              <a:rPr lang="en-US" dirty="0"/>
              <a:t>File:US_$2_bicentennial.jpg. </a:t>
            </a:r>
            <a:r>
              <a:rPr lang="en-US" i="1" dirty="0"/>
              <a:t>Wikimedia Commons</a:t>
            </a:r>
            <a:r>
              <a:rPr lang="en-US" dirty="0"/>
              <a:t> [online]. 2006 [cit. 2013-02-02]. </a:t>
            </a:r>
            <a:r>
              <a:rPr lang="en-US" dirty="0" err="1"/>
              <a:t>Dostupné</a:t>
            </a:r>
            <a:r>
              <a:rPr lang="en-US" dirty="0"/>
              <a:t> z: http://commons.wikimedia.org/wiki/File:US_$2_bicentennial.jpg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823" y="3429000"/>
            <a:ext cx="6696744" cy="2745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04567" y="5877272"/>
            <a:ext cx="943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531110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363272" cy="648072"/>
          </a:xfrm>
        </p:spPr>
        <p:txBody>
          <a:bodyPr>
            <a:noAutofit/>
          </a:bodyPr>
          <a:lstStyle/>
          <a:p>
            <a:r>
              <a:rPr lang="cs-CZ" sz="2000" dirty="0" smtClean="0"/>
              <a:t>Slavná malba Johna </a:t>
            </a:r>
            <a:r>
              <a:rPr lang="cs-CZ" sz="2000" dirty="0" err="1" smtClean="0"/>
              <a:t>Trumbulla</a:t>
            </a:r>
            <a:r>
              <a:rPr lang="cs-CZ" sz="2000" dirty="0" smtClean="0"/>
              <a:t>, najdeme ji na reversu dvoudolarovky, originál visí v Kapitolu ve Washingtonu.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352928" cy="365125"/>
          </a:xfrm>
        </p:spPr>
        <p:txBody>
          <a:bodyPr/>
          <a:lstStyle/>
          <a:p>
            <a:r>
              <a:rPr lang="cs-CZ" dirty="0" smtClean="0"/>
              <a:t>Obr. 10, File:Declaration_independence.jpg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2010 [cit. 2013-01-30]. Dostupné z: http://</a:t>
            </a:r>
            <a:r>
              <a:rPr lang="cs-CZ" dirty="0" smtClean="0"/>
              <a:t>commons.wikimedia.org/wiki/File:Declaration_independence.jpg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568952" cy="5628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JaneAusten" pitchFamily="2" charset="-18"/>
              </a:rPr>
              <a:t>„Pokládáme za samozřejmé pravdy, že všichni lidé jsou stvořeni sobě rovni, že je jejich stvořitel obdařil určitými nezcizitelnými právy a že mezi tato práva náleží život, svoboda a sledování osobního štěstí, že k zajištění těchto práv si lidé ustavují vlády, které odvozují svoji oprávněnou moc ze souhlasu těch, jimž vládnou, a že kdykoliv začne tato vláda škodit těmto cílům, má lid právo ji změnit nebo odstranit a nastolit vládu novou, založenou na takových zásadách a s pravomocí tak upravenou, aby co nejlépe zaručila lidu jeho bezpečnost a štěstí.“</a:t>
            </a:r>
            <a:r>
              <a:rPr lang="cs-CZ" baseline="30000" dirty="0">
                <a:latin typeface="+mj-lt"/>
              </a:rPr>
              <a:t>1</a:t>
            </a:r>
            <a:endParaRPr lang="cs-CZ" dirty="0">
              <a:latin typeface="JaneAusten" pitchFamily="2" charset="-18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1 Citováno dle </a:t>
            </a:r>
            <a:r>
              <a:rPr lang="cs-CZ" dirty="0"/>
              <a:t>HLAVAČKA, Milan. </a:t>
            </a:r>
            <a:r>
              <a:rPr lang="cs-CZ" i="1" dirty="0"/>
              <a:t>Dějepis pro gymnázia a střední školy</a:t>
            </a:r>
            <a:r>
              <a:rPr lang="cs-CZ" dirty="0"/>
              <a:t>. 1. vyd. Praha: SPN - pedagogické nakladatelství, 2001, 175 s. ISBN 80-723-5172-9. </a:t>
            </a:r>
            <a:r>
              <a:rPr lang="cs-CZ" dirty="0" smtClean="0"/>
              <a:t>s. 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1777 – obrat, b. u </a:t>
            </a:r>
            <a:r>
              <a:rPr lang="cs-CZ" dirty="0" err="1" smtClean="0"/>
              <a:t>Saratogy</a:t>
            </a:r>
            <a:endParaRPr lang="cs-CZ" dirty="0" smtClean="0"/>
          </a:p>
          <a:p>
            <a:r>
              <a:rPr lang="cs-CZ" dirty="0" smtClean="0"/>
              <a:t> Podpora Francie, Španělska</a:t>
            </a:r>
          </a:p>
          <a:p>
            <a:pPr marL="400050" lvl="1" indent="0">
              <a:buNone/>
            </a:pPr>
            <a:r>
              <a:rPr lang="cs-CZ" sz="3200" dirty="0" smtClean="0"/>
              <a:t>Holandska</a:t>
            </a:r>
          </a:p>
          <a:p>
            <a:r>
              <a:rPr lang="cs-CZ" dirty="0" smtClean="0"/>
              <a:t>1783 – uznání nezávislosti</a:t>
            </a:r>
          </a:p>
          <a:p>
            <a:r>
              <a:rPr lang="cs-CZ" dirty="0" smtClean="0"/>
              <a:t>1787 – přijata </a:t>
            </a:r>
            <a:r>
              <a:rPr lang="cs-CZ" dirty="0" smtClean="0">
                <a:hlinkClick r:id="rId2"/>
              </a:rPr>
              <a:t>ústava USA</a:t>
            </a:r>
            <a:endParaRPr lang="cs-CZ" dirty="0" smtClean="0"/>
          </a:p>
          <a:p>
            <a:r>
              <a:rPr lang="cs-CZ" dirty="0" smtClean="0"/>
              <a:t>1800 – hlavním městem Washington</a:t>
            </a:r>
          </a:p>
          <a:p>
            <a:r>
              <a:rPr lang="cs-CZ" dirty="0" smtClean="0"/>
              <a:t>1803 – koupě </a:t>
            </a:r>
            <a:r>
              <a:rPr lang="cs-CZ" dirty="0" smtClean="0">
                <a:hlinkClick r:id="rId3"/>
              </a:rPr>
              <a:t>Louisiany</a:t>
            </a:r>
            <a:endParaRPr lang="cs-CZ" dirty="0" smtClean="0"/>
          </a:p>
          <a:p>
            <a:r>
              <a:rPr lang="cs-CZ" dirty="0" smtClean="0"/>
              <a:t>„velká tažení povozů“, železnice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Bílý muž nám dal mnoho slibů, slíbil však jediný. Slíbil, že nám sebere naši zemi, a to také udělal.“</a:t>
            </a:r>
            <a:r>
              <a:rPr lang="cs-CZ" i="1" baseline="30000" dirty="0"/>
              <a:t>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5949280"/>
            <a:ext cx="8496944" cy="772195"/>
          </a:xfrm>
        </p:spPr>
        <p:txBody>
          <a:bodyPr/>
          <a:lstStyle/>
          <a:p>
            <a:pPr algn="l"/>
            <a:r>
              <a:rPr lang="cs-CZ" dirty="0" smtClean="0"/>
              <a:t>Obr. 11, </a:t>
            </a:r>
            <a:r>
              <a:rPr lang="cs-CZ" dirty="0"/>
              <a:t>File:Stamp_US_1977_13c_Saratoga.jpg.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2007 [cit. 2013-02-02].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commons.wikimedia.org/wiki/File:Stamp_US_1977_13c_Saratoga.jpg</a:t>
            </a:r>
            <a:endParaRPr lang="cs-CZ" dirty="0" smtClean="0"/>
          </a:p>
          <a:p>
            <a:pPr algn="l"/>
            <a:r>
              <a:rPr lang="cs-CZ" dirty="0"/>
              <a:t>2</a:t>
            </a:r>
            <a:r>
              <a:rPr lang="cs-CZ" dirty="0" smtClean="0"/>
              <a:t> Náčelník Rudý oblak, citováno dle </a:t>
            </a:r>
            <a:r>
              <a:rPr lang="cs-CZ" dirty="0"/>
              <a:t>HLAVAČKA, Milan. </a:t>
            </a:r>
            <a:r>
              <a:rPr lang="cs-CZ" i="1" dirty="0"/>
              <a:t>Dějepis pro gymnázia a střední školy</a:t>
            </a:r>
            <a:r>
              <a:rPr lang="cs-CZ" dirty="0"/>
              <a:t>. 1. vyd. Praha: SPN - pedagogické nakladatelství, 2001, 175 s. ISBN 80-723-5172-9. </a:t>
            </a:r>
            <a:r>
              <a:rPr lang="cs-CZ" dirty="0" smtClean="0"/>
              <a:t>s. 21.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79988" y="3258429"/>
            <a:ext cx="985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pic>
        <p:nvPicPr>
          <p:cNvPr id="1028" name="Picture 4" descr="http://upload.wikimedia.org/wikipedia/commons/archive/9/9d/20090612003214%21Stamp_US_1977_13c_Saratog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566" y="477173"/>
            <a:ext cx="3477714" cy="273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385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>
            <a:normAutofit fontScale="70000" lnSpcReduction="20000"/>
          </a:bodyPr>
          <a:lstStyle/>
          <a:p>
            <a:r>
              <a:rPr lang="en-US" sz="2000" dirty="0" smtClean="0"/>
              <a:t>File:Grand_Union_Flag.svg</a:t>
            </a:r>
            <a:r>
              <a:rPr lang="en-US" sz="2000" dirty="0"/>
              <a:t>. </a:t>
            </a:r>
            <a:r>
              <a:rPr lang="en-US" sz="2000" i="1" dirty="0"/>
              <a:t>Wikimedia Commons</a:t>
            </a:r>
            <a:r>
              <a:rPr lang="en-US" sz="2000" dirty="0"/>
              <a:t> [online]. 2006 [cit. 2013-02-01].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commons.wikimedia.org/wiki/File:Grand_Union_Flag.svg</a:t>
            </a:r>
            <a:endParaRPr lang="cs-CZ" sz="2000" dirty="0" smtClean="0"/>
          </a:p>
          <a:p>
            <a:r>
              <a:rPr lang="en-US" sz="2100" dirty="0" smtClean="0"/>
              <a:t>File:Triangle_trade2.png</a:t>
            </a:r>
            <a:r>
              <a:rPr lang="en-US" sz="2100" dirty="0"/>
              <a:t>. Wikimedia Commons [online]. 2007 [cit. 2013-02-01]. </a:t>
            </a:r>
            <a:r>
              <a:rPr lang="en-US" sz="2100" dirty="0" err="1"/>
              <a:t>Dostupné</a:t>
            </a:r>
            <a:r>
              <a:rPr lang="en-US" sz="2100" dirty="0"/>
              <a:t> z: http://en.wikipedia.org/wiki/File:Triangle_trade2.png </a:t>
            </a:r>
            <a:endParaRPr lang="cs-CZ" sz="2100" dirty="0"/>
          </a:p>
          <a:p>
            <a:r>
              <a:rPr lang="cs-CZ" sz="2100" dirty="0" smtClean="0"/>
              <a:t>File:James-Cook.jpg</a:t>
            </a:r>
            <a:r>
              <a:rPr lang="cs-CZ" sz="2100" dirty="0"/>
              <a:t>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2006 [cit. 2013-02-01]. Dostupné z: http://commons.wikimedia.org/wiki/File:James-Cook.jpg </a:t>
            </a:r>
          </a:p>
          <a:p>
            <a:r>
              <a:rPr lang="cs-CZ" sz="2100" dirty="0" smtClean="0"/>
              <a:t>4</a:t>
            </a:r>
            <a:r>
              <a:rPr lang="cs-CZ" sz="2100" dirty="0"/>
              <a:t>, </a:t>
            </a:r>
            <a:r>
              <a:rPr lang="cs-CZ" sz="2100" dirty="0" err="1"/>
              <a:t>Soubor:MayflowerHarbor.jpg</a:t>
            </a:r>
            <a:r>
              <a:rPr lang="cs-CZ" sz="2100" dirty="0"/>
              <a:t>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2012 [cit. 2013-02-01]. Dostupné z: </a:t>
            </a:r>
            <a:r>
              <a:rPr lang="cs-CZ" sz="2100" dirty="0">
                <a:hlinkClick r:id="rId3"/>
              </a:rPr>
              <a:t>http://cs.wikipedia.org/wiki/Soubor:MayflowerHarbor.jpg</a:t>
            </a:r>
            <a:endParaRPr lang="cs-CZ" sz="2100" dirty="0"/>
          </a:p>
          <a:p>
            <a:r>
              <a:rPr lang="cs-CZ" sz="2100" dirty="0" smtClean="0"/>
              <a:t>File:1670_virginia_tobacco_slaves.jpg</a:t>
            </a:r>
            <a:r>
              <a:rPr lang="cs-CZ" sz="2100" dirty="0"/>
              <a:t>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2010 [cit. 2013-02-02]. Dostupné z: http://commons.wikimedia.org/wiki/File:1670_virginia_tobacco_slaves.jpg </a:t>
            </a:r>
          </a:p>
          <a:p>
            <a:r>
              <a:rPr lang="cs-CZ" sz="2100" dirty="0" smtClean="0"/>
              <a:t>File:USA_100_Dollar_Bill_Series2009_Obverse.png</a:t>
            </a:r>
            <a:r>
              <a:rPr lang="cs-CZ" sz="2100" dirty="0"/>
              <a:t>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2010 [cit. 2013-02-02]. Dostupné z: </a:t>
            </a:r>
            <a:r>
              <a:rPr lang="cs-CZ" sz="2100" dirty="0">
                <a:hlinkClick r:id="rId4"/>
              </a:rPr>
              <a:t>http://commons.wikimedia.org/wiki/File:USA_100_Dollar_Bill_Series2009_Obverse.png</a:t>
            </a:r>
            <a:endParaRPr lang="cs-CZ" sz="2100" dirty="0"/>
          </a:p>
          <a:p>
            <a:r>
              <a:rPr lang="cs-CZ" sz="2100" dirty="0" smtClean="0"/>
              <a:t>File:US</a:t>
            </a:r>
            <a:r>
              <a:rPr lang="cs-CZ" sz="2100" dirty="0"/>
              <a:t>_$1_1928_Silver_Certificate.jpg.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2006 [cit. 2013-02-02]. Dostupné z: http://commons.wikimedia.org/wiki/File:US_$1_1928_Silver_Certificate.jpg </a:t>
            </a:r>
          </a:p>
          <a:p>
            <a:r>
              <a:rPr lang="cs-CZ" sz="2100" dirty="0" err="1" smtClean="0"/>
              <a:t>Wikipedia</a:t>
            </a:r>
            <a:r>
              <a:rPr lang="cs-CZ" sz="2100" dirty="0" smtClean="0"/>
              <a:t>/</a:t>
            </a:r>
            <a:r>
              <a:rPr lang="cs-CZ" sz="2100" dirty="0" err="1" smtClean="0"/>
              <a:t>commons</a:t>
            </a:r>
            <a:r>
              <a:rPr lang="cs-CZ" sz="2100" dirty="0" smtClean="0"/>
              <a:t>/2/27/Boston_tea_party.jpg</a:t>
            </a:r>
            <a:r>
              <a:rPr lang="cs-CZ" sz="2100" dirty="0"/>
              <a:t>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2008 [cit. 2013-02-02]. Dostupné z: http://upload.wikimedia.org/wikipedia/commons/2/27/Boston_tea_party.jpg</a:t>
            </a:r>
          </a:p>
          <a:p>
            <a:r>
              <a:rPr lang="en-US" sz="2100" dirty="0" smtClean="0"/>
              <a:t>File:US</a:t>
            </a:r>
            <a:r>
              <a:rPr lang="en-US" sz="2100" dirty="0"/>
              <a:t>_$2_bicentennial.jpg. Wikimedia Commons [online]. 2006 [cit. 2013-02-02]. </a:t>
            </a:r>
            <a:r>
              <a:rPr lang="en-US" sz="2100" dirty="0" err="1"/>
              <a:t>Dostupné</a:t>
            </a:r>
            <a:r>
              <a:rPr lang="en-US" sz="2100" dirty="0"/>
              <a:t> z: http://commons.wikimedia.org/wiki/File:US_$2_bicentennial.jpg </a:t>
            </a:r>
            <a:endParaRPr lang="cs-CZ" sz="2100" dirty="0"/>
          </a:p>
          <a:p>
            <a:r>
              <a:rPr lang="cs-CZ" sz="2100" dirty="0"/>
              <a:t>File:Declaration_independence.jpg.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2010 [cit. 2013-01-30]. Dostupné z: </a:t>
            </a:r>
            <a:r>
              <a:rPr lang="cs-CZ" sz="2100" dirty="0">
                <a:hlinkClick r:id="rId5"/>
              </a:rPr>
              <a:t>http://commons.wikimedia.org/wiki/File:Declaration_independence.jpg</a:t>
            </a:r>
            <a:endParaRPr lang="cs-CZ" sz="2100" dirty="0"/>
          </a:p>
          <a:p>
            <a:r>
              <a:rPr lang="cs-CZ" sz="2100" dirty="0"/>
              <a:t>HLAVAČKA, Milan. Dějepis pro gymnázia a střední školy. 1. vyd. Praha: SPN - pedagogické nakladatelství, 2001, 175 s. ISBN 80-723-5172-9.</a:t>
            </a:r>
          </a:p>
          <a:p>
            <a:r>
              <a:rPr lang="cs-CZ" sz="2100" dirty="0" smtClean="0"/>
              <a:t>File:Stamp_US_1977_13c_Saratoga.jpg</a:t>
            </a:r>
            <a:r>
              <a:rPr lang="cs-CZ" sz="2100" dirty="0"/>
              <a:t>. </a:t>
            </a:r>
            <a:r>
              <a:rPr lang="cs-CZ" sz="2100" dirty="0" err="1"/>
              <a:t>Wikimedia</a:t>
            </a:r>
            <a:r>
              <a:rPr lang="cs-CZ" sz="2100" dirty="0"/>
              <a:t> </a:t>
            </a:r>
            <a:r>
              <a:rPr lang="cs-CZ" sz="2100" dirty="0" err="1"/>
              <a:t>Commons</a:t>
            </a:r>
            <a:r>
              <a:rPr lang="cs-CZ" sz="2100" dirty="0"/>
              <a:t> [online]. 2007 [cit. 2013-02-02]. Dostupné z: </a:t>
            </a:r>
            <a:r>
              <a:rPr lang="cs-CZ" sz="2100" dirty="0">
                <a:hlinkClick r:id="rId6"/>
              </a:rPr>
              <a:t>http://</a:t>
            </a:r>
            <a:r>
              <a:rPr lang="cs-CZ" sz="2100" dirty="0" smtClean="0">
                <a:hlinkClick r:id="rId6"/>
              </a:rPr>
              <a:t>commons.wikimedia.org/wiki/File:Stamp_US_1977_13c_Saratoga.jpg</a:t>
            </a:r>
            <a:endParaRPr lang="cs-CZ" sz="21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858</TotalTime>
  <Words>1159</Words>
  <Application>Microsoft Office PowerPoint</Application>
  <PresentationFormat>Předvádění na obrazovce (4:3)</PresentationFormat>
  <Paragraphs>119</Paragraphs>
  <Slides>14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Vznik USA</vt:lpstr>
      <vt:lpstr>Británie v 18. století</vt:lpstr>
      <vt:lpstr>Prezentace aplikace PowerPoint</vt:lpstr>
      <vt:lpstr>Britské kolonie</vt:lpstr>
      <vt:lpstr>Americké osady</vt:lpstr>
      <vt:lpstr>Odpor osadníků</vt:lpstr>
      <vt:lpstr>„Boston tea party“</vt:lpstr>
      <vt:lpstr>Prezentace aplikace PowerPoint</vt:lpstr>
      <vt:lpstr>Válka za nezávislost (1775 – 1783)</vt:lpstr>
      <vt:lpstr>Slavná malba Johna Trumbulla, najdeme ji na reversu dvoudolarovky, originál visí v Kapitolu ve Washingtonu.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43</cp:revision>
  <dcterms:created xsi:type="dcterms:W3CDTF">2012-12-23T08:55:19Z</dcterms:created>
  <dcterms:modified xsi:type="dcterms:W3CDTF">2013-06-04T14:25:57Z</dcterms:modified>
</cp:coreProperties>
</file>