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336" autoAdjust="0"/>
  </p:normalViewPr>
  <p:slideViewPr>
    <p:cSldViewPr>
      <p:cViewPr varScale="1">
        <p:scale>
          <a:sx n="68" d="100"/>
          <a:sy n="68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ontesquieu_1.jpg" TargetMode="External"/><Relationship Id="rId2" Type="http://schemas.openxmlformats.org/officeDocument/2006/relationships/hyperlink" Target="http://cs.wikipedia.org/wiki/John_Lock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Joseph_II.jpg" TargetMode="External"/><Relationship Id="rId4" Type="http://schemas.openxmlformats.org/officeDocument/2006/relationships/hyperlink" Target="http://en.wikipedia.org/wiki/Encyclop%C3%A9d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3155904"/>
              </p:ext>
            </p:extLst>
          </p:nvPr>
        </p:nvGraphicFramePr>
        <p:xfrm>
          <a:off x="179511" y="1627888"/>
          <a:ext cx="8784976" cy="5440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Osvícenství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VY_32_INOVACE_2.1.5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5. 1.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Osvícenství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Shrnuje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základní informace o období osvícenství.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55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 určen k podpoře frontální výuky. Je vhodné jej zpřístupnit studentům, kteří jej mohou využít jako pomůcky pro domácí přípravu na vyučování.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7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Osvědčil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jako prostředek k názornějšímu výkladu, pomohl upevnit znalosti žáků.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5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4054992" cy="1470025"/>
          </a:xfrm>
        </p:spPr>
        <p:txBody>
          <a:bodyPr/>
          <a:lstStyle/>
          <a:p>
            <a:r>
              <a:rPr lang="cs-CZ" sz="6600" dirty="0" smtClean="0"/>
              <a:t>Osvícenství</a:t>
            </a:r>
            <a:endParaRPr lang="cs-CZ" sz="6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792" y="-4189"/>
            <a:ext cx="4403208" cy="6862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941168"/>
            <a:ext cx="44644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1, ilustrace z titulního listu francouzské Encyklopedie</a:t>
            </a:r>
          </a:p>
          <a:p>
            <a:r>
              <a:rPr lang="cs-CZ" dirty="0" smtClean="0"/>
              <a:t>Pravda, nahoře uprostřed, je obklopena světlem a odhalována Filozofií a Rozumem.</a:t>
            </a:r>
          </a:p>
          <a:p>
            <a:r>
              <a:rPr lang="cs-CZ" sz="1200" dirty="0" err="1"/>
              <a:t>Enlightenment</a:t>
            </a:r>
            <a:r>
              <a:rPr lang="cs-CZ" sz="1200" dirty="0"/>
              <a:t> Era.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2013-02-03]. Dostupné z: http://en.wikipedia.org/wiki/Enlightenment_Era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rysy 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Myšlenkové, kulturní, politické a hospodářské hnutí, které se prosadilo v 18. stol.</a:t>
            </a:r>
            <a:r>
              <a:rPr lang="cs-CZ" baseline="30000" dirty="0" smtClean="0"/>
              <a:t>1</a:t>
            </a:r>
            <a:endParaRPr lang="cs-CZ" dirty="0" smtClean="0"/>
          </a:p>
          <a:p>
            <a:r>
              <a:rPr lang="cs-CZ" dirty="0" smtClean="0"/>
              <a:t>Světlo rozumu proti tmářství</a:t>
            </a:r>
          </a:p>
          <a:p>
            <a:r>
              <a:rPr lang="cs-CZ" dirty="0" smtClean="0"/>
              <a:t>Zrodilo se v Anglii, kolébkou Francie</a:t>
            </a:r>
          </a:p>
          <a:p>
            <a:r>
              <a:rPr lang="cs-CZ" dirty="0" smtClean="0"/>
              <a:t>Hlavní principy:</a:t>
            </a:r>
          </a:p>
          <a:p>
            <a:pPr lvl="1"/>
            <a:r>
              <a:rPr lang="cs-CZ" dirty="0" smtClean="0"/>
              <a:t>Rozum</a:t>
            </a:r>
          </a:p>
          <a:p>
            <a:pPr lvl="1"/>
            <a:r>
              <a:rPr lang="cs-CZ" dirty="0" smtClean="0"/>
              <a:t>Tolerance</a:t>
            </a:r>
          </a:p>
          <a:p>
            <a:pPr lvl="1"/>
            <a:r>
              <a:rPr lang="cs-CZ" dirty="0" smtClean="0"/>
              <a:t>Pozemský život</a:t>
            </a:r>
          </a:p>
          <a:p>
            <a:pPr lvl="1"/>
            <a:r>
              <a:rPr lang="cs-CZ" dirty="0" smtClean="0"/>
              <a:t>Víra v pokrok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165304"/>
            <a:ext cx="8208912" cy="556171"/>
          </a:xfrm>
        </p:spPr>
        <p:txBody>
          <a:bodyPr/>
          <a:lstStyle/>
          <a:p>
            <a:pPr algn="l"/>
            <a:r>
              <a:rPr lang="cs-CZ" dirty="0"/>
              <a:t>1 HLAVAČKA, Milan. Dějepis pro gymnázia a střední školy. 1. vyd. Praha: SPN - pedagogické nakladatelství, 2001, 175 s. ISBN 80-723-5172-9</a:t>
            </a:r>
            <a:r>
              <a:rPr lang="cs-CZ" dirty="0" smtClean="0"/>
              <a:t>. s. 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Přírodovědecké objevy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704750"/>
              </p:ext>
            </p:extLst>
          </p:nvPr>
        </p:nvGraphicFramePr>
        <p:xfrm>
          <a:off x="251520" y="1340768"/>
          <a:ext cx="864096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64087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Jméno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Objev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Lavoisier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Utřídění chemických prvků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Linné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Vědecké</a:t>
                      </a:r>
                      <a:r>
                        <a:rPr lang="cs-CZ" sz="2400" baseline="0" dirty="0" smtClean="0"/>
                        <a:t> rozdělení rostlin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Galvani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Leydenská</a:t>
                      </a:r>
                      <a:r>
                        <a:rPr lang="cs-CZ" sz="2400" baseline="0" dirty="0" smtClean="0"/>
                        <a:t> láhev (kondenzátor), galvanický článek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Volta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Elektrická baterie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Franklin,</a:t>
                      </a:r>
                      <a:r>
                        <a:rPr lang="cs-CZ" sz="2400" baseline="0" dirty="0" smtClean="0"/>
                        <a:t> Diviš</a:t>
                      </a:r>
                      <a:endParaRPr lang="cs-CZ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Bleskosvod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Newton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Mechanika, gravitace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Pascal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Atmosférický</a:t>
                      </a:r>
                      <a:r>
                        <a:rPr lang="cs-CZ" sz="2400" baseline="0" dirty="0" smtClean="0"/>
                        <a:t> tlak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Watt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Zdokonalený parní stroj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Montgolfierové</a:t>
                      </a:r>
                      <a:endParaRPr lang="cs-CZ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Horkovzdušný</a:t>
                      </a:r>
                      <a:r>
                        <a:rPr lang="cs-CZ" sz="2400" baseline="0" dirty="0" smtClean="0"/>
                        <a:t> balón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Osvícenské teorie o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4978896" cy="4641379"/>
          </a:xfrm>
        </p:spPr>
        <p:txBody>
          <a:bodyPr/>
          <a:lstStyle/>
          <a:p>
            <a:r>
              <a:rPr lang="cs-CZ" dirty="0" smtClean="0"/>
              <a:t>John Locke</a:t>
            </a:r>
          </a:p>
          <a:p>
            <a:pPr lvl="1"/>
            <a:r>
              <a:rPr lang="cs-CZ" dirty="0" smtClean="0"/>
              <a:t>Teorie společenské smlouvy</a:t>
            </a:r>
          </a:p>
          <a:p>
            <a:pPr lvl="1"/>
            <a:r>
              <a:rPr lang="cs-CZ" dirty="0" smtClean="0"/>
              <a:t>Přirozenoprávní teorie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r>
              <a:rPr lang="cs-CZ" dirty="0" err="1" smtClean="0"/>
              <a:t>Montesquieu</a:t>
            </a:r>
            <a:endParaRPr lang="cs-CZ" dirty="0" smtClean="0"/>
          </a:p>
          <a:p>
            <a:pPr lvl="1"/>
            <a:r>
              <a:rPr lang="cs-CZ" dirty="0" smtClean="0"/>
              <a:t>Rozdělení moci ve státě</a:t>
            </a:r>
          </a:p>
          <a:p>
            <a:pPr lvl="1"/>
            <a:r>
              <a:rPr lang="cs-CZ" dirty="0" smtClean="0"/>
              <a:t>Princip brzd a </a:t>
            </a:r>
            <a:r>
              <a:rPr lang="cs-CZ" dirty="0" err="1" smtClean="0"/>
              <a:t>rovnováh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5949280"/>
            <a:ext cx="8640960" cy="772195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en-US" dirty="0"/>
              <a:t>John Locke.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2013-02-03]. </a:t>
            </a:r>
            <a:r>
              <a:rPr lang="en-US" dirty="0" err="1"/>
              <a:t>Dostupné</a:t>
            </a:r>
            <a:r>
              <a:rPr lang="en-US" dirty="0"/>
              <a:t> z: http://cs.wikipedia.org/wiki/John_Locke </a:t>
            </a:r>
            <a:endParaRPr lang="cs-CZ" dirty="0" smtClean="0"/>
          </a:p>
          <a:p>
            <a:pPr algn="l"/>
            <a:r>
              <a:rPr lang="cs-CZ" dirty="0" smtClean="0"/>
              <a:t>Obr. 3, File:Montesquieu_1.jpg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http://en.wikipedia.org/wiki/File:Montesquieu_1.jpg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01337"/>
            <a:ext cx="1721100" cy="2227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6376" y="34290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667" y="3757702"/>
            <a:ext cx="1235662" cy="204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56376" y="533256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812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Encyklopedisté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5543550" cy="4940849"/>
          </a:xfrm>
        </p:spPr>
        <p:txBody>
          <a:bodyPr>
            <a:normAutofit/>
          </a:bodyPr>
          <a:lstStyle/>
          <a:p>
            <a:r>
              <a:rPr lang="cs-CZ" dirty="0" smtClean="0"/>
              <a:t>Encyklopedie aneb Racionální slovník věd, umění a řemesel</a:t>
            </a:r>
          </a:p>
          <a:p>
            <a:r>
              <a:rPr lang="cs-CZ" dirty="0" smtClean="0"/>
              <a:t>Diderot</a:t>
            </a:r>
          </a:p>
          <a:p>
            <a:r>
              <a:rPr lang="cs-CZ" dirty="0" smtClean="0"/>
              <a:t>Holbach</a:t>
            </a:r>
          </a:p>
          <a:p>
            <a:r>
              <a:rPr lang="cs-CZ" dirty="0" smtClean="0"/>
              <a:t>Helvétius</a:t>
            </a:r>
          </a:p>
          <a:p>
            <a:r>
              <a:rPr lang="cs-CZ" dirty="0" err="1" smtClean="0"/>
              <a:t>D´Alembert</a:t>
            </a:r>
            <a:endParaRPr lang="cs-CZ" dirty="0" smtClean="0"/>
          </a:p>
          <a:p>
            <a:r>
              <a:rPr lang="cs-CZ" dirty="0" err="1" smtClean="0"/>
              <a:t>Voltaire</a:t>
            </a:r>
            <a:endParaRPr lang="cs-CZ" dirty="0" smtClean="0"/>
          </a:p>
          <a:p>
            <a:r>
              <a:rPr lang="cs-CZ" dirty="0" smtClean="0"/>
              <a:t>Rousseau</a:t>
            </a:r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 err="1"/>
              <a:t>Encyclopédie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http://en.wikipedia.org/wiki/Encyclop%C3%A9die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1412776"/>
            <a:ext cx="2857500" cy="454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6376" y="5984293"/>
            <a:ext cx="901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Pokrok?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Přispěl pokrok věd a umění ke zlepšení mravů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Odpověď na tuto otázku byla předmětem soutěže vyhlášení dijonskou akademií. Jejím vítězem se stal Rousseau.</a:t>
            </a:r>
          </a:p>
          <a:p>
            <a:pPr marL="0" indent="0" algn="ctr">
              <a:buNone/>
            </a:pPr>
            <a:endParaRPr lang="cs-CZ" dirty="0"/>
          </a:p>
          <a:p>
            <a:r>
              <a:rPr lang="cs-CZ" b="1" dirty="0" smtClean="0"/>
              <a:t>Jak byste na tuto otázku odpověděli vy?</a:t>
            </a:r>
          </a:p>
          <a:p>
            <a:r>
              <a:rPr lang="cs-CZ" b="1" dirty="0" smtClean="0"/>
              <a:t>Projděte si doma citáty osvícenských filozofů, vyberte si citát, se kterým se ztotožňujete a představte jej třídě.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607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Osvícenský absolutismus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25658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Jaké jsou základní znaky absolutismu?</a:t>
            </a:r>
          </a:p>
          <a:p>
            <a:r>
              <a:rPr lang="cs-CZ" dirty="0" smtClean="0"/>
              <a:t>Ve kterých zemích se prosadil?</a:t>
            </a:r>
          </a:p>
          <a:p>
            <a:r>
              <a:rPr lang="cs-CZ" dirty="0" smtClean="0"/>
              <a:t>V čem byste viděli jeho pozitivní význam?</a:t>
            </a:r>
          </a:p>
          <a:p>
            <a:endParaRPr lang="cs-CZ" dirty="0"/>
          </a:p>
          <a:p>
            <a:r>
              <a:rPr lang="cs-CZ" dirty="0" smtClean="0"/>
              <a:t>Josef II., Fridrich II., Kateřina II.</a:t>
            </a:r>
          </a:p>
          <a:p>
            <a:r>
              <a:rPr lang="cs-CZ" dirty="0" smtClean="0"/>
              <a:t>Panovník je prvním služebníkem státu</a:t>
            </a:r>
          </a:p>
          <a:p>
            <a:r>
              <a:rPr lang="cs-CZ" dirty="0" smtClean="0"/>
              <a:t>Ekonomické a sociální reformy, „revoluce shora“</a:t>
            </a:r>
          </a:p>
          <a:p>
            <a:endParaRPr lang="cs-CZ" dirty="0"/>
          </a:p>
          <a:p>
            <a:r>
              <a:rPr lang="cs-CZ" dirty="0" smtClean="0"/>
              <a:t>Pokus se shrnout rozdíl mezi absolutismus a jeho osvícenskou variantou.</a:t>
            </a:r>
          </a:p>
          <a:p>
            <a:r>
              <a:rPr lang="cs-CZ" dirty="0" smtClean="0"/>
              <a:t>Srovnej portréty Ludvíka XIV. a Josefa II.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567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172066"/>
            <a:ext cx="8712968" cy="549409"/>
          </a:xfrm>
        </p:spPr>
        <p:txBody>
          <a:bodyPr/>
          <a:lstStyle/>
          <a:p>
            <a:pPr algn="l"/>
            <a:r>
              <a:rPr lang="cs-CZ" dirty="0" smtClean="0"/>
              <a:t>Obr. 5, </a:t>
            </a:r>
            <a:r>
              <a:rPr lang="en-US" dirty="0" err="1"/>
              <a:t>Louis_XIV_of_France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2013-02-03]. </a:t>
            </a:r>
            <a:r>
              <a:rPr lang="en-US" dirty="0" err="1"/>
              <a:t>Dostupné</a:t>
            </a:r>
            <a:r>
              <a:rPr lang="en-US" dirty="0"/>
              <a:t> z: http://en.wikipedia.org/wiki/Louis_XIV_of_France </a:t>
            </a:r>
            <a:endParaRPr lang="cs-CZ" dirty="0" smtClean="0"/>
          </a:p>
          <a:p>
            <a:pPr algn="l"/>
            <a:r>
              <a:rPr lang="cs-CZ" dirty="0" smtClean="0"/>
              <a:t>Obr. 6, </a:t>
            </a:r>
            <a:r>
              <a:rPr lang="cs-CZ" dirty="0" err="1"/>
              <a:t>Soubor:Joseph_II.jpg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http://cs.wikipedia.org/wiki/Soubor:Joseph_II.jpg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7879"/>
            <a:ext cx="4104456" cy="583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8694"/>
            <a:ext cx="2808312" cy="5869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5802734"/>
            <a:ext cx="1104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80273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078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18. stol.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Ve střední, jižní a východní E. pokračuje baroko</a:t>
            </a:r>
          </a:p>
          <a:p>
            <a:r>
              <a:rPr lang="cs-CZ" dirty="0" smtClean="0"/>
              <a:t>Vzorem Francie</a:t>
            </a:r>
          </a:p>
          <a:p>
            <a:r>
              <a:rPr lang="cs-CZ" dirty="0" smtClean="0"/>
              <a:t>Rokoko</a:t>
            </a:r>
          </a:p>
          <a:p>
            <a:pPr lvl="1"/>
            <a:r>
              <a:rPr lang="cs-CZ" dirty="0" smtClean="0"/>
              <a:t>Světská témata, umírněnější zdobnost</a:t>
            </a:r>
          </a:p>
          <a:p>
            <a:r>
              <a:rPr lang="cs-CZ" dirty="0" smtClean="0"/>
              <a:t>Klasicismus</a:t>
            </a:r>
          </a:p>
          <a:p>
            <a:pPr lvl="1"/>
            <a:r>
              <a:rPr lang="cs-CZ" dirty="0" smtClean="0"/>
              <a:t>Pravidelnost, uspořádanost, symetrie</a:t>
            </a:r>
          </a:p>
          <a:p>
            <a:pPr lvl="1"/>
            <a:r>
              <a:rPr lang="cs-CZ" dirty="0" smtClean="0"/>
              <a:t>Odpovídá duchu osvícenství</a:t>
            </a:r>
          </a:p>
          <a:p>
            <a:pPr lvl="1"/>
            <a:r>
              <a:rPr lang="cs-CZ" dirty="0" smtClean="0"/>
              <a:t>Zámky Vranov, Dobříš, Slavkov, Roudnice</a:t>
            </a:r>
          </a:p>
          <a:p>
            <a:pPr marL="457200" lvl="1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648228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cs-CZ" dirty="0"/>
              <a:t>Rokaj.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http://cs.wikipedia.org/wiki/Rokaj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209550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6256" y="424854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7, </a:t>
            </a:r>
            <a:r>
              <a:rPr lang="cs-CZ" dirty="0" smtClean="0"/>
              <a:t>la rocaille, rokaj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665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err="1"/>
              <a:t>Enlightenment</a:t>
            </a:r>
            <a:r>
              <a:rPr lang="cs-CZ" sz="2000" dirty="0"/>
              <a:t> Era.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http://en.wikipedia.org/wiki/Enlightenment_Era </a:t>
            </a:r>
          </a:p>
          <a:p>
            <a:r>
              <a:rPr lang="cs-CZ" sz="2000" dirty="0"/>
              <a:t>HLAVAČKA, Milan. Dějepis pro gymnázia a střední školy. 1. vyd. Praha: SPN - pedagogické nakladatelství, 2001, 175 s. ISBN 80-723-5172-9</a:t>
            </a:r>
            <a:r>
              <a:rPr lang="cs-CZ" sz="2000" dirty="0" smtClean="0"/>
              <a:t>.</a:t>
            </a:r>
          </a:p>
          <a:p>
            <a:r>
              <a:rPr lang="en-US" sz="2000" dirty="0" smtClean="0"/>
              <a:t>John </a:t>
            </a:r>
            <a:r>
              <a:rPr lang="en-US" sz="2000" dirty="0"/>
              <a:t>Locke.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2013-02-03].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cs.wikipedia.org/wiki/John_Locke</a:t>
            </a:r>
            <a:endParaRPr lang="cs-CZ" sz="2000" dirty="0" smtClean="0"/>
          </a:p>
          <a:p>
            <a:r>
              <a:rPr lang="cs-CZ" sz="2000" dirty="0"/>
              <a:t>File:Montesquieu_1.jpg.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en.wikipedia.org/wiki/File:Montesquieu_1.jpg</a:t>
            </a:r>
            <a:endParaRPr lang="cs-CZ" sz="2000" dirty="0" smtClean="0"/>
          </a:p>
          <a:p>
            <a:r>
              <a:rPr lang="cs-CZ" sz="2000" dirty="0" err="1"/>
              <a:t>Encyclopédie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en.wikipedia.org/wiki/Encyclop%C3%A9die</a:t>
            </a:r>
            <a:endParaRPr lang="cs-CZ" sz="2000" dirty="0" smtClean="0"/>
          </a:p>
          <a:p>
            <a:r>
              <a:rPr lang="en-US" sz="2000" dirty="0" err="1" smtClean="0"/>
              <a:t>Louis_XIV_of_France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2013-02-03]. </a:t>
            </a:r>
            <a:r>
              <a:rPr lang="en-US" sz="2000" dirty="0" err="1"/>
              <a:t>Dostupné</a:t>
            </a:r>
            <a:r>
              <a:rPr lang="en-US" sz="2000" dirty="0"/>
              <a:t> z: http://en.wikipedia.org/wiki/Louis_XIV_of_France </a:t>
            </a:r>
            <a:endParaRPr lang="cs-CZ" sz="2000" dirty="0"/>
          </a:p>
          <a:p>
            <a:r>
              <a:rPr lang="cs-CZ" sz="2000" dirty="0" err="1" smtClean="0"/>
              <a:t>Soubor:Joseph_II.jpg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cs.wikipedia.org/wiki/Soubor:Joseph_II.jpg</a:t>
            </a:r>
            <a:endParaRPr lang="cs-CZ" sz="2000" dirty="0" smtClean="0"/>
          </a:p>
          <a:p>
            <a:r>
              <a:rPr lang="cs-CZ" sz="2000" dirty="0"/>
              <a:t>Rokaj.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</a:t>
            </a:r>
            <a:r>
              <a:rPr lang="cs-CZ" sz="2000" dirty="0" smtClean="0"/>
              <a:t>cs.wikipedia.org/wiki/Rokaj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978</Words>
  <Application>Microsoft Office PowerPoint</Application>
  <PresentationFormat>Předvádění na obrazovce (4:3)</PresentationFormat>
  <Paragraphs>133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Osvícenství</vt:lpstr>
      <vt:lpstr>Základní rysy osvícenství</vt:lpstr>
      <vt:lpstr>Přírodovědecké objevy</vt:lpstr>
      <vt:lpstr>Osvícenské teorie o společnosti</vt:lpstr>
      <vt:lpstr>Encyklopedisté</vt:lpstr>
      <vt:lpstr>Pokrok?</vt:lpstr>
      <vt:lpstr>Osvícenský absolutismus</vt:lpstr>
      <vt:lpstr>Prezentace aplikace PowerPoint</vt:lpstr>
      <vt:lpstr>Umění 18. stol.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26</cp:revision>
  <dcterms:created xsi:type="dcterms:W3CDTF">2012-12-23T08:55:19Z</dcterms:created>
  <dcterms:modified xsi:type="dcterms:W3CDTF">2013-11-26T16:06:25Z</dcterms:modified>
</cp:coreProperties>
</file>