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Chlumec_-_pomn%C3%ADk_selsk%C3%BDch_bou%C5%99%C3%AD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volnictv%C3%AD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ceskatelevize.cz/porady/1036836797-prukopnici-podnikani-v-ceskych-zemich/298327273350013-frantisek-lotrinsky-a-jan-josef-leinterberger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lumec_-_pomn%C3%ADk_selsk%C3%BDch_bou%C5%99%C3%AD.jpg" TargetMode="External"/><Relationship Id="rId7" Type="http://schemas.openxmlformats.org/officeDocument/2006/relationships/hyperlink" Target="http://commons.wikimedia.org/wiki/File:Manufaktura_Litv%C3%ADnov.JPG" TargetMode="External"/><Relationship Id="rId2" Type="http://schemas.openxmlformats.org/officeDocument/2006/relationships/hyperlink" Target="http://cs.wikipedia.org/wiki/T%C5%99eb%C3%AD%C4%8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nkocetle" TargetMode="External"/><Relationship Id="rId5" Type="http://schemas.openxmlformats.org/officeDocument/2006/relationships/hyperlink" Target="http://de.wikipedia.org/wiki/Joseph_II" TargetMode="External"/><Relationship Id="rId4" Type="http://schemas.openxmlformats.org/officeDocument/2006/relationships/hyperlink" Target="http://cs.wikipedia.org/wiki/Nevolnictv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879149"/>
              </p:ext>
            </p:extLst>
          </p:nvPr>
        </p:nvGraphicFramePr>
        <p:xfrm>
          <a:off x="179512" y="1676045"/>
          <a:ext cx="8784976" cy="50235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České země ve druhé pol. 18. stol.</a:t>
                      </a: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VY_32_INOVACE_2.1.7_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3. 2. 2013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4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České země ve druhé pol. 18. stol.</a:t>
                      </a:r>
                    </a:p>
                  </a:txBody>
                  <a:tcPr marL="68580" marR="68580" marT="0" marB="0"/>
                </a:tc>
              </a:tr>
              <a:tr h="3926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základní informace o historickém vývoji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ve druhé polovině 18. století v českých zemích a dopadech osvícenských reforem na obyvatelstvo.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26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podpoře frontální výuky a jako studijní opora pro domácí přípravu žáků. Nabízí obrazový materiál k danému období.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26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Napomohl ke zatraktivnění a zkvalitnění výuky.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Žáci uvítali také možnost materiál využít pro domácí přípravu.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4025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259" y="548681"/>
            <a:ext cx="7990656" cy="1008112"/>
          </a:xfrm>
        </p:spPr>
        <p:txBody>
          <a:bodyPr>
            <a:normAutofit/>
          </a:bodyPr>
          <a:lstStyle/>
          <a:p>
            <a:r>
              <a:rPr lang="cs-CZ" dirty="0"/>
              <a:t>České země ve druhé pol. 18. stol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7419975" cy="38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5559472"/>
            <a:ext cx="4755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1, Třebíč podle dobové veduty z roku 1766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Obr. 1, vlastní archiv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cs-CZ" dirty="0" smtClean="0"/>
              <a:t>Demografická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České země asi 4 mil. lidí</a:t>
            </a:r>
          </a:p>
          <a:p>
            <a:r>
              <a:rPr lang="cs-CZ" dirty="0" smtClean="0"/>
              <a:t>Úrodnější vnitrozemí - zemědělství</a:t>
            </a:r>
          </a:p>
          <a:p>
            <a:r>
              <a:rPr lang="cs-CZ" dirty="0" smtClean="0"/>
              <a:t>V pohraničí a některých městech Němci</a:t>
            </a:r>
          </a:p>
          <a:p>
            <a:pPr lvl="1"/>
            <a:r>
              <a:rPr lang="cs-CZ" dirty="0" smtClean="0"/>
              <a:t>Pastevectví, plátenictví, sklárny, porcelánky</a:t>
            </a:r>
          </a:p>
          <a:p>
            <a:r>
              <a:rPr lang="cs-CZ" dirty="0" smtClean="0"/>
              <a:t>Většina obyvatel na venkově</a:t>
            </a:r>
          </a:p>
          <a:p>
            <a:r>
              <a:rPr lang="cs-CZ" dirty="0" smtClean="0"/>
              <a:t>Praha asi 70 tis. obyv. , Brno 20 tis. obyv., Třebíč 3 – 5 tis.</a:t>
            </a:r>
            <a:r>
              <a:rPr lang="cs-CZ" baseline="30000" dirty="0" smtClean="0"/>
              <a:t>1</a:t>
            </a:r>
            <a:endParaRPr lang="cs-CZ" dirty="0" smtClean="0"/>
          </a:p>
          <a:p>
            <a:pPr lvl="1"/>
            <a:r>
              <a:rPr lang="cs-CZ" dirty="0" smtClean="0"/>
              <a:t>První sčítání lidu – Marie Terezie</a:t>
            </a:r>
          </a:p>
          <a:p>
            <a:r>
              <a:rPr lang="cs-CZ" dirty="0" smtClean="0"/>
              <a:t>Města a městečka středověký charakter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/>
              <a:t>Třebíč.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http://cs.wikipedia.org/wiki/T%C5%99eb%C3%AD%C4%8D </a:t>
            </a:r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Zemská 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15407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Praha, Brno, Opava – zemská gubernia</a:t>
            </a:r>
          </a:p>
          <a:p>
            <a:r>
              <a:rPr lang="cs-CZ" dirty="0" smtClean="0"/>
              <a:t>V královských městech krajští hejtmané</a:t>
            </a:r>
          </a:p>
          <a:p>
            <a:r>
              <a:rPr lang="cs-CZ" dirty="0" smtClean="0"/>
              <a:t>Panství a magistráty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227062"/>
            <a:ext cx="8712968" cy="494414"/>
          </a:xfrm>
        </p:spPr>
        <p:txBody>
          <a:bodyPr/>
          <a:lstStyle/>
          <a:p>
            <a:pPr algn="l"/>
            <a:r>
              <a:rPr lang="cs-CZ" dirty="0" smtClean="0"/>
              <a:t>Obr. 2, Brno kolem roku 1690, </a:t>
            </a:r>
            <a:r>
              <a:rPr lang="cs-CZ" dirty="0"/>
              <a:t>Soubor:Brno,_F._van_Allem,_1690.jpg.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http://cs.wikipedia.org/wiki/Soubor:Brno,_F._van_Allem,_1690.jpg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45842" y="587463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73" y="2564904"/>
            <a:ext cx="5991259" cy="3662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4392488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Situace poddaných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064" y="1628800"/>
            <a:ext cx="4825992" cy="3600399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Celkové průměrné zdanění asi 1/3</a:t>
            </a:r>
          </a:p>
          <a:p>
            <a:r>
              <a:rPr lang="cs-CZ" dirty="0"/>
              <a:t>Povinnosti vůči vrchnosti, robota</a:t>
            </a:r>
          </a:p>
          <a:p>
            <a:r>
              <a:rPr lang="cs-CZ" dirty="0"/>
              <a:t>70. léta – neúroda</a:t>
            </a:r>
          </a:p>
          <a:p>
            <a:pPr lvl="1"/>
            <a:r>
              <a:rPr lang="cs-CZ" dirty="0"/>
              <a:t>Povstání na Náchodsku</a:t>
            </a:r>
          </a:p>
          <a:p>
            <a:pPr lvl="1"/>
            <a:r>
              <a:rPr lang="cs-CZ" dirty="0"/>
              <a:t>V březnu 1775 poraženi sedláci u Chlumce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102588"/>
            <a:ext cx="8208912" cy="618887"/>
          </a:xfrm>
        </p:spPr>
        <p:txBody>
          <a:bodyPr/>
          <a:lstStyle/>
          <a:p>
            <a:pPr algn="l"/>
            <a:r>
              <a:rPr lang="cs-CZ" dirty="0" smtClean="0"/>
              <a:t>Obr. 3, </a:t>
            </a:r>
            <a:r>
              <a:rPr lang="cs-CZ" dirty="0" err="1"/>
              <a:t>Soubor:Chlumec_-_pomník_selských_bouří.jpg</a:t>
            </a:r>
            <a:r>
              <a:rPr lang="cs-CZ" dirty="0"/>
              <a:t>. In: HAVRDA, Lubomír.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http://cs.wikipedia.org/wiki/Soubor:Chlumec_-_pomn%C3%ADk_selsk%C3%BDch_bou%C5%99%C3%AD.jpg </a:t>
            </a:r>
          </a:p>
        </p:txBody>
      </p:sp>
      <p:pic>
        <p:nvPicPr>
          <p:cNvPr id="3074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532" y="817180"/>
            <a:ext cx="3958475" cy="5277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73325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3, pomník u Chlumce nad Cidlinou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poddanské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Potřeba zvýšit daňový výnos</a:t>
            </a:r>
          </a:p>
          <a:p>
            <a:r>
              <a:rPr lang="cs-CZ" dirty="0" smtClean="0"/>
              <a:t>1775 robotní patent</a:t>
            </a:r>
          </a:p>
          <a:p>
            <a:pPr lvl="1"/>
            <a:r>
              <a:rPr lang="cs-CZ" dirty="0" smtClean="0"/>
              <a:t>Přesně stanovoval podmínky roboty</a:t>
            </a:r>
          </a:p>
          <a:p>
            <a:pPr lvl="1"/>
            <a:r>
              <a:rPr lang="cs-CZ" dirty="0" smtClean="0"/>
              <a:t>Výše roboty závisela na velikosti selského gruntu</a:t>
            </a:r>
          </a:p>
          <a:p>
            <a:pPr lvl="1"/>
            <a:r>
              <a:rPr lang="cs-CZ" dirty="0" smtClean="0"/>
              <a:t>Nejvíce nejbohatší sedláci – 3 dny potažní roboty</a:t>
            </a:r>
          </a:p>
          <a:p>
            <a:pPr lvl="2"/>
            <a:r>
              <a:rPr lang="cs-CZ" dirty="0" smtClean="0"/>
              <a:t>Pro nemajetné 13 dní ročně</a:t>
            </a:r>
          </a:p>
          <a:p>
            <a:pPr lvl="1"/>
            <a:r>
              <a:rPr lang="cs-CZ" dirty="0" smtClean="0"/>
              <a:t>Na královských statcích přechod na peněžní rentu</a:t>
            </a:r>
          </a:p>
          <a:p>
            <a:pPr lvl="2"/>
            <a:r>
              <a:rPr lang="cs-CZ" dirty="0" smtClean="0"/>
              <a:t>Možnost takto odkoupit půdu – </a:t>
            </a:r>
            <a:r>
              <a:rPr lang="cs-CZ" dirty="0" err="1" smtClean="0"/>
              <a:t>raabizace</a:t>
            </a:r>
            <a:endParaRPr lang="cs-CZ" dirty="0" smtClean="0"/>
          </a:p>
          <a:p>
            <a:r>
              <a:rPr lang="cs-CZ" dirty="0" smtClean="0"/>
              <a:t>1781 zrušení nevolnictví (člověčenství)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83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86"/>
            <a:ext cx="4128098" cy="6309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165303"/>
            <a:ext cx="8856984" cy="692697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/>
              <a:t>Nevolnictví.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cs.wikipedia.org/wiki/Nevolnictv%C3%AD</a:t>
            </a:r>
            <a:endParaRPr lang="cs-CZ" dirty="0" smtClean="0"/>
          </a:p>
          <a:p>
            <a:pPr algn="l"/>
            <a:r>
              <a:rPr lang="cs-CZ" dirty="0" smtClean="0"/>
              <a:t>Obr 5</a:t>
            </a:r>
            <a:r>
              <a:rPr lang="cs-CZ" dirty="0"/>
              <a:t>, Joseph II.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http://de.wikipedia.org/wiki/</a:t>
            </a:r>
            <a:r>
              <a:rPr lang="cs-CZ" dirty="0" err="1"/>
              <a:t>Joseph_II</a:t>
            </a:r>
            <a:r>
              <a:rPr lang="cs-CZ" dirty="0"/>
              <a:t>. </a:t>
            </a:r>
            <a:endParaRPr lang="cs-CZ" dirty="0" smtClean="0"/>
          </a:p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patent o zrušení nevolnictví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108" y="1"/>
            <a:ext cx="4392826" cy="602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36096" y="768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Josef II. – hrabě F.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463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07503" y="6356350"/>
            <a:ext cx="9036495" cy="365125"/>
          </a:xfrm>
        </p:spPr>
        <p:txBody>
          <a:bodyPr/>
          <a:lstStyle/>
          <a:p>
            <a:pPr algn="l"/>
            <a:r>
              <a:rPr lang="cs-CZ" dirty="0" smtClean="0"/>
              <a:t>Obr. 6</a:t>
            </a:r>
            <a:r>
              <a:rPr lang="cs-CZ" dirty="0"/>
              <a:t>, </a:t>
            </a:r>
            <a:r>
              <a:rPr lang="cs-CZ" dirty="0" smtClean="0"/>
              <a:t>File:Joseph2pflug_1799.jpg. In</a:t>
            </a:r>
            <a:r>
              <a:rPr lang="cs-CZ" dirty="0"/>
              <a:t>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http://de.wikipedia.org/wiki/</a:t>
            </a:r>
            <a:r>
              <a:rPr lang="cs-CZ" dirty="0" err="1"/>
              <a:t>Joseph_II</a:t>
            </a:r>
            <a:r>
              <a:rPr lang="cs-CZ" dirty="0"/>
              <a:t>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824" y="-9966"/>
            <a:ext cx="9194823" cy="628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88640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25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3438"/>
            <a:ext cx="9128658" cy="6911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067944" y="6560909"/>
            <a:ext cx="5220072" cy="365125"/>
          </a:xfrm>
        </p:spPr>
        <p:txBody>
          <a:bodyPr/>
          <a:lstStyle/>
          <a:p>
            <a:pPr algn="l"/>
            <a:r>
              <a:rPr lang="cs-CZ" dirty="0" smtClean="0"/>
              <a:t>Cit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98118" y="6138102"/>
            <a:ext cx="52640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Cit. dle  </a:t>
            </a:r>
            <a:r>
              <a:rPr lang="cs-CZ" sz="1400" dirty="0"/>
              <a:t>HLAVAČKA, Milan. Dějepis pro gymnázia a střední školy. 1. vyd. Praha: SPN - pedagogické nakladatelství, 2001, 175 s. ISBN 80-723-5172-9</a:t>
            </a:r>
            <a:r>
              <a:rPr lang="cs-CZ" sz="1400" dirty="0" smtClean="0"/>
              <a:t>. s. 30 – 31.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8710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922114"/>
          </a:xfrm>
        </p:spPr>
        <p:txBody>
          <a:bodyPr/>
          <a:lstStyle/>
          <a:p>
            <a:r>
              <a:rPr lang="cs-CZ" dirty="0" smtClean="0"/>
              <a:t>Ekonomické reformy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340768"/>
            <a:ext cx="5184576" cy="48245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Zavedení papírových bankocetlí</a:t>
            </a:r>
          </a:p>
          <a:p>
            <a:r>
              <a:rPr lang="cs-CZ" dirty="0" smtClean="0"/>
              <a:t>Potřeba nahradit ztrátu Slezska</a:t>
            </a:r>
          </a:p>
          <a:p>
            <a:r>
              <a:rPr lang="cs-CZ" dirty="0" smtClean="0"/>
              <a:t>Podpora manufakturní výroby – </a:t>
            </a:r>
            <a:r>
              <a:rPr lang="cs-CZ" dirty="0" smtClean="0">
                <a:hlinkClick r:id="rId2"/>
              </a:rPr>
              <a:t>F. Š. Lotrinský</a:t>
            </a:r>
            <a:endParaRPr lang="cs-CZ" dirty="0" smtClean="0"/>
          </a:p>
          <a:p>
            <a:pPr lvl="1"/>
            <a:r>
              <a:rPr lang="cs-CZ" dirty="0" smtClean="0"/>
              <a:t>Celkem pouze asi 2500 dělníků</a:t>
            </a:r>
          </a:p>
          <a:p>
            <a:pPr lvl="1"/>
            <a:r>
              <a:rPr lang="cs-CZ" dirty="0" smtClean="0"/>
              <a:t>Valdštejnové – Horní Litvínov</a:t>
            </a:r>
          </a:p>
          <a:p>
            <a:pPr lvl="1"/>
            <a:r>
              <a:rPr lang="cs-CZ" dirty="0" smtClean="0"/>
              <a:t>Klášterní punčochářská manufaktura Osek u Duchcova</a:t>
            </a:r>
          </a:p>
          <a:p>
            <a:pPr lvl="1"/>
            <a:r>
              <a:rPr lang="cs-CZ" dirty="0" err="1" smtClean="0"/>
              <a:t>Šaštín</a:t>
            </a:r>
            <a:r>
              <a:rPr lang="cs-CZ" dirty="0" smtClean="0"/>
              <a:t> – porcelánka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1" y="6356350"/>
            <a:ext cx="8435851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cs-CZ" dirty="0"/>
              <a:t>Bankocetle.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http://cs.wikipedia.org/wiki/Bankocetle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787" y="620688"/>
            <a:ext cx="26955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296857"/>
            <a:ext cx="1163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40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Obr. 8, </a:t>
            </a:r>
            <a:r>
              <a:rPr lang="cs-CZ" dirty="0"/>
              <a:t>Manufaktura Litvínov. HLUŠIČKOVÁ, Hana.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2002 [cit. 2013-02-03]. Dostupné z: http://commons.wikimedia.org/wiki/File:Manufaktura_Litv%C3%ADnov.JPG 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68" y="-171400"/>
            <a:ext cx="9235829" cy="5916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07896" y="58960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73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Náboženské reformy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obyvatel zůstala u katolického vyznání</a:t>
            </a:r>
          </a:p>
          <a:p>
            <a:pPr lvl="1"/>
            <a:r>
              <a:rPr lang="cs-CZ" dirty="0" smtClean="0"/>
              <a:t>Tolerance využilo asi 50 tis.</a:t>
            </a:r>
          </a:p>
          <a:p>
            <a:r>
              <a:rPr lang="cs-CZ" dirty="0" smtClean="0"/>
              <a:t>Zrušena asi polovina klášterů – více než 100</a:t>
            </a:r>
          </a:p>
          <a:p>
            <a:r>
              <a:rPr lang="cs-CZ" dirty="0" smtClean="0"/>
              <a:t>Zřizovány nové fary</a:t>
            </a:r>
          </a:p>
          <a:p>
            <a:r>
              <a:rPr lang="cs-CZ" dirty="0" smtClean="0"/>
              <a:t>Zavedena povinná příjmení</a:t>
            </a:r>
          </a:p>
          <a:p>
            <a:r>
              <a:rPr lang="cs-CZ" dirty="0" smtClean="0"/>
              <a:t>Zničeno kulturní </a:t>
            </a:r>
            <a:r>
              <a:rPr lang="cs-CZ" smtClean="0"/>
              <a:t>bohatství klášterů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106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Osvícenství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Snaha povznést č. jazyk – reakce na germanizaci</a:t>
            </a:r>
          </a:p>
          <a:p>
            <a:r>
              <a:rPr lang="cs-CZ" dirty="0" smtClean="0"/>
              <a:t>Rozšíření znalosti čtení a psaní</a:t>
            </a:r>
          </a:p>
          <a:p>
            <a:r>
              <a:rPr lang="cs-CZ" dirty="0" smtClean="0"/>
              <a:t>Česká učená společnost</a:t>
            </a:r>
          </a:p>
          <a:p>
            <a:r>
              <a:rPr lang="cs-CZ" dirty="0" smtClean="0"/>
              <a:t>Josef Dobrovský</a:t>
            </a:r>
          </a:p>
          <a:p>
            <a:r>
              <a:rPr lang="cs-CZ" dirty="0" smtClean="0"/>
              <a:t>František Martin </a:t>
            </a:r>
            <a:r>
              <a:rPr lang="cs-CZ" dirty="0" err="1" smtClean="0"/>
              <a:t>Pelcl</a:t>
            </a:r>
            <a:endParaRPr lang="cs-CZ" dirty="0" smtClean="0"/>
          </a:p>
          <a:p>
            <a:r>
              <a:rPr lang="cs-CZ" dirty="0" smtClean="0"/>
              <a:t>Václav Matěj Kramerius</a:t>
            </a:r>
          </a:p>
          <a:p>
            <a:r>
              <a:rPr lang="cs-CZ" dirty="0" smtClean="0"/>
              <a:t>Vlastenecké divadlo - Bouda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640960" cy="365125"/>
          </a:xfrm>
        </p:spPr>
        <p:txBody>
          <a:bodyPr/>
          <a:lstStyle/>
          <a:p>
            <a:pPr algn="l"/>
            <a:r>
              <a:rPr lang="cs-CZ" dirty="0" smtClean="0"/>
              <a:t>Obr. 9, </a:t>
            </a:r>
            <a:r>
              <a:rPr lang="cs-CZ" dirty="0"/>
              <a:t>Václav Matěj Kramerius.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http://cs.wikipedia.org/wiki/Soubor:Vaclav_Matej_Kramerius_Zoula.png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76871"/>
            <a:ext cx="2596987" cy="3784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39163" y="606177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952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Třebíč.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2"/>
              </a:rPr>
              <a:t>http://cs.wikipedia.org/wiki/T%C5%99eb%C3%AD%C4%8D</a:t>
            </a:r>
            <a:endParaRPr lang="cs-CZ" sz="2000" dirty="0"/>
          </a:p>
          <a:p>
            <a:r>
              <a:rPr lang="cs-CZ" sz="2000" dirty="0"/>
              <a:t>Soubor:Brno,_F._van_Allem,_1690.jpg.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http://cs.wikipedia.org/wiki/Soubor:Brno,_F._van_Allem,_1690.jpg </a:t>
            </a:r>
          </a:p>
          <a:p>
            <a:r>
              <a:rPr lang="cs-CZ" sz="2000" dirty="0" err="1"/>
              <a:t>Soubor:Chlumec_-_pomník_selských_bouří.jpg</a:t>
            </a:r>
            <a:r>
              <a:rPr lang="cs-CZ" sz="2000" dirty="0"/>
              <a:t>. In: HAVRDA, Lubomír.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3"/>
              </a:rPr>
              <a:t>http://cs.wikipedia.org/wiki/Soubor:Chlumec_-_pomn%C3%ADk_selsk%C3%BDch_bou%C5%99%C3%AD.jpg</a:t>
            </a:r>
            <a:endParaRPr lang="cs-CZ" sz="2000" dirty="0"/>
          </a:p>
          <a:p>
            <a:r>
              <a:rPr lang="cs-CZ" sz="2000" dirty="0"/>
              <a:t>Nevolnictví.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4"/>
              </a:rPr>
              <a:t>http://cs.wikipedia.org/wiki/Nevolnictv%C3%AD</a:t>
            </a:r>
            <a:endParaRPr lang="cs-CZ" sz="2000" dirty="0"/>
          </a:p>
          <a:p>
            <a:r>
              <a:rPr lang="cs-CZ" sz="2000" dirty="0"/>
              <a:t>Joseph II.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5"/>
              </a:rPr>
              <a:t>http://de.wikipedia.org/wiki/</a:t>
            </a:r>
            <a:r>
              <a:rPr lang="cs-CZ" sz="2000" dirty="0" err="1">
                <a:hlinkClick r:id="rId5"/>
              </a:rPr>
              <a:t>Joseph_II</a:t>
            </a:r>
            <a:r>
              <a:rPr lang="cs-CZ" sz="2000" dirty="0"/>
              <a:t>.</a:t>
            </a:r>
          </a:p>
          <a:p>
            <a:r>
              <a:rPr lang="cs-CZ" sz="2000" dirty="0"/>
              <a:t>HLAVAČKA, Milan. Dějepis pro gymnázia a střední školy. 1. vyd. Praha: SPN - pedagogické nakladatelství, 2001, 175 s. ISBN 80-723-5172-9.</a:t>
            </a:r>
          </a:p>
          <a:p>
            <a:r>
              <a:rPr lang="cs-CZ" sz="2000" dirty="0"/>
              <a:t>, Bankocetle.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6"/>
              </a:rPr>
              <a:t>http://cs.wikipedia.org/wiki/Bankocetle</a:t>
            </a:r>
            <a:endParaRPr lang="cs-CZ" sz="2000" dirty="0"/>
          </a:p>
          <a:p>
            <a:r>
              <a:rPr lang="cs-CZ" sz="2000" dirty="0"/>
              <a:t>Manufaktura Litvínov. HLUŠIČKOVÁ, Hana.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[online]. 2002 [cit. 2013-02-03]. Dostupné z: </a:t>
            </a:r>
            <a:r>
              <a:rPr lang="cs-CZ" sz="2000" dirty="0">
                <a:hlinkClick r:id="rId7"/>
              </a:rPr>
              <a:t>http://commons.wikimedia.org/wiki/File:Manufaktura_Litv%C3%ADnov.JPG</a:t>
            </a:r>
            <a:endParaRPr lang="cs-CZ" sz="2000" dirty="0"/>
          </a:p>
          <a:p>
            <a:r>
              <a:rPr lang="cs-CZ" sz="2000" dirty="0"/>
              <a:t>Václav Matěj Kramerius. In: </a:t>
            </a:r>
            <a:r>
              <a:rPr lang="cs-CZ" sz="2000" dirty="0" err="1"/>
              <a:t>Wikipedia</a:t>
            </a:r>
            <a:r>
              <a:rPr lang="cs-CZ" sz="2000" dirty="0"/>
              <a:t>: </a:t>
            </a:r>
            <a:r>
              <a:rPr lang="cs-CZ" sz="2000" dirty="0" err="1"/>
              <a:t>the</a:t>
            </a:r>
            <a:r>
              <a:rPr lang="cs-CZ" sz="2000" dirty="0"/>
              <a:t> free </a:t>
            </a:r>
            <a:r>
              <a:rPr lang="cs-CZ" sz="2000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http://cs.wikipedia.org/wiki/Soubor:Vaclav_Matej_Kramerius_Zoula.png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1181</Words>
  <Application>Microsoft Office PowerPoint</Application>
  <PresentationFormat>Předvádění na obrazovce (4:3)</PresentationFormat>
  <Paragraphs>118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České země ve druhé pol. 18. stol.</vt:lpstr>
      <vt:lpstr>Demografická situace</vt:lpstr>
      <vt:lpstr>Zemská správa</vt:lpstr>
      <vt:lpstr>Situace poddaných</vt:lpstr>
      <vt:lpstr>Řešení poddanské otázky</vt:lpstr>
      <vt:lpstr>Prezentace aplikace PowerPoint</vt:lpstr>
      <vt:lpstr>Prezentace aplikace PowerPoint</vt:lpstr>
      <vt:lpstr>Prezentace aplikace PowerPoint</vt:lpstr>
      <vt:lpstr>Ekonomické reformy</vt:lpstr>
      <vt:lpstr>Prezentace aplikace PowerPoint</vt:lpstr>
      <vt:lpstr>Náboženské reformy</vt:lpstr>
      <vt:lpstr>Osvícenství v Čechách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32</cp:revision>
  <dcterms:created xsi:type="dcterms:W3CDTF">2012-12-23T08:55:19Z</dcterms:created>
  <dcterms:modified xsi:type="dcterms:W3CDTF">2013-11-26T16:15:47Z</dcterms:modified>
</cp:coreProperties>
</file>