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676EE4E-DE8B-4391-A99E-40EA91ED230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EB8AEE7-EDF5-48E7-81ED-92E812628A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0880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2780928"/>
            <a:ext cx="79928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Název projektu: </a:t>
            </a:r>
            <a:r>
              <a:rPr lang="cs-CZ" sz="28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Moderní škola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Registrační číslo projektu: </a:t>
            </a:r>
            <a:r>
              <a:rPr lang="cs-CZ" sz="28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CZ.1.07/1.4.00/21.2511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Škola: </a:t>
            </a:r>
            <a:r>
              <a:rPr lang="cs-CZ" sz="28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Základní škola, Česká Lípa, Školní 2520, </a:t>
            </a:r>
            <a:r>
              <a:rPr lang="cs-CZ" sz="2800" dirty="0" err="1">
                <a:solidFill>
                  <a:prstClr val="black"/>
                </a:solidFill>
                <a:latin typeface="Calibri"/>
                <a:ea typeface="+mj-ea"/>
                <a:cs typeface="+mj-cs"/>
              </a:rPr>
              <a:t>p.o</a:t>
            </a:r>
            <a:r>
              <a:rPr lang="cs-CZ" sz="28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.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III/2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Sada</a:t>
            </a:r>
            <a:r>
              <a:rPr lang="cs-CZ" sz="2800" u="sng">
                <a:solidFill>
                  <a:prstClr val="black"/>
                </a:solidFill>
                <a:latin typeface="Calibri"/>
                <a:ea typeface="+mj-ea"/>
                <a:cs typeface="+mj-cs"/>
              </a:rPr>
              <a:t>: </a:t>
            </a:r>
            <a:r>
              <a:rPr lang="cs-CZ" sz="280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  </a:t>
            </a:r>
            <a:r>
              <a:rPr lang="cs-CZ" sz="280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VY_</a:t>
            </a:r>
            <a:r>
              <a:rPr lang="cs-CZ" sz="280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32</a:t>
            </a:r>
            <a:r>
              <a:rPr lang="cs-CZ" sz="280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_INOVACE_</a:t>
            </a:r>
            <a:r>
              <a:rPr lang="cs-CZ" sz="280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OVAM1/12</a:t>
            </a:r>
            <a:endParaRPr lang="cs-CZ" sz="2800" dirty="0">
              <a:solidFill>
                <a:srgbClr val="FF0000"/>
              </a:solidFill>
              <a:latin typeface="Calibri"/>
              <a:ea typeface="+mj-ea"/>
              <a:cs typeface="+mj-cs"/>
            </a:endParaRP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Druh učebního materiálu: </a:t>
            </a:r>
            <a:r>
              <a:rPr lang="cs-CZ" sz="2800" dirty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prezentace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Cílová skupina: </a:t>
            </a:r>
            <a:r>
              <a:rPr lang="cs-CZ" sz="2800" dirty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žáci </a:t>
            </a:r>
            <a:r>
              <a:rPr lang="cs-CZ" sz="280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2. </a:t>
            </a:r>
            <a:r>
              <a:rPr lang="cs-CZ" sz="2800" dirty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stupně základní školy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Typická věková skupina: </a:t>
            </a:r>
            <a:r>
              <a:rPr lang="cs-CZ" sz="280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14 </a:t>
            </a:r>
            <a:r>
              <a:rPr lang="cs-CZ" sz="2800" dirty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až </a:t>
            </a:r>
            <a:r>
              <a:rPr lang="cs-CZ" sz="280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15 let</a:t>
            </a:r>
            <a:endParaRPr lang="cs-CZ" sz="2800" dirty="0">
              <a:solidFill>
                <a:srgbClr val="FF0000"/>
              </a:solidFill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52883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9532" y="2204864"/>
            <a:ext cx="856895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Předmět: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občanská výchova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Ročník: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8.-9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.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Anotace: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Tento učební materiál slouží k seznámení žáků 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elementárními pojmy učiva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o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PRÁVU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.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Obsahuje </a:t>
            </a:r>
            <a:r>
              <a:rPr lang="cs-CZ" sz="2400" kern="0" noProof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základní pojmy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 z oboru práva a otázky a úkoly k procvičení.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Klíčová slova: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právo, základní pojmy, právní řád, norma, právní síla, právní vědomí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Speciální </a:t>
            </a: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vzdělávací potřeby: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PC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Datum: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2.1.2012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Autor: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  <a:ea typeface="+mj-ea"/>
                <a:cs typeface="+mj-cs"/>
              </a:rPr>
              <a:t>Alena Mertlíková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33613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3068960"/>
            <a:ext cx="3312368" cy="144016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Právo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5157192"/>
            <a:ext cx="4032448" cy="481608"/>
          </a:xfrm>
        </p:spPr>
        <p:txBody>
          <a:bodyPr>
            <a:normAutofit/>
          </a:bodyPr>
          <a:lstStyle/>
          <a:p>
            <a:r>
              <a:rPr lang="cs-CZ" b="1" dirty="0" smtClean="0"/>
              <a:t>ZÁKLADNÍ POJMY</a:t>
            </a:r>
            <a:endParaRPr lang="cs-CZ" b="1" dirty="0"/>
          </a:p>
        </p:txBody>
      </p:sp>
      <p:pic>
        <p:nvPicPr>
          <p:cNvPr id="1026" name="Picture 2" descr="C:\Users\SEVER\AppData\Local\Microsoft\Windows\Temporary Internet Files\Content.IE5\775SJ5AU\MC900292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92695"/>
            <a:ext cx="2304255" cy="28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13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PRÁVO - ZÁKLADNÍ POJMY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PRÁVO je </a:t>
            </a:r>
            <a:r>
              <a:rPr lang="cs-CZ" dirty="0" smtClean="0"/>
              <a:t>souhrn norem stanovených státem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 smtClean="0"/>
              <a:t>a </a:t>
            </a:r>
            <a:r>
              <a:rPr lang="cs-CZ" dirty="0" smtClean="0"/>
              <a:t>státem </a:t>
            </a:r>
            <a:r>
              <a:rPr lang="cs-CZ" dirty="0" smtClean="0"/>
              <a:t>vynutitelných.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smtClean="0"/>
              <a:t>Je to </a:t>
            </a:r>
            <a:r>
              <a:rPr lang="cs-CZ" dirty="0" smtClean="0"/>
              <a:t>souhrn pravidel chování, které vydává </a:t>
            </a:r>
            <a:br>
              <a:rPr lang="cs-CZ" dirty="0" smtClean="0"/>
            </a:br>
            <a:r>
              <a:rPr lang="cs-CZ" dirty="0" smtClean="0"/>
              <a:t>                </a:t>
            </a:r>
            <a:r>
              <a:rPr lang="cs-CZ" dirty="0" smtClean="0"/>
              <a:t>stát </a:t>
            </a:r>
            <a:r>
              <a:rPr lang="cs-CZ" dirty="0" smtClean="0"/>
              <a:t>a jejichž zachování si </a:t>
            </a:r>
            <a:r>
              <a:rPr lang="cs-CZ" dirty="0" smtClean="0"/>
              <a:t>vynucuje.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PRÁVNÍ ŘÁD </a:t>
            </a:r>
            <a:r>
              <a:rPr lang="cs-CZ" dirty="0" smtClean="0"/>
              <a:t>je </a:t>
            </a:r>
            <a:r>
              <a:rPr lang="cs-CZ" dirty="0" smtClean="0"/>
              <a:t>souhrn všech právních </a:t>
            </a:r>
            <a:r>
              <a:rPr lang="cs-CZ" dirty="0" smtClean="0"/>
              <a:t>norem                </a:t>
            </a:r>
            <a:br>
              <a:rPr lang="cs-CZ" dirty="0" smtClean="0"/>
            </a:br>
            <a:r>
              <a:rPr lang="cs-CZ" dirty="0" smtClean="0"/>
              <a:t>                       platných </a:t>
            </a:r>
            <a:r>
              <a:rPr lang="cs-CZ" dirty="0" smtClean="0"/>
              <a:t>v určitém státě.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12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PRÁVO - ZÁKLADNÍ POJMY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PRÁVNÍ NORMA </a:t>
            </a:r>
            <a:r>
              <a:rPr lang="cs-CZ" dirty="0" smtClean="0"/>
              <a:t>je </a:t>
            </a:r>
            <a:r>
              <a:rPr lang="cs-CZ" dirty="0" smtClean="0"/>
              <a:t>všeobecně závazné pravidlo         </a:t>
            </a:r>
            <a:br>
              <a:rPr lang="cs-CZ" dirty="0" smtClean="0"/>
            </a:br>
            <a:r>
              <a:rPr lang="cs-CZ" dirty="0" smtClean="0"/>
              <a:t>                           </a:t>
            </a: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 </a:t>
            </a:r>
            <a:r>
              <a:rPr lang="cs-CZ" dirty="0" smtClean="0"/>
              <a:t>chování lidí vydané státem,</a:t>
            </a:r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dirty="0" smtClean="0"/>
              <a:t>  </a:t>
            </a:r>
            <a:r>
              <a:rPr lang="cs-CZ" dirty="0" smtClean="0"/>
              <a:t>jehož dodržování je vynutitelné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dirty="0" smtClean="0"/>
              <a:t>  </a:t>
            </a:r>
            <a:r>
              <a:rPr lang="cs-CZ" dirty="0" smtClean="0"/>
              <a:t>státní </a:t>
            </a:r>
            <a:r>
              <a:rPr lang="cs-CZ" dirty="0" smtClean="0"/>
              <a:t>mocí.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Právní normy najdeme ve SBÍRCE ZÁKONŮ </a:t>
            </a:r>
            <a:r>
              <a:rPr lang="cs-CZ" dirty="0" smtClean="0"/>
              <a:t>ČR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SBÍRCE MEZINÁRODNÍCH </a:t>
            </a:r>
            <a:r>
              <a:rPr lang="cs-CZ" dirty="0" smtClean="0"/>
              <a:t>SMLUV.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Existují právní normy různé právní </a:t>
            </a:r>
            <a:r>
              <a:rPr lang="cs-CZ" dirty="0" smtClean="0"/>
              <a:t>síly.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6477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PRÁVO - ZÁKLADNÍ POJMY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PRÁVNÍ SÍLA PRÁVNÍ </a:t>
            </a:r>
            <a:r>
              <a:rPr lang="cs-CZ" dirty="0" smtClean="0"/>
              <a:t>NORMY je </a:t>
            </a:r>
            <a:r>
              <a:rPr lang="cs-CZ" dirty="0" smtClean="0"/>
              <a:t>uspořádání </a:t>
            </a:r>
            <a:r>
              <a:rPr lang="cs-CZ" dirty="0"/>
              <a:t>právních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dirty="0"/>
              <a:t>norem  podle jejich významu a </a:t>
            </a:r>
            <a:r>
              <a:rPr lang="cs-CZ" dirty="0" smtClean="0"/>
              <a:t>důležitosti.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          </a:t>
            </a:r>
          </a:p>
          <a:p>
            <a:r>
              <a:rPr lang="cs-CZ" dirty="0" smtClean="0"/>
              <a:t>Právní síla určuje postavení určitého předpisu v právním řádu (podle toho, který státní orgán předpis vydal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59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PRÁVO - ZÁKLADNÍ POJMY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Normami NEJVYŠŠÍ právní síly jsou ÚSTAVA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 ostatní ústavní zákony. </a:t>
            </a:r>
            <a:r>
              <a:rPr lang="cs-CZ" dirty="0" smtClean="0"/>
              <a:t>Schvaluje je </a:t>
            </a:r>
            <a:r>
              <a:rPr lang="cs-CZ" dirty="0" smtClean="0"/>
              <a:t>Parlament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3/5 většinou </a:t>
            </a:r>
            <a:r>
              <a:rPr lang="cs-CZ" dirty="0" smtClean="0"/>
              <a:t>hlasů.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ZÁKONY A ZÁKONNÁ </a:t>
            </a:r>
            <a:r>
              <a:rPr lang="cs-CZ" dirty="0" smtClean="0"/>
              <a:t>OPATŘENÍ schvaluje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/>
              <a:t>Parlament ČR prostou většinou </a:t>
            </a:r>
            <a:r>
              <a:rPr lang="cs-CZ" dirty="0" smtClean="0"/>
              <a:t>hlasů.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VLÁDNÍ </a:t>
            </a:r>
            <a:r>
              <a:rPr lang="cs-CZ" dirty="0" smtClean="0"/>
              <a:t>NAŘÍZENÍ </a:t>
            </a:r>
            <a:r>
              <a:rPr lang="cs-CZ" dirty="0" smtClean="0"/>
              <a:t>vydává vláda </a:t>
            </a:r>
            <a:r>
              <a:rPr lang="cs-CZ" dirty="0" smtClean="0"/>
              <a:t>ČR.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VYHLÁŠKY vydávají </a:t>
            </a:r>
            <a:r>
              <a:rPr lang="cs-CZ" dirty="0" smtClean="0"/>
              <a:t>jednotlivá ministerstva a </a:t>
            </a:r>
            <a:r>
              <a:rPr lang="cs-CZ" dirty="0" smtClean="0"/>
              <a:t>některé</a:t>
            </a:r>
          </a:p>
          <a:p>
            <a:pPr marL="0" indent="0">
              <a:buNone/>
            </a:pPr>
            <a:r>
              <a:rPr lang="cs-CZ" dirty="0" smtClean="0"/>
              <a:t>       další orgány veřejné správy.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21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PRÁVO - ZÁKLADNÍ POJMY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PRÁVNÍ </a:t>
            </a:r>
            <a:r>
              <a:rPr lang="cs-CZ" dirty="0" smtClean="0"/>
              <a:t>VĚDOMÍ je </a:t>
            </a:r>
            <a:r>
              <a:rPr lang="cs-CZ" dirty="0" smtClean="0"/>
              <a:t>vztah jednotlivých občanů k </a:t>
            </a:r>
            <a:r>
              <a:rPr lang="cs-CZ" dirty="0" smtClean="0"/>
              <a:t>právu.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Vím</a:t>
            </a:r>
            <a:r>
              <a:rPr lang="cs-CZ" dirty="0" smtClean="0"/>
              <a:t>, že existují nějaká pravidla chování a jsem či nejsem ochoten se jimi řídit. Součástí právního vědomí je i názor na právní </a:t>
            </a:r>
            <a:r>
              <a:rPr lang="cs-CZ" dirty="0" smtClean="0"/>
              <a:t>řád.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1915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PRÁVO </a:t>
            </a:r>
            <a:r>
              <a:rPr lang="cs-CZ" sz="3200" dirty="0" smtClean="0"/>
              <a:t>- ZÁKLADNÍ </a:t>
            </a:r>
            <a:r>
              <a:rPr lang="cs-CZ" sz="3200" dirty="0" smtClean="0"/>
              <a:t>POJMY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Otázky a úkoly k opakování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právo?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právní řád?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právní norma?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najdeme právní normy platné v ČR?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právní norma nejvyšší právní síly v ČR?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Seřaď právní normy podle právní síly od právní normy nejvyšší právní síly k nejnižší.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72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Autorem tohoto materiálu a všech jeho částí, není-li uvedeno jinak, je Mgr. Alena Mertlíková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FRONĚK, Václav. </a:t>
            </a:r>
            <a:r>
              <a:rPr lang="cs-CZ" i="1" dirty="0"/>
              <a:t>Vybrané problémy ze základů teorie práva</a:t>
            </a:r>
            <a:r>
              <a:rPr lang="cs-CZ" dirty="0"/>
              <a:t>. 4. dopl. vyd. Praha: </a:t>
            </a:r>
            <a:r>
              <a:rPr lang="cs-CZ" dirty="0" err="1"/>
              <a:t>Armex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2006, 70 s. Skripta pro střední a vyšší odborné školy. ISBN 80-86795-28-4.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OBRÁZKY 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0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172</TotalTime>
  <Words>392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Přehlednost</vt:lpstr>
      <vt:lpstr>Prezentace aplikace PowerPoint</vt:lpstr>
      <vt:lpstr>Prezentace aplikace PowerPoint</vt:lpstr>
      <vt:lpstr>Právo</vt:lpstr>
      <vt:lpstr>PRÁVO - ZÁKLADNÍ POJMY</vt:lpstr>
      <vt:lpstr>PRÁVO - ZÁKLADNÍ POJMY</vt:lpstr>
      <vt:lpstr>PRÁVO - ZÁKLADNÍ POJMY</vt:lpstr>
      <vt:lpstr>PRÁVO - ZÁKLADNÍ POJMY</vt:lpstr>
      <vt:lpstr>PRÁVO - ZÁKLADNÍ POJMY</vt:lpstr>
      <vt:lpstr>PRÁVO - ZÁKLADNÍ POJMY</vt:lpstr>
      <vt:lpstr>Autor Zdroj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</dc:title>
  <dc:creator>SEVER</dc:creator>
  <cp:lastModifiedBy>SEVER</cp:lastModifiedBy>
  <cp:revision>21</cp:revision>
  <dcterms:created xsi:type="dcterms:W3CDTF">2012-08-15T07:59:45Z</dcterms:created>
  <dcterms:modified xsi:type="dcterms:W3CDTF">2013-11-26T18:09:05Z</dcterms:modified>
</cp:coreProperties>
</file>